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4.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8.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9.xml" ContentType="application/vnd.openxmlformats-officedocument.presentationml.notesSlide+xml"/>
  <Override PartName="/ppt/tags/tag60.xml" ContentType="application/vnd.openxmlformats-officedocument.presentationml.tags+xml"/>
  <Override PartName="/ppt/notesSlides/notesSlide10.xml" ContentType="application/vnd.openxmlformats-officedocument.presentationml.notesSlide+xml"/>
  <Override PartName="/ppt/tags/tag61.xml" ContentType="application/vnd.openxmlformats-officedocument.presentationml.tags+xml"/>
  <Override PartName="/ppt/notesSlides/notesSlide11.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12.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13.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14.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15.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notesSlides/notesSlide16.xml" ContentType="application/vnd.openxmlformats-officedocument.presentationml.notesSlide+xml"/>
  <Override PartName="/ppt/tags/tag124.xml" ContentType="application/vnd.openxmlformats-officedocument.presentationml.tags+xml"/>
  <Override PartName="/ppt/tags/tag125.xml" ContentType="application/vnd.openxmlformats-officedocument.presentationml.tags+xml"/>
  <Override PartName="/ppt/notesSlides/notesSlide17.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33.xml" ContentType="application/vnd.openxmlformats-officedocument.presentationml.tags+xml"/>
  <Override PartName="/ppt/tags/tag134.xml" ContentType="application/vnd.openxmlformats-officedocument.presentationml.tags+xml"/>
  <Override PartName="/ppt/notesSlides/notesSlide20.xml" ContentType="application/vnd.openxmlformats-officedocument.presentationml.notesSlide+xml"/>
  <Override PartName="/ppt/tags/tag135.xml" ContentType="application/vnd.openxmlformats-officedocument.presentationml.tags+xml"/>
  <Override PartName="/ppt/notesSlides/notesSlide21.xml" ContentType="application/vnd.openxmlformats-officedocument.presentationml.notesSlide+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notesSlides/notesSlide22.xml" ContentType="application/vnd.openxmlformats-officedocument.presentationml.notesSlide+xml"/>
  <Override PartName="/ppt/tags/tag141.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9" r:id="rId2"/>
  </p:sldMasterIdLst>
  <p:notesMasterIdLst>
    <p:notesMasterId r:id="rId32"/>
  </p:notesMasterIdLst>
  <p:sldIdLst>
    <p:sldId id="311" r:id="rId3"/>
    <p:sldId id="541" r:id="rId4"/>
    <p:sldId id="322" r:id="rId5"/>
    <p:sldId id="369" r:id="rId6"/>
    <p:sldId id="340" r:id="rId7"/>
    <p:sldId id="407" r:id="rId8"/>
    <p:sldId id="586" r:id="rId9"/>
    <p:sldId id="410" r:id="rId10"/>
    <p:sldId id="428" r:id="rId11"/>
    <p:sldId id="588" r:id="rId12"/>
    <p:sldId id="464" r:id="rId13"/>
    <p:sldId id="465" r:id="rId14"/>
    <p:sldId id="483" r:id="rId15"/>
    <p:sldId id="501" r:id="rId16"/>
    <p:sldId id="560" r:id="rId17"/>
    <p:sldId id="575" r:id="rId18"/>
    <p:sldId id="573" r:id="rId19"/>
    <p:sldId id="566" r:id="rId20"/>
    <p:sldId id="589" r:id="rId21"/>
    <p:sldId id="570" r:id="rId22"/>
    <p:sldId id="542" r:id="rId23"/>
    <p:sldId id="590" r:id="rId24"/>
    <p:sldId id="591" r:id="rId25"/>
    <p:sldId id="592" r:id="rId26"/>
    <p:sldId id="593" r:id="rId27"/>
    <p:sldId id="594" r:id="rId28"/>
    <p:sldId id="596" r:id="rId29"/>
    <p:sldId id="598" r:id="rId30"/>
    <p:sldId id="293" r:id="rId31"/>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毕设答辩" id="{74A88C6D-78C6-4E80-930D-4DCDE2FA78E2}">
          <p14:sldIdLst>
            <p14:sldId id="311"/>
            <p14:sldId id="541"/>
            <p14:sldId id="322"/>
            <p14:sldId id="369"/>
            <p14:sldId id="340"/>
            <p14:sldId id="407"/>
            <p14:sldId id="586"/>
            <p14:sldId id="410"/>
            <p14:sldId id="428"/>
            <p14:sldId id="588"/>
            <p14:sldId id="464"/>
            <p14:sldId id="465"/>
            <p14:sldId id="483"/>
            <p14:sldId id="501"/>
            <p14:sldId id="560"/>
            <p14:sldId id="575"/>
            <p14:sldId id="573"/>
            <p14:sldId id="566"/>
            <p14:sldId id="589"/>
            <p14:sldId id="570"/>
            <p14:sldId id="542"/>
            <p14:sldId id="590"/>
            <p14:sldId id="591"/>
            <p14:sldId id="592"/>
            <p14:sldId id="593"/>
            <p14:sldId id="594"/>
            <p14:sldId id="596"/>
            <p14:sldId id="598"/>
            <p14:sldId id="293"/>
          </p14:sldIdLst>
        </p14:section>
      </p14:sectionLst>
    </p:ext>
    <p:ext uri="{EFAFB233-063F-42B5-8137-9DF3F51BA10A}">
      <p15:sldGuideLst xmlns:p15="http://schemas.microsoft.com/office/powerpoint/2012/main">
        <p15:guide id="1" pos="7312" userDrawn="1">
          <p15:clr>
            <a:srgbClr val="A4A3A4"/>
          </p15:clr>
        </p15:guide>
        <p15:guide id="2" orient="horz" pos="332" userDrawn="1">
          <p15:clr>
            <a:srgbClr val="A4A3A4"/>
          </p15:clr>
        </p15:guide>
        <p15:guide id="3" orient="horz" pos="4004" userDrawn="1">
          <p15:clr>
            <a:srgbClr val="A4A3A4"/>
          </p15:clr>
        </p15:guide>
        <p15:guide id="4" pos="89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金玲 黄" initials="金玲" lastIdx="1" clrIdx="0"/>
  <p:cmAuthor id="2" name="无 名" initials="无"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F2125"/>
    <a:srgbClr val="1D1B1C"/>
    <a:srgbClr val="A6A6A6"/>
    <a:srgbClr val="004181"/>
    <a:srgbClr val="DF5356"/>
    <a:srgbClr val="7492B8"/>
    <a:srgbClr val="456DA0"/>
    <a:srgbClr val="D1DBE7"/>
    <a:srgbClr val="2D5C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97" autoAdjust="0"/>
    <p:restoredTop sz="72164" autoAdjust="0"/>
  </p:normalViewPr>
  <p:slideViewPr>
    <p:cSldViewPr snapToGrid="0" showGuides="1">
      <p:cViewPr varScale="1">
        <p:scale>
          <a:sx n="79" d="100"/>
          <a:sy n="79" d="100"/>
        </p:scale>
        <p:origin x="1662" y="96"/>
      </p:cViewPr>
      <p:guideLst>
        <p:guide pos="7312"/>
        <p:guide orient="horz" pos="332"/>
        <p:guide orient="horz" pos="4004"/>
        <p:guide pos="89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gs" Target="tags/tag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598B9C-87B0-4F8A-8876-781DF9777B38}" type="datetimeFigureOut">
              <a:rPr lang="zh-CN" altLang="en-US" smtClean="0"/>
              <a:t>2024/3/13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C03E7F-BD71-4F7F-BEAF-CA83D5F3412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这次汇报的主题是基于</a:t>
            </a:r>
            <a:r>
              <a:rPr lang="en-US" altLang="zh-CN" dirty="0"/>
              <a:t>CKM</a:t>
            </a:r>
            <a:r>
              <a:rPr lang="zh-CN" altLang="en-US" dirty="0"/>
              <a:t>的环境感知通信。主要基于这篇关于</a:t>
            </a:r>
            <a:r>
              <a:rPr lang="en-US" altLang="zh-CN" dirty="0"/>
              <a:t>channel knowledge map</a:t>
            </a:r>
            <a:r>
              <a:rPr lang="zh-CN" altLang="en-US" dirty="0"/>
              <a:t>的教程，也就是</a:t>
            </a:r>
            <a:r>
              <a:rPr lang="en-US" altLang="zh-CN" dirty="0"/>
              <a:t>CKM</a:t>
            </a:r>
            <a:r>
              <a:rPr lang="zh-CN" altLang="en-US" dirty="0"/>
              <a:t>，我将详细进行汇报</a:t>
            </a:r>
          </a:p>
        </p:txBody>
      </p:sp>
      <p:sp>
        <p:nvSpPr>
          <p:cNvPr id="4" name="灯片编号占位符 3"/>
          <p:cNvSpPr>
            <a:spLocks noGrp="1"/>
          </p:cNvSpPr>
          <p:nvPr>
            <p:ph type="sldNum" sz="quarter" idx="5"/>
          </p:nvPr>
        </p:nvSpPr>
        <p:spPr/>
        <p:txBody>
          <a:bodyPr/>
          <a:lstStyle/>
          <a:p>
            <a:fld id="{69C03E7F-BD71-4F7F-BEAF-CA83D5F3412C}"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latin typeface="微软雅黑" panose="020B0503020204020204" pitchFamily="34" charset="-122"/>
                <a:ea typeface="微软雅黑" panose="020B0503020204020204" pitchFamily="34" charset="-122"/>
                <a:sym typeface="+mn-ea"/>
              </a:rPr>
              <a:t>然后我主要讲</a:t>
            </a:r>
            <a:r>
              <a:rPr lang="en-US" altLang="zh-CN" dirty="0">
                <a:latin typeface="微软雅黑" panose="020B0503020204020204" pitchFamily="34" charset="-122"/>
                <a:ea typeface="微软雅黑" panose="020B0503020204020204" pitchFamily="34" charset="-122"/>
                <a:sym typeface="+mn-ea"/>
              </a:rPr>
              <a:t>CKM</a:t>
            </a:r>
            <a:r>
              <a:rPr lang="zh-CN" altLang="en-US" dirty="0">
                <a:latin typeface="微软雅黑" panose="020B0503020204020204" pitchFamily="34" charset="-122"/>
                <a:ea typeface="微软雅黑" panose="020B0503020204020204" pitchFamily="34" charset="-122"/>
                <a:sym typeface="+mn-ea"/>
              </a:rPr>
              <a:t>和四种相关技术的特点和对比</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charset="0"/>
              <a:buChar char="Ø"/>
              <a:tabLst/>
              <a:defRPr/>
            </a:pPr>
            <a:r>
              <a:rPr lang="zh-CN" altLang="en-US" dirty="0">
                <a:latin typeface="微软雅黑" panose="020B0503020204020204" pitchFamily="34" charset="-122"/>
                <a:ea typeface="微软雅黑" panose="020B0503020204020204" pitchFamily="34" charset="-122"/>
                <a:sym typeface="+mn-ea"/>
              </a:rPr>
              <a:t>时域信道预测的关键思想是在过去信道观测的基础上预测未来的</a:t>
            </a:r>
            <a:r>
              <a:rPr lang="en-US" altLang="zh-CN" dirty="0">
                <a:latin typeface="微软雅黑" panose="020B0503020204020204" pitchFamily="34" charset="-122"/>
                <a:ea typeface="微软雅黑" panose="020B0503020204020204" pitchFamily="34" charset="-122"/>
                <a:sym typeface="+mn-ea"/>
              </a:rPr>
              <a:t>CSI</a:t>
            </a:r>
            <a:r>
              <a:rPr lang="zh-CN" altLang="en-US" dirty="0">
                <a:latin typeface="微软雅黑" panose="020B0503020204020204" pitchFamily="34" charset="-122"/>
                <a:ea typeface="微软雅黑" panose="020B0503020204020204" pitchFamily="34" charset="-122"/>
                <a:sym typeface="+mn-ea"/>
              </a:rPr>
              <a:t>信息，以避免信道训练和反馈所需的延迟导致的信道老化问题。他的优点是它的历史信道观测资料随时可用，而缺点就是它只实现了时域设备内信道预测，相比之下，</a:t>
            </a:r>
            <a:r>
              <a:rPr lang="en-US" altLang="zh-CN" dirty="0">
                <a:latin typeface="微软雅黑" panose="020B0503020204020204" pitchFamily="34" charset="-122"/>
                <a:ea typeface="微软雅黑" panose="020B0503020204020204" pitchFamily="34" charset="-122"/>
                <a:sym typeface="+mn-ea"/>
              </a:rPr>
              <a:t>CKM</a:t>
            </a:r>
            <a:r>
              <a:rPr lang="zh-CN" altLang="en-US" dirty="0">
                <a:latin typeface="微软雅黑" panose="020B0503020204020204" pitchFamily="34" charset="-122"/>
                <a:ea typeface="微软雅黑" panose="020B0503020204020204" pitchFamily="34" charset="-122"/>
                <a:sym typeface="+mn-ea"/>
              </a:rPr>
              <a:t>利用的是访问过同一区域的所有设备的历史数据。除此之外，该方法仍然需要频繁的信道测量。</a:t>
            </a:r>
            <a:endParaRPr lang="en-US" altLang="zh-CN" dirty="0">
              <a:latin typeface="微软雅黑" panose="020B0503020204020204" pitchFamily="34" charset="-122"/>
              <a:ea typeface="微软雅黑" panose="020B0503020204020204" pitchFamily="34" charset="-122"/>
              <a:sym typeface="+mn-ea"/>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charset="0"/>
              <a:buChar char="Ø"/>
              <a:tabLst/>
              <a:defRPr/>
            </a:pPr>
            <a:r>
              <a:rPr lang="zh-CN" altLang="en-US" dirty="0">
                <a:latin typeface="微软雅黑" panose="020B0503020204020204" pitchFamily="34" charset="-122"/>
                <a:ea typeface="微软雅黑" panose="020B0503020204020204" pitchFamily="34" charset="-122"/>
                <a:sym typeface="+mn-ea"/>
              </a:rPr>
              <a:t>带外测量信道推断，即因为不同频段的信道增益在频率分离超过信道相干带宽时变得不相关，所以从频域角度上这个技术是不可实现的，但是从空域的角度上看不同频段之间是有高空间相关性的，</a:t>
            </a:r>
            <a:r>
              <a:rPr lang="en-US" altLang="zh-CN" dirty="0">
                <a:latin typeface="微软雅黑" panose="020B0503020204020204" pitchFamily="34" charset="-122"/>
                <a:ea typeface="微软雅黑" panose="020B0503020204020204" pitchFamily="34" charset="-122"/>
                <a:sym typeface="+mn-ea"/>
              </a:rPr>
              <a:t>[121]</a:t>
            </a:r>
            <a:r>
              <a:rPr lang="zh-CN" altLang="en-US" dirty="0">
                <a:latin typeface="微软雅黑" panose="020B0503020204020204" pitchFamily="34" charset="-122"/>
                <a:ea typeface="微软雅黑" panose="020B0503020204020204" pitchFamily="34" charset="-122"/>
                <a:sym typeface="+mn-ea"/>
              </a:rPr>
              <a:t>中也验证了这一点。该技术主要也有两种应用场景，一个就是在</a:t>
            </a:r>
            <a:r>
              <a:rPr lang="en-US" altLang="zh-CN" dirty="0">
                <a:latin typeface="微软雅黑" panose="020B0503020204020204" pitchFamily="34" charset="-122"/>
                <a:ea typeface="微软雅黑" panose="020B0503020204020204" pitchFamily="34" charset="-122"/>
                <a:sym typeface="+mn-ea"/>
              </a:rPr>
              <a:t>FDD</a:t>
            </a:r>
            <a:r>
              <a:rPr lang="zh-CN" altLang="en-US" dirty="0">
                <a:latin typeface="微软雅黑" panose="020B0503020204020204" pitchFamily="34" charset="-122"/>
                <a:ea typeface="微软雅黑" panose="020B0503020204020204" pitchFamily="34" charset="-122"/>
                <a:sym typeface="+mn-ea"/>
              </a:rPr>
              <a:t>的情况下使用上行信道测量进行下行信道带外推断，利用的就是相同的底层物理路径会被不同频率的信号遍历来将两个不同频段信号进行联系</a:t>
            </a:r>
            <a:r>
              <a:rPr lang="en-US" altLang="zh-CN" dirty="0">
                <a:latin typeface="微软雅黑" panose="020B0503020204020204" pitchFamily="34" charset="-122"/>
                <a:ea typeface="微软雅黑" panose="020B0503020204020204" pitchFamily="34" charset="-122"/>
                <a:sym typeface="+mn-ea"/>
              </a:rPr>
              <a:t>[124]</a:t>
            </a:r>
            <a:r>
              <a:rPr lang="zh-CN" altLang="en-US" dirty="0">
                <a:latin typeface="微软雅黑" panose="020B0503020204020204" pitchFamily="34" charset="-122"/>
                <a:ea typeface="微软雅黑" panose="020B0503020204020204" pitchFamily="34" charset="-122"/>
                <a:sym typeface="+mn-ea"/>
              </a:rPr>
              <a:t> 。第二个场景就是毫米波推断，在</a:t>
            </a:r>
            <a:r>
              <a:rPr lang="en-US" altLang="zh-CN" dirty="0">
                <a:latin typeface="微软雅黑" panose="020B0503020204020204" pitchFamily="34" charset="-122"/>
                <a:ea typeface="微软雅黑" panose="020B0503020204020204" pitchFamily="34" charset="-122"/>
                <a:sym typeface="+mn-ea"/>
              </a:rPr>
              <a:t>[121]</a:t>
            </a:r>
            <a:r>
              <a:rPr lang="zh-CN" altLang="en-US" dirty="0">
                <a:latin typeface="微软雅黑" panose="020B0503020204020204" pitchFamily="34" charset="-122"/>
                <a:ea typeface="微软雅黑" panose="020B0503020204020204" pitchFamily="34" charset="-122"/>
                <a:sym typeface="+mn-ea"/>
              </a:rPr>
              <a:t>中就是利用</a:t>
            </a:r>
            <a:r>
              <a:rPr lang="en-US" altLang="zh-CN" dirty="0">
                <a:latin typeface="微软雅黑" panose="020B0503020204020204" pitchFamily="34" charset="-122"/>
                <a:ea typeface="微软雅黑" panose="020B0503020204020204" pitchFamily="34" charset="-122"/>
                <a:sym typeface="+mn-ea"/>
              </a:rPr>
              <a:t>2.4/5 GHz</a:t>
            </a:r>
            <a:r>
              <a:rPr lang="zh-CN" altLang="en-US" dirty="0">
                <a:latin typeface="微软雅黑" panose="020B0503020204020204" pitchFamily="34" charset="-122"/>
                <a:ea typeface="微软雅黑" panose="020B0503020204020204" pitchFamily="34" charset="-122"/>
                <a:sym typeface="+mn-ea"/>
              </a:rPr>
              <a:t>频段的信号来推断</a:t>
            </a:r>
            <a:r>
              <a:rPr lang="en-US" altLang="zh-CN" dirty="0">
                <a:latin typeface="微软雅黑" panose="020B0503020204020204" pitchFamily="34" charset="-122"/>
                <a:ea typeface="微软雅黑" panose="020B0503020204020204" pitchFamily="34" charset="-122"/>
                <a:sym typeface="+mn-ea"/>
              </a:rPr>
              <a:t>60GHz</a:t>
            </a:r>
            <a:r>
              <a:rPr lang="zh-CN" altLang="en-US" dirty="0">
                <a:latin typeface="微软雅黑" panose="020B0503020204020204" pitchFamily="34" charset="-122"/>
                <a:ea typeface="微软雅黑" panose="020B0503020204020204" pitchFamily="34" charset="-122"/>
                <a:sym typeface="+mn-ea"/>
              </a:rPr>
              <a:t>毫米波波束方向。优点就是利用了不同频段信号的空间相关性，缺点就是信道推断的质量随着频距的增大而降低</a:t>
            </a:r>
          </a:p>
          <a:p>
            <a:pPr marL="171450" indent="-171450">
              <a:buFont typeface="Wingdings" panose="05000000000000000000" charset="0"/>
              <a:buChar char="Ø"/>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基于雷达</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激光雷达</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视觉的信道预测，简单点理解就是将传感器和与通信基站一起安装，然后利用传感数据来推断信号，它的优点就是感知过程不消耗</a:t>
            </a:r>
            <a:r>
              <a:rPr lang="zh-CN" altLang="en-US" dirty="0">
                <a:latin typeface="微软雅黑" panose="020B0503020204020204" pitchFamily="34" charset="-122"/>
                <a:ea typeface="微软雅黑" panose="020B0503020204020204" pitchFamily="34" charset="-122"/>
                <a:sym typeface="+mn-ea"/>
              </a:rPr>
              <a:t>宝贵的通信资源</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，但是缺点也很明显，就是只能用在视距链路（</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Los</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）存在条件下的信道，而且也需要额外的硬件安装成本。</a:t>
            </a:r>
          </a:p>
          <a:p>
            <a:pPr marL="171450" indent="-171450">
              <a:buFont typeface="Wingdings" panose="05000000000000000000" charset="0"/>
              <a:buChar char="Ø"/>
            </a:pPr>
            <a:r>
              <a:rPr lang="zh-CN" altLang="en-US" dirty="0">
                <a:latin typeface="微软雅黑" panose="020B0503020204020204" pitchFamily="34" charset="-122"/>
                <a:ea typeface="微软雅黑" panose="020B0503020204020204" pitchFamily="34" charset="-122"/>
                <a:sym typeface="+mn-ea"/>
              </a:rPr>
              <a:t>信道到信道的映射：简单点来讲用深度学习的强大拟合能力去实现从用户与一个基站之间的信道映射到用户与另一个基站信道的映射，优点是该过程中用户的位置只起到连接作用，不显式地本地化用户位置，保护了用户隐私。缺点就是过度依赖于用户位置和</a:t>
            </a:r>
            <a:r>
              <a:rPr lang="en-US" altLang="zh-CN" dirty="0">
                <a:latin typeface="微软雅黑" panose="020B0503020204020204" pitchFamily="34" charset="-122"/>
                <a:ea typeface="微软雅黑" panose="020B0503020204020204" pitchFamily="34" charset="-122"/>
                <a:sym typeface="+mn-ea"/>
              </a:rPr>
              <a:t>CSI</a:t>
            </a:r>
            <a:r>
              <a:rPr lang="zh-CN" altLang="en-US" dirty="0">
                <a:latin typeface="微软雅黑" panose="020B0503020204020204" pitchFamily="34" charset="-122"/>
                <a:ea typeface="微软雅黑" panose="020B0503020204020204" pitchFamily="34" charset="-122"/>
                <a:sym typeface="+mn-ea"/>
              </a:rPr>
              <a:t>之间的双向映射的假设，而且还仍然需要大量实时的</a:t>
            </a:r>
            <a:r>
              <a:rPr lang="en-US" altLang="zh-CN" dirty="0">
                <a:latin typeface="微软雅黑" panose="020B0503020204020204" pitchFamily="34" charset="-122"/>
                <a:ea typeface="微软雅黑" panose="020B0503020204020204" pitchFamily="34" charset="-122"/>
                <a:sym typeface="+mn-ea"/>
              </a:rPr>
              <a:t>CSI</a:t>
            </a:r>
            <a:r>
              <a:rPr lang="zh-CN" altLang="en-US" dirty="0">
                <a:latin typeface="微软雅黑" panose="020B0503020204020204" pitchFamily="34" charset="-122"/>
                <a:ea typeface="微软雅黑" panose="020B0503020204020204" pitchFamily="34" charset="-122"/>
                <a:sym typeface="+mn-ea"/>
              </a:rPr>
              <a:t>测量（很鸡肋）</a:t>
            </a:r>
          </a:p>
          <a:p>
            <a:pPr marL="171450" indent="-171450">
              <a:buFont typeface="Wingdings" panose="05000000000000000000" charset="0"/>
              <a:buChar char="Ø"/>
            </a:pPr>
            <a:r>
              <a:rPr lang="zh-CN" altLang="en-US" dirty="0">
                <a:latin typeface="微软雅黑" panose="020B0503020204020204" pitchFamily="34" charset="-122"/>
                <a:ea typeface="微软雅黑" panose="020B0503020204020204" pitchFamily="34" charset="-122"/>
                <a:sym typeface="+mn-ea"/>
              </a:rPr>
              <a:t>与以上技术相比，</a:t>
            </a:r>
            <a:r>
              <a:rPr lang="en-US" altLang="zh-CN" dirty="0">
                <a:latin typeface="微软雅黑" panose="020B0503020204020204" pitchFamily="34" charset="-122"/>
                <a:ea typeface="微软雅黑" panose="020B0503020204020204" pitchFamily="34" charset="-122"/>
                <a:sym typeface="+mn-ea"/>
              </a:rPr>
              <a:t>CKM</a:t>
            </a:r>
            <a:r>
              <a:rPr lang="zh-CN" altLang="en-US" dirty="0">
                <a:latin typeface="微软雅黑" panose="020B0503020204020204" pitchFamily="34" charset="-122"/>
                <a:ea typeface="微软雅黑" panose="020B0503020204020204" pitchFamily="34" charset="-122"/>
                <a:sym typeface="+mn-ea"/>
              </a:rPr>
              <a:t>的特点在于，它可以利用移动设备的几乎“免费的位置信息，这些信息可以通过多种定位或传感技术获得。此外，</a:t>
            </a:r>
            <a:r>
              <a:rPr lang="en-US" altLang="zh-CN" dirty="0">
                <a:latin typeface="微软雅黑" panose="020B0503020204020204" pitchFamily="34" charset="-122"/>
                <a:ea typeface="微软雅黑" panose="020B0503020204020204" pitchFamily="34" charset="-122"/>
                <a:sym typeface="+mn-ea"/>
              </a:rPr>
              <a:t>CKM</a:t>
            </a:r>
            <a:r>
              <a:rPr lang="zh-CN" altLang="en-US" dirty="0">
                <a:latin typeface="微软雅黑" panose="020B0503020204020204" pitchFamily="34" charset="-122"/>
                <a:ea typeface="微软雅黑" panose="020B0503020204020204" pitchFamily="34" charset="-122"/>
                <a:sym typeface="+mn-ea"/>
              </a:rPr>
              <a:t>的另一个独特之处在于其跨时间、频率和空间域的设备间信道推断能力，并且也有望实现前向信道推断和后向定位的双重使用。但</a:t>
            </a:r>
            <a:r>
              <a:rPr lang="en-US" altLang="zh-CN" dirty="0">
                <a:latin typeface="微软雅黑" panose="020B0503020204020204" pitchFamily="34" charset="-122"/>
                <a:ea typeface="微软雅黑" panose="020B0503020204020204" pitchFamily="34" charset="-122"/>
                <a:sym typeface="+mn-ea"/>
              </a:rPr>
              <a:t>CKM</a:t>
            </a:r>
            <a:r>
              <a:rPr lang="zh-CN" altLang="en-US" dirty="0">
                <a:latin typeface="微软雅黑" panose="020B0503020204020204" pitchFamily="34" charset="-122"/>
                <a:ea typeface="微软雅黑" panose="020B0503020204020204" pitchFamily="34" charset="-122"/>
                <a:sym typeface="+mn-ea"/>
              </a:rPr>
              <a:t>也同样存在缺点，就是它需要在离线状态构建，因此在高动态环境下的</a:t>
            </a:r>
            <a:r>
              <a:rPr lang="en-US" altLang="zh-CN" dirty="0">
                <a:latin typeface="微软雅黑" panose="020B0503020204020204" pitchFamily="34" charset="-122"/>
                <a:ea typeface="微软雅黑" panose="020B0503020204020204" pitchFamily="34" charset="-122"/>
                <a:sym typeface="+mn-ea"/>
              </a:rPr>
              <a:t>CKM</a:t>
            </a:r>
            <a:r>
              <a:rPr lang="zh-CN" altLang="en-US" dirty="0">
                <a:latin typeface="微软雅黑" panose="020B0503020204020204" pitchFamily="34" charset="-122"/>
                <a:ea typeface="微软雅黑" panose="020B0503020204020204" pitchFamily="34" charset="-122"/>
                <a:sym typeface="+mn-ea"/>
              </a:rPr>
              <a:t>维护比较困难</a:t>
            </a:r>
            <a:endParaRPr lang="zh-CN" altLang="en-US" dirty="0">
              <a:latin typeface="微软雅黑" panose="020B0503020204020204" pitchFamily="34" charset="-122"/>
              <a:ea typeface="微软雅黑" panose="020B0503020204020204" pitchFamily="34" charset="-122"/>
            </a:endParaRPr>
          </a:p>
          <a:p>
            <a:pPr marL="171450" indent="-171450">
              <a:buFont typeface="Wingdings" panose="05000000000000000000" charset="0"/>
              <a:buChar char="Ø"/>
            </a:pPr>
            <a:endParaRPr lang="en-US" altLang="zh-CN" dirty="0">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Ø"/>
            </a:pPr>
            <a:endParaRPr lang="en-US" altLang="zh-CN" dirty="0">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Ø"/>
            </a:pPr>
            <a:endParaRPr lang="en-US" altLang="zh-CN" dirty="0">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Ø"/>
            </a:pPr>
            <a:endParaRPr lang="en-US" altLang="zh-CN" dirty="0">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Ø"/>
            </a:pPr>
            <a:endParaRPr lang="en-US" altLang="zh-CN" dirty="0">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Ø"/>
            </a:pPr>
            <a:endParaRPr lang="en-US" altLang="zh-CN" dirty="0">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Ø"/>
            </a:pPr>
            <a:endParaRPr lang="en-US" altLang="zh-CN" dirty="0">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Ø"/>
            </a:pPr>
            <a:r>
              <a:rPr lang="zh-CN" altLang="en-US" dirty="0">
                <a:latin typeface="微软雅黑" panose="020B0503020204020204" pitchFamily="34" charset="-122"/>
                <a:ea typeface="微软雅黑" panose="020B0503020204020204" pitchFamily="34" charset="-122"/>
                <a:sym typeface="+mn-ea"/>
              </a:rPr>
              <a:t>时域信道预测的关键思想是在过去信道观测的基础上预测未来的CSI（也就是基于</a:t>
            </a:r>
            <a:r>
              <a:rPr lang="en-US" altLang="zh-CN" dirty="0">
                <a:latin typeface="微软雅黑" panose="020B0503020204020204" pitchFamily="34" charset="-122"/>
                <a:ea typeface="微软雅黑" panose="020B0503020204020204" pitchFamily="34" charset="-122"/>
                <a:sym typeface="+mn-ea"/>
              </a:rPr>
              <a:t>AR</a:t>
            </a:r>
            <a:r>
              <a:rPr lang="zh-CN" altLang="en-US" dirty="0">
                <a:latin typeface="微软雅黑" panose="020B0503020204020204" pitchFamily="34" charset="-122"/>
                <a:ea typeface="微软雅黑" panose="020B0503020204020204" pitchFamily="34" charset="-122"/>
                <a:sym typeface="+mn-ea"/>
              </a:rPr>
              <a:t>（自回归模型）模型的预测），以避免信道训练和反馈所需的延迟导致的信道老化问题。（因为时域信道预测通常使用自回归模型，常用方法有基于自回归(AR)模型的预测、基于参数模型(PM)的预测和基于神经网络(NN)的预测）。优点就是它的历史信道观测资料随时可用，而缺点就是它只实现了时域设备内信道推断，并且仍然需要频繁的信道测量。这里的时域设备内信道推断意思就是这种技术只使用了单个设备过去的信道观测来预测其未来的信道。相比之下，CKM利用的是访问过同一区域的所有设备的历史数据。</a:t>
            </a:r>
          </a:p>
          <a:p>
            <a:pPr marL="171450" indent="-171450">
              <a:buFont typeface="Wingdings" panose="05000000000000000000" charset="0"/>
              <a:buChar char="Ø"/>
            </a:pPr>
            <a:r>
              <a:rPr lang="zh-CN" altLang="en-US" dirty="0">
                <a:latin typeface="微软雅黑" panose="020B0503020204020204" pitchFamily="34" charset="-122"/>
                <a:ea typeface="微软雅黑" panose="020B0503020204020204" pitchFamily="34" charset="-122"/>
                <a:sym typeface="+mn-ea"/>
              </a:rPr>
              <a:t>然后是带外测量信道推断，即因为不同频段的信道增益在频率分离超过信道相干带宽时变得不相关，所以从频域角度上这个技术是不可实现的，但是从空域的角度上看不同频段之间是有高空间相关性的，</a:t>
            </a:r>
            <a:r>
              <a:rPr lang="en-US" altLang="zh-CN" dirty="0">
                <a:latin typeface="微软雅黑" panose="020B0503020204020204" pitchFamily="34" charset="-122"/>
                <a:ea typeface="微软雅黑" panose="020B0503020204020204" pitchFamily="34" charset="-122"/>
                <a:sym typeface="+mn-ea"/>
              </a:rPr>
              <a:t>[121]</a:t>
            </a:r>
            <a:r>
              <a:rPr lang="zh-CN" altLang="en-US" dirty="0">
                <a:latin typeface="微软雅黑" panose="020B0503020204020204" pitchFamily="34" charset="-122"/>
                <a:ea typeface="微软雅黑" panose="020B0503020204020204" pitchFamily="34" charset="-122"/>
                <a:sym typeface="+mn-ea"/>
              </a:rPr>
              <a:t>中也验证了这一点。这种技术主要也有两种应用场景，一个就是在</a:t>
            </a:r>
            <a:r>
              <a:rPr lang="en-US" altLang="zh-CN" dirty="0">
                <a:latin typeface="微软雅黑" panose="020B0503020204020204" pitchFamily="34" charset="-122"/>
                <a:ea typeface="微软雅黑" panose="020B0503020204020204" pitchFamily="34" charset="-122"/>
                <a:sym typeface="+mn-ea"/>
              </a:rPr>
              <a:t>FDD</a:t>
            </a:r>
            <a:r>
              <a:rPr lang="zh-CN" altLang="en-US" dirty="0">
                <a:latin typeface="微软雅黑" panose="020B0503020204020204" pitchFamily="34" charset="-122"/>
                <a:ea typeface="微软雅黑" panose="020B0503020204020204" pitchFamily="34" charset="-122"/>
                <a:sym typeface="+mn-ea"/>
              </a:rPr>
              <a:t>的情况下使用上行信道测量进行下行通道带外推断，利用的就是相同的底层物理路径会被不同频率的信号遍历这一事实来将两个不同频段信号进行联系</a:t>
            </a:r>
            <a:r>
              <a:rPr lang="en-US" altLang="zh-CN" dirty="0">
                <a:latin typeface="微软雅黑" panose="020B0503020204020204" pitchFamily="34" charset="-122"/>
                <a:ea typeface="微软雅黑" panose="020B0503020204020204" pitchFamily="34" charset="-122"/>
                <a:sym typeface="+mn-ea"/>
              </a:rPr>
              <a:t>.[124]</a:t>
            </a:r>
            <a:r>
              <a:rPr lang="zh-CN" altLang="en-US" dirty="0">
                <a:latin typeface="微软雅黑" panose="020B0503020204020204" pitchFamily="34" charset="-122"/>
                <a:ea typeface="微软雅黑" panose="020B0503020204020204" pitchFamily="34" charset="-122"/>
                <a:sym typeface="+mn-ea"/>
              </a:rPr>
              <a:t>就实现了这个过程，主要就是提取上行信道路径的那些与频率无关的参数来用于下行信道推断。第二个场景就是毫米波推断，就比如[121]中就是利用2.4/5 GHz频段的信号来推断60GHz毫米波波束方向。优点就是利用了不同频段信号的空间相关性，缺点就是信道推断的质量随着频距的增大而降低</a:t>
            </a:r>
          </a:p>
          <a:p>
            <a:pPr marL="171450" indent="-171450">
              <a:buFont typeface="Wingdings" panose="05000000000000000000" charset="0"/>
              <a:buChar char="Ø"/>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基于雷达/激光雷达/视觉的信道推断，这种也比较常见了，简单点理解就是将传感器和与通信基站一起安装，然后利用传感数据来推断信号，它的优点就是感知过程不消耗</a:t>
            </a:r>
            <a:r>
              <a:rPr lang="zh-CN" altLang="en-US" dirty="0">
                <a:latin typeface="微软雅黑" panose="020B0503020204020204" pitchFamily="34" charset="-122"/>
                <a:ea typeface="微软雅黑" panose="020B0503020204020204" pitchFamily="34" charset="-122"/>
                <a:sym typeface="+mn-ea"/>
              </a:rPr>
              <a:t>宝贵的通信资源</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，但是缺点也很明显，就是只能用在</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Los</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存在条件下的信道，而且也需要额外的硬件安装成本。</a:t>
            </a:r>
          </a:p>
          <a:p>
            <a:pPr marL="171450" indent="-171450">
              <a:buFont typeface="Wingdings" panose="05000000000000000000" charset="0"/>
              <a:buChar char="Ø"/>
            </a:pPr>
            <a:r>
              <a:rPr lang="zh-CN" altLang="en-US" dirty="0">
                <a:latin typeface="微软雅黑" panose="020B0503020204020204" pitchFamily="34" charset="-122"/>
                <a:ea typeface="微软雅黑" panose="020B0503020204020204" pitchFamily="34" charset="-122"/>
                <a:sym typeface="+mn-ea"/>
              </a:rPr>
              <a:t>信道到信道的映射：简单点来讲用深度学习的强大拟合能力去实现从用户一个基站信道到另一个基站信道的映射（做的也比较少，文章里也只给了</a:t>
            </a:r>
            <a:r>
              <a:rPr lang="en-US" altLang="zh-CN" dirty="0">
                <a:latin typeface="微软雅黑" panose="020B0503020204020204" pitchFamily="34" charset="-122"/>
                <a:ea typeface="微软雅黑" panose="020B0503020204020204" pitchFamily="34" charset="-122"/>
                <a:sym typeface="+mn-ea"/>
              </a:rPr>
              <a:t>[132]</a:t>
            </a:r>
            <a:r>
              <a:rPr lang="zh-CN" altLang="en-US" dirty="0">
                <a:latin typeface="微软雅黑" panose="020B0503020204020204" pitchFamily="34" charset="-122"/>
                <a:ea typeface="微软雅黑" panose="020B0503020204020204" pitchFamily="34" charset="-122"/>
                <a:sym typeface="+mn-ea"/>
              </a:rPr>
              <a:t>），这里用户的位置只起到连接作用，所以有点就是不显式地本地化用户位置，保护了用户隐私。缺点就是过度依赖于用户位置和CSI之间的双向映射的假设，而且还仍然需要大量实时的</a:t>
            </a:r>
            <a:r>
              <a:rPr lang="en-US" altLang="zh-CN" dirty="0">
                <a:latin typeface="微软雅黑" panose="020B0503020204020204" pitchFamily="34" charset="-122"/>
                <a:ea typeface="微软雅黑" panose="020B0503020204020204" pitchFamily="34" charset="-122"/>
                <a:sym typeface="+mn-ea"/>
              </a:rPr>
              <a:t>CSI</a:t>
            </a:r>
            <a:r>
              <a:rPr lang="zh-CN" altLang="en-US" dirty="0">
                <a:latin typeface="微软雅黑" panose="020B0503020204020204" pitchFamily="34" charset="-122"/>
                <a:ea typeface="微软雅黑" panose="020B0503020204020204" pitchFamily="34" charset="-122"/>
                <a:sym typeface="+mn-ea"/>
              </a:rPr>
              <a:t>测量（很鸡肋）</a:t>
            </a:r>
          </a:p>
          <a:p>
            <a:pPr marL="171450" indent="-171450">
              <a:buFont typeface="Wingdings" panose="05000000000000000000" charset="0"/>
              <a:buChar char="Ø"/>
            </a:pPr>
            <a:r>
              <a:rPr dirty="0">
                <a:latin typeface="微软雅黑" panose="020B0503020204020204" pitchFamily="34" charset="-122"/>
                <a:ea typeface="微软雅黑" panose="020B0503020204020204" pitchFamily="34" charset="-122"/>
                <a:sym typeface="+mn-ea"/>
              </a:rPr>
              <a:t>与</a:t>
            </a:r>
            <a:r>
              <a:rPr lang="zh-CN" dirty="0">
                <a:latin typeface="微软雅黑" panose="020B0503020204020204" pitchFamily="34" charset="-122"/>
                <a:ea typeface="微软雅黑" panose="020B0503020204020204" pitchFamily="34" charset="-122"/>
                <a:sym typeface="+mn-ea"/>
              </a:rPr>
              <a:t>这些</a:t>
            </a:r>
            <a:r>
              <a:rPr dirty="0" err="1">
                <a:latin typeface="微软雅黑" panose="020B0503020204020204" pitchFamily="34" charset="-122"/>
                <a:ea typeface="微软雅黑" panose="020B0503020204020204" pitchFamily="34" charset="-122"/>
                <a:sym typeface="+mn-ea"/>
              </a:rPr>
              <a:t>相比，CKM的优势在于，它可以利用移动设备的几乎“免费</a:t>
            </a:r>
            <a:r>
              <a:rPr dirty="0">
                <a:latin typeface="微软雅黑" panose="020B0503020204020204" pitchFamily="34" charset="-122"/>
                <a:ea typeface="微软雅黑" panose="020B0503020204020204" pitchFamily="34" charset="-122"/>
                <a:sym typeface="+mn-ea"/>
              </a:rPr>
              <a:t>”(</a:t>
            </a:r>
            <a:r>
              <a:rPr dirty="0" err="1">
                <a:latin typeface="微软雅黑" panose="020B0503020204020204" pitchFamily="34" charset="-122"/>
                <a:ea typeface="微软雅黑" panose="020B0503020204020204" pitchFamily="34" charset="-122"/>
                <a:sym typeface="+mn-ea"/>
              </a:rPr>
              <a:t>虚拟</a:t>
            </a:r>
            <a:r>
              <a:rPr dirty="0">
                <a:latin typeface="微软雅黑" panose="020B0503020204020204" pitchFamily="34" charset="-122"/>
                <a:ea typeface="微软雅黑" panose="020B0503020204020204" pitchFamily="34" charset="-122"/>
                <a:sym typeface="+mn-ea"/>
              </a:rPr>
              <a:t>)</a:t>
            </a:r>
            <a:r>
              <a:rPr dirty="0" err="1">
                <a:latin typeface="微软雅黑" panose="020B0503020204020204" pitchFamily="34" charset="-122"/>
                <a:ea typeface="微软雅黑" panose="020B0503020204020204" pitchFamily="34" charset="-122"/>
                <a:sym typeface="+mn-ea"/>
              </a:rPr>
              <a:t>的位置信息，这些信息可以通过多种定位或传感技术获得。此外，CKM的另一个独特之处在于其跨时间、频率和空间域的设备间信道推断能力</a:t>
            </a:r>
            <a:r>
              <a:rPr lang="zh-CN" dirty="0">
                <a:latin typeface="微软雅黑" panose="020B0503020204020204" pitchFamily="34" charset="-122"/>
                <a:ea typeface="微软雅黑" panose="020B0503020204020204" pitchFamily="34" charset="-122"/>
                <a:sym typeface="+mn-ea"/>
              </a:rPr>
              <a:t>，并且也有望实现</a:t>
            </a:r>
            <a:r>
              <a:rPr lang="zh-CN" altLang="en-US" dirty="0">
                <a:latin typeface="微软雅黑" panose="020B0503020204020204" pitchFamily="34" charset="-122"/>
                <a:ea typeface="微软雅黑" panose="020B0503020204020204" pitchFamily="34" charset="-122"/>
                <a:sym typeface="+mn-ea"/>
              </a:rPr>
              <a:t>前向信道推断和后向定位的双重使用。但</a:t>
            </a:r>
            <a:r>
              <a:rPr lang="en-US" altLang="zh-CN" dirty="0">
                <a:latin typeface="微软雅黑" panose="020B0503020204020204" pitchFamily="34" charset="-122"/>
                <a:ea typeface="微软雅黑" panose="020B0503020204020204" pitchFamily="34" charset="-122"/>
                <a:sym typeface="+mn-ea"/>
              </a:rPr>
              <a:t>CKM</a:t>
            </a:r>
            <a:r>
              <a:rPr lang="zh-CN" altLang="en-US" dirty="0">
                <a:latin typeface="微软雅黑" panose="020B0503020204020204" pitchFamily="34" charset="-122"/>
                <a:ea typeface="微软雅黑" panose="020B0503020204020204" pitchFamily="34" charset="-122"/>
                <a:sym typeface="+mn-ea"/>
              </a:rPr>
              <a:t>也同样存在缺点，就是它需要在离线状态构建并且在高动态环境下的CKM维护困难</a:t>
            </a:r>
            <a:endParaRPr lang="zh-CN" altLang="en-US" dirty="0">
              <a:latin typeface="微软雅黑" panose="020B0503020204020204" pitchFamily="34" charset="-122"/>
              <a:ea typeface="微软雅黑" panose="020B0503020204020204" pitchFamily="34" charset="-122"/>
            </a:endParaRPr>
          </a:p>
          <a:p>
            <a:pPr marL="171450" indent="-171450">
              <a:buFont typeface="Wingdings" panose="05000000000000000000" charset="0"/>
              <a:buChar char="Ø"/>
            </a:pPr>
            <a:endParaRPr lang="zh-CN" altLang="en-US" dirty="0">
              <a:latin typeface="微软雅黑" panose="020B0503020204020204" pitchFamily="34" charset="-122"/>
              <a:ea typeface="微软雅黑" panose="020B0503020204020204" pitchFamily="34" charset="-122"/>
            </a:endParaRPr>
          </a:p>
          <a:p>
            <a:pPr marL="171450" indent="-171450">
              <a:buFont typeface="Wingdings" panose="05000000000000000000" charset="0"/>
              <a:buChar char="Ø"/>
            </a:pPr>
            <a:endParaRPr lang="zh-CN" dirty="0">
              <a:latin typeface="微软雅黑" panose="020B0503020204020204" pitchFamily="34" charset="-122"/>
              <a:ea typeface="微软雅黑" panose="020B0503020204020204" pitchFamily="34" charset="-122"/>
              <a:sym typeface="+mn-ea"/>
            </a:endParaRPr>
          </a:p>
        </p:txBody>
      </p:sp>
      <p:sp>
        <p:nvSpPr>
          <p:cNvPr id="4" name="灯片编号占位符 3"/>
          <p:cNvSpPr>
            <a:spLocks noGrp="1"/>
          </p:cNvSpPr>
          <p:nvPr>
            <p:ph type="sldNum" sz="quarter" idx="5"/>
          </p:nvPr>
        </p:nvSpPr>
        <p:spPr/>
        <p:txBody>
          <a:bodyPr/>
          <a:lstStyle/>
          <a:p>
            <a:fld id="{69C03E7F-BD71-4F7F-BEAF-CA83D5F3412C}"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然后我将对</a:t>
            </a:r>
            <a:r>
              <a:rPr lang="en-US" altLang="zh-CN" dirty="0"/>
              <a:t>CKM</a:t>
            </a:r>
            <a:r>
              <a:rPr lang="zh-CN" altLang="en-US" dirty="0"/>
              <a:t>一些常见构建技术基本原理进行阐述。分别是是CKM数据获取，无模型CKM构建方法和模型辅助</a:t>
            </a:r>
            <a:r>
              <a:rPr lang="en-US" altLang="zh-CN" dirty="0"/>
              <a:t>CKM</a:t>
            </a:r>
            <a:r>
              <a:rPr lang="zh-CN" altLang="en-US" dirty="0"/>
              <a:t>构建方法三部分。</a:t>
            </a:r>
          </a:p>
        </p:txBody>
      </p:sp>
      <p:sp>
        <p:nvSpPr>
          <p:cNvPr id="4" name="灯片编号占位符 3"/>
          <p:cNvSpPr>
            <a:spLocks noGrp="1"/>
          </p:cNvSpPr>
          <p:nvPr>
            <p:ph type="sldNum" sz="quarter" idx="5"/>
          </p:nvPr>
        </p:nvSpPr>
        <p:spPr/>
        <p:txBody>
          <a:bodyPr/>
          <a:lstStyle/>
          <a:p>
            <a:fld id="{69C03E7F-BD71-4F7F-BEAF-CA83D5F3412C}"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Wingdings" panose="05000000000000000000" charset="0"/>
              <a:buChar char="Ø"/>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CKM建设中的一个关键问题是收集特定位置实际无线电环境数据。两种主要的数据获取方法分别是模拟生成和实际测量。</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 indent="-171450">
              <a:buFont typeface="Wingdings" panose="05000000000000000000" charset="0"/>
              <a:buChar char="Ø"/>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其中基于模拟的信道数据获取所利用的模型分为三种，第一种是</a:t>
            </a:r>
            <a:r>
              <a:rPr lang="zh-CN" altLang="en-US" dirty="0">
                <a:sym typeface="+mn-ea"/>
              </a:rPr>
              <a:t>完全随机模型，通常被广泛用于模拟大面积分布的无线信道，比如城市中的无线信道，典型的随机信道</a:t>
            </a:r>
            <a:r>
              <a:rPr lang="en-US" altLang="zh-CN" dirty="0">
                <a:sym typeface="+mn-ea"/>
              </a:rPr>
              <a:t>  </a:t>
            </a:r>
            <a:r>
              <a:rPr lang="zh-CN" altLang="en-US" dirty="0">
                <a:sym typeface="+mn-ea"/>
              </a:rPr>
              <a:t>增益</a:t>
            </a:r>
            <a:r>
              <a:rPr lang="en-US" altLang="zh-CN" dirty="0">
                <a:sym typeface="+mn-ea"/>
              </a:rPr>
              <a:t>   </a:t>
            </a:r>
            <a:r>
              <a:rPr lang="zh-CN" altLang="en-US" dirty="0">
                <a:sym typeface="+mn-ea"/>
              </a:rPr>
              <a:t>模型构建参数是通过</a:t>
            </a:r>
            <a:r>
              <a:rPr lang="en-US" altLang="zh-CN" dirty="0" err="1">
                <a:sym typeface="+mn-ea"/>
              </a:rPr>
              <a:t>路径损失、阴影</a:t>
            </a:r>
            <a:r>
              <a:rPr lang="zh-CN" altLang="en-US" dirty="0">
                <a:sym typeface="+mn-ea"/>
              </a:rPr>
              <a:t>衰落</a:t>
            </a:r>
            <a:r>
              <a:rPr lang="en-US" altLang="zh-CN" dirty="0" err="1">
                <a:sym typeface="+mn-ea"/>
              </a:rPr>
              <a:t>和小尺度衰落三部分</a:t>
            </a:r>
            <a:r>
              <a:rPr lang="zh-CN" altLang="en-US" dirty="0">
                <a:sym typeface="+mn-ea"/>
              </a:rPr>
              <a:t>。路径损失可基于距离计算，阴影衰落通常被建模成空间随机过程并且根据不同的场景配置一定的漂移和协方差</a:t>
            </a:r>
            <a:endParaRPr lang="en-US" altLang="zh-CN" dirty="0">
              <a:sym typeface="+mn-ea"/>
            </a:endParaRPr>
          </a:p>
          <a:p>
            <a:pPr marL="171450" indent="-171450">
              <a:buFont typeface="Wingdings" panose="05000000000000000000" charset="0"/>
              <a:buChar char="Ø"/>
            </a:pPr>
            <a:r>
              <a:rPr lang="zh-CN" altLang="en-US" dirty="0">
                <a:sym typeface="+mn-ea"/>
              </a:rPr>
              <a:t>与之对比的是基于</a:t>
            </a:r>
            <a:r>
              <a:rPr lang="zh-CN" altLang="en-US" dirty="0">
                <a:latin typeface="微软雅黑" panose="020B0503020204020204" pitchFamily="34" charset="-122"/>
                <a:ea typeface="微软雅黑" panose="020B0503020204020204" pitchFamily="34" charset="-122"/>
                <a:sym typeface="+mn-ea"/>
              </a:rPr>
              <a:t>光线追踪模型的信道数据获取，与完全随机模型相比光线追踪模型需要更多细粒度的环境细节来模拟无线信道，通常包括但不限于周围物体的位置、几何模型和材料、大气的介电参数等。</a:t>
            </a:r>
            <a:endParaRPr lang="en-US" altLang="zh-CN" dirty="0">
              <a:latin typeface="微软雅黑" panose="020B0503020204020204" pitchFamily="34" charset="-122"/>
              <a:ea typeface="微软雅黑" panose="020B0503020204020204" pitchFamily="34" charset="-122"/>
              <a:sym typeface="+mn-ea"/>
            </a:endParaRPr>
          </a:p>
          <a:p>
            <a:pPr marL="171450" indent="-171450">
              <a:buFont typeface="Wingdings" panose="05000000000000000000" charset="0"/>
              <a:buChar char="Ø"/>
            </a:pPr>
            <a:r>
              <a:rPr lang="zh-CN" altLang="en-US" dirty="0">
                <a:latin typeface="微软雅黑" panose="020B0503020204020204" pitchFamily="34" charset="-122"/>
                <a:ea typeface="微软雅黑" panose="020B0503020204020204" pitchFamily="34" charset="-122"/>
                <a:sym typeface="+mn-ea"/>
              </a:rPr>
              <a:t>介于完全随机模型和光线追踪模型之间的还有一种混合模型</a:t>
            </a:r>
          </a:p>
          <a:p>
            <a:pPr marL="171450" indent="-171450">
              <a:buFont typeface="Wingdings" panose="05000000000000000000" charset="0"/>
              <a:buChar char="Ø"/>
            </a:pPr>
            <a:r>
              <a:rPr lang="zh-CN" altLang="en-US" dirty="0">
                <a:latin typeface="微软雅黑" panose="020B0503020204020204" pitchFamily="34" charset="-122"/>
                <a:ea typeface="微软雅黑" panose="020B0503020204020204" pitchFamily="34" charset="-122"/>
                <a:sym typeface="+mn-ea"/>
              </a:rPr>
              <a:t>基于测量的信道数据获取包括离线测量和在线测量两种方式。在离线测量中，通常发送专用设备从网络中收集测量数据。这个过程往往需要大量的人工辅助，但人的参也导致这种方法获取的数据质量都比较高。</a:t>
            </a:r>
          </a:p>
          <a:p>
            <a:pPr marL="171450" indent="-171450">
              <a:buFont typeface="Wingdings" panose="05000000000000000000" charset="0"/>
              <a:buChar char="Ø"/>
            </a:pPr>
            <a:r>
              <a:rPr lang="zh-CN" altLang="en-US" dirty="0">
                <a:latin typeface="微软雅黑" panose="020B0503020204020204" pitchFamily="34" charset="-122"/>
                <a:ea typeface="微软雅黑" panose="020B0503020204020204" pitchFamily="34" charset="-122"/>
                <a:sym typeface="+mn-ea"/>
              </a:rPr>
              <a:t>对于在线测量，就是在传统通信过程中收集和存储数据。而不是在通信会话后立即丢弃它们，并且用存储的数据构建CKM。</a:t>
            </a:r>
          </a:p>
          <a:p>
            <a:pPr marL="171450" indent="-171450">
              <a:buFont typeface="Wingdings" panose="05000000000000000000" charset="0"/>
              <a:buChar char="Ø"/>
            </a:pP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 indent="-171450">
              <a:buFont typeface="Wingdings" panose="05000000000000000000" charset="0"/>
              <a:buChar char="Ø"/>
            </a:pP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 indent="-171450">
              <a:buFont typeface="Wingdings" panose="05000000000000000000" charset="0"/>
              <a:buChar char="Ø"/>
            </a:pP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 indent="-171450">
              <a:buFont typeface="Wingdings" panose="05000000000000000000" charset="0"/>
              <a:buChar char="Ø"/>
            </a:pP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 indent="-171450">
              <a:buFont typeface="Wingdings" panose="05000000000000000000" charset="0"/>
              <a:buChar char="Ø"/>
            </a:pP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 indent="-171450">
              <a:buFont typeface="Wingdings" panose="05000000000000000000" charset="0"/>
              <a:buChar char="Ø"/>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CKM建设中的一个关键问题是收集特定位置实际无线电环境数据。两种主要的数据获取方法分别是模拟生成和实际测量。</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 indent="-171450">
              <a:buFont typeface="Wingdings" panose="05000000000000000000" charset="0"/>
              <a:buChar char="Ø"/>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其中基于模拟的信道数据获取所利用的模型分为三种，第一种是</a:t>
            </a:r>
            <a:r>
              <a:rPr lang="zh-CN" altLang="en-US" dirty="0">
                <a:sym typeface="+mn-ea"/>
              </a:rPr>
              <a:t>完全随机模型，通常被广泛用于模拟大面积分布的无线信道，比如城市中的无线信道，典型的随机信道</a:t>
            </a:r>
            <a:r>
              <a:rPr lang="en-US" altLang="zh-CN" dirty="0">
                <a:sym typeface="+mn-ea"/>
              </a:rPr>
              <a:t>  </a:t>
            </a:r>
            <a:r>
              <a:rPr lang="zh-CN" altLang="en-US" dirty="0">
                <a:sym typeface="+mn-ea"/>
              </a:rPr>
              <a:t>增益</a:t>
            </a:r>
            <a:r>
              <a:rPr lang="en-US" altLang="zh-CN" dirty="0">
                <a:sym typeface="+mn-ea"/>
              </a:rPr>
              <a:t>   </a:t>
            </a:r>
            <a:r>
              <a:rPr lang="zh-CN" altLang="en-US" dirty="0">
                <a:sym typeface="+mn-ea"/>
              </a:rPr>
              <a:t>模型构建参数是通过</a:t>
            </a:r>
            <a:r>
              <a:rPr lang="en-US" altLang="zh-CN" dirty="0" err="1">
                <a:sym typeface="+mn-ea"/>
              </a:rPr>
              <a:t>路径损失</a:t>
            </a:r>
            <a:r>
              <a:rPr lang="zh-CN" altLang="en-US" dirty="0">
                <a:sym typeface="+mn-ea"/>
              </a:rPr>
              <a:t>（基于距离计算）</a:t>
            </a:r>
            <a:r>
              <a:rPr lang="en-US" altLang="zh-CN" dirty="0">
                <a:sym typeface="+mn-ea"/>
              </a:rPr>
              <a:t>、</a:t>
            </a:r>
            <a:r>
              <a:rPr lang="en-US" altLang="zh-CN" dirty="0" err="1">
                <a:sym typeface="+mn-ea"/>
              </a:rPr>
              <a:t>阴影</a:t>
            </a:r>
            <a:r>
              <a:rPr lang="zh-CN" altLang="en-US" dirty="0">
                <a:sym typeface="+mn-ea"/>
              </a:rPr>
              <a:t>衰落（通常被建模成空间随机过程并且根据不同的场景配置一定的漂移（随机过程均值的变化）和协方差（两个变量如何相关变化的度量））</a:t>
            </a:r>
            <a:r>
              <a:rPr lang="en-US" altLang="zh-CN" dirty="0" err="1">
                <a:sym typeface="+mn-ea"/>
              </a:rPr>
              <a:t>和小尺度衰落</a:t>
            </a:r>
            <a:r>
              <a:rPr lang="zh-CN" altLang="en-US" dirty="0">
                <a:sym typeface="+mn-ea"/>
              </a:rPr>
              <a:t>（根据一些先验信息（</a:t>
            </a:r>
            <a:r>
              <a:rPr lang="en-US" altLang="zh-CN" dirty="0">
                <a:sym typeface="+mn-ea"/>
              </a:rPr>
              <a:t>Los</a:t>
            </a:r>
            <a:r>
              <a:rPr lang="zh-CN" altLang="en-US" dirty="0">
                <a:sym typeface="+mn-ea"/>
              </a:rPr>
              <a:t>链路的存在与否）来指定分布）</a:t>
            </a:r>
            <a:r>
              <a:rPr lang="en-US" altLang="zh-CN" dirty="0" err="1">
                <a:sym typeface="+mn-ea"/>
              </a:rPr>
              <a:t>三部分</a:t>
            </a:r>
            <a:r>
              <a:rPr lang="zh-CN" altLang="en-US" dirty="0">
                <a:sym typeface="+mn-ea"/>
              </a:rPr>
              <a:t>（文中没有明指出，我认为都是根据环境地图可以得出）。与之对比的是基于</a:t>
            </a:r>
            <a:r>
              <a:rPr lang="zh-CN" altLang="en-US" dirty="0">
                <a:latin typeface="微软雅黑" panose="020B0503020204020204" pitchFamily="34" charset="-122"/>
                <a:ea typeface="微软雅黑" panose="020B0503020204020204" pitchFamily="34" charset="-122"/>
                <a:sym typeface="+mn-ea"/>
              </a:rPr>
              <a:t>光线追踪模型的信道数据获取，光线追踪模型需要细粒度的环境细节来模拟无线信道，通常包括但不限于周围物体的位置、几何模型和材料、大气的介电参数。</a:t>
            </a:r>
          </a:p>
          <a:p>
            <a:pPr marL="171450" indent="-171450">
              <a:buFont typeface="Wingdings" panose="05000000000000000000" charset="0"/>
              <a:buChar char="Ø"/>
            </a:pPr>
            <a:r>
              <a:rPr lang="zh-CN" altLang="en-US" dirty="0">
                <a:latin typeface="微软雅黑" panose="020B0503020204020204" pitchFamily="34" charset="-122"/>
                <a:ea typeface="微软雅黑" panose="020B0503020204020204" pitchFamily="34" charset="-122"/>
                <a:sym typeface="+mn-ea"/>
              </a:rPr>
              <a:t>基于测量的信道数据获取包括离线测量和在线测量两种方式。在离线测量中，通常发送专用设备从网络中收集测量数据。这个过程往往需要大量的劳动，但人在环测量提供了高质量的数据集。</a:t>
            </a:r>
          </a:p>
          <a:p>
            <a:pPr marL="171450" indent="-171450">
              <a:buFont typeface="Wingdings" panose="05000000000000000000" charset="0"/>
              <a:buChar char="Ø"/>
            </a:pPr>
            <a:r>
              <a:rPr lang="zh-CN" altLang="en-US" dirty="0">
                <a:latin typeface="微软雅黑" panose="020B0503020204020204" pitchFamily="34" charset="-122"/>
                <a:ea typeface="微软雅黑" panose="020B0503020204020204" pitchFamily="34" charset="-122"/>
                <a:sym typeface="+mn-ea"/>
              </a:rPr>
              <a:t>对于在线测量，就是在传统通信过程中收集和存储数据。而不是在通信会话后立即丢弃它们，数据可以保留以用于构建CKM。</a:t>
            </a:r>
          </a:p>
          <a:p>
            <a:pPr marL="171450" indent="-171450">
              <a:buFont typeface="Wingdings" panose="05000000000000000000" charset="0"/>
              <a:buChar char="Ø"/>
            </a:pPr>
            <a:endParaRPr lang="zh-CN" altLang="en-US" dirty="0">
              <a:latin typeface="微软雅黑" panose="020B0503020204020204" pitchFamily="34" charset="-122"/>
              <a:ea typeface="微软雅黑" panose="020B0503020204020204" pitchFamily="34" charset="-122"/>
              <a:sym typeface="+mn-ea"/>
            </a:endParaRPr>
          </a:p>
        </p:txBody>
      </p:sp>
      <p:sp>
        <p:nvSpPr>
          <p:cNvPr id="4" name="灯片编号占位符 3"/>
          <p:cNvSpPr>
            <a:spLocks noGrp="1"/>
          </p:cNvSpPr>
          <p:nvPr>
            <p:ph type="sldNum" sz="quarter" idx="5"/>
          </p:nvPr>
        </p:nvSpPr>
        <p:spPr/>
        <p:txBody>
          <a:bodyPr/>
          <a:lstStyle/>
          <a:p>
            <a:fld id="{69C03E7F-BD71-4F7F-BEAF-CA83D5F3412C}"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Wingdings" panose="05000000000000000000" pitchFamily="2" charset="2"/>
              <a:buChar char="l"/>
            </a:pPr>
            <a:r>
              <a:rPr lang="en-US" altLang="zh-CN" dirty="0">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接下来我将介绍</a:t>
            </a:r>
            <a:r>
              <a:rPr lang="zh-CN" dirty="0">
                <a:latin typeface="微软雅黑" panose="020B0503020204020204" pitchFamily="34" charset="-122"/>
                <a:ea typeface="微软雅黑" panose="020B0503020204020204" pitchFamily="34" charset="-122"/>
                <a:sym typeface="+mn-ea"/>
              </a:rPr>
              <a:t>无模型辅助的</a:t>
            </a:r>
            <a:r>
              <a:rPr lang="en-US" altLang="zh-CN" dirty="0">
                <a:latin typeface="微软雅黑" panose="020B0503020204020204" pitchFamily="34" charset="-122"/>
                <a:ea typeface="微软雅黑" panose="020B0503020204020204" pitchFamily="34" charset="-122"/>
                <a:sym typeface="+mn-ea"/>
              </a:rPr>
              <a:t>CKM</a:t>
            </a:r>
            <a:r>
              <a:rPr lang="zh-CN" altLang="en-US" dirty="0">
                <a:latin typeface="微软雅黑" panose="020B0503020204020204" pitchFamily="34" charset="-122"/>
                <a:ea typeface="微软雅黑" panose="020B0503020204020204" pitchFamily="34" charset="-122"/>
                <a:sym typeface="+mn-ea"/>
              </a:rPr>
              <a:t>构建一些方法首先是一些经典的</a:t>
            </a:r>
            <a:r>
              <a:rPr lang="zh-CN" dirty="0">
                <a:latin typeface="微软雅黑" panose="020B0503020204020204" pitchFamily="34" charset="-122"/>
                <a:ea typeface="微软雅黑" panose="020B0503020204020204" pitchFamily="34" charset="-122"/>
                <a:sym typeface="+mn-ea"/>
              </a:rPr>
              <a:t>插值方法</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IDW</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KNN</a:t>
            </a:r>
            <a:r>
              <a:rPr lang="zh-CN" altLang="en-US" dirty="0">
                <a:latin typeface="微软雅黑" panose="020B0503020204020204" pitchFamily="34" charset="-122"/>
                <a:ea typeface="微软雅黑" panose="020B0503020204020204" pitchFamily="34" charset="-122"/>
                <a:sym typeface="+mn-ea"/>
              </a:rPr>
              <a:t>、和多项式回归</a:t>
            </a:r>
            <a:endParaRPr 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dirty="0">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逆距离加权插值</a:t>
            </a:r>
            <a:r>
              <a:rPr lang="en-US" altLang="zh-CN" dirty="0">
                <a:latin typeface="微软雅黑" panose="020B0503020204020204" pitchFamily="34" charset="-122"/>
                <a:ea typeface="微软雅黑" panose="020B0503020204020204" pitchFamily="34" charset="-122"/>
                <a:sym typeface="+mn-ea"/>
              </a:rPr>
              <a:t>IDW</a:t>
            </a:r>
            <a:r>
              <a:rPr lang="zh-CN" altLang="en-US" dirty="0">
                <a:latin typeface="微软雅黑" panose="020B0503020204020204" pitchFamily="34" charset="-122"/>
                <a:ea typeface="微软雅黑" panose="020B0503020204020204" pitchFamily="34" charset="-122"/>
                <a:sym typeface="+mn-ea"/>
              </a:rPr>
              <a:t>通过所有测量值的加权平均值来估计位置点的映射值，</a:t>
            </a:r>
            <a:r>
              <a:rPr lang="en-US" altLang="zh-CN" dirty="0">
                <a:latin typeface="微软雅黑" panose="020B0503020204020204" pitchFamily="34" charset="-122"/>
                <a:ea typeface="微软雅黑" panose="020B0503020204020204" pitchFamily="34" charset="-122"/>
                <a:sym typeface="+mn-ea"/>
              </a:rPr>
              <a:t>zi</a:t>
            </a:r>
            <a:r>
              <a:rPr lang="zh-CN" altLang="en-US" dirty="0">
                <a:latin typeface="微软雅黑" panose="020B0503020204020204" pitchFamily="34" charset="-122"/>
                <a:ea typeface="微软雅黑" panose="020B0503020204020204" pitchFamily="34" charset="-122"/>
                <a:sym typeface="+mn-ea"/>
              </a:rPr>
              <a:t>是不同位置对应的测量值，</a:t>
            </a:r>
            <a:r>
              <a:rPr lang="en-US" altLang="zh-CN" dirty="0">
                <a:latin typeface="微软雅黑" panose="020B0503020204020204" pitchFamily="34" charset="-122"/>
                <a:ea typeface="微软雅黑" panose="020B0503020204020204" pitchFamily="34" charset="-122"/>
                <a:sym typeface="+mn-ea"/>
              </a:rPr>
              <a:t>f</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q0</a:t>
            </a:r>
            <a:r>
              <a:rPr lang="zh-CN" altLang="en-US" dirty="0">
                <a:latin typeface="微软雅黑" panose="020B0503020204020204" pitchFamily="34" charset="-122"/>
                <a:ea typeface="微软雅黑" panose="020B0503020204020204" pitchFamily="34" charset="-122"/>
                <a:sym typeface="+mn-ea"/>
              </a:rPr>
              <a:t>）是映射值，</a:t>
            </a:r>
            <a:r>
              <a:rPr lang="en-US" altLang="zh-CN" dirty="0" err="1">
                <a:latin typeface="微软雅黑" panose="020B0503020204020204" pitchFamily="34" charset="-122"/>
                <a:ea typeface="微软雅黑" panose="020B0503020204020204" pitchFamily="34" charset="-122"/>
                <a:sym typeface="+mn-ea"/>
              </a:rPr>
              <a:t>wi</a:t>
            </a:r>
            <a:r>
              <a:rPr lang="zh-CN" altLang="en-US" dirty="0">
                <a:latin typeface="微软雅黑" panose="020B0503020204020204" pitchFamily="34" charset="-122"/>
                <a:ea typeface="微软雅黑" panose="020B0503020204020204" pitchFamily="34" charset="-122"/>
                <a:sym typeface="+mn-ea"/>
              </a:rPr>
              <a:t>是权重，从权重函数可以看出，未知点距离测量点距离越小，对观测值预测的影响越大，距离测量点位置越大，对观测值影响越小</a:t>
            </a:r>
            <a:endParaRPr lang="en-US" alt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dirty="0">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与</a:t>
            </a:r>
            <a:r>
              <a:rPr lang="en-US" altLang="zh-CN" dirty="0">
                <a:latin typeface="微软雅黑" panose="020B0503020204020204" pitchFamily="34" charset="-122"/>
                <a:ea typeface="微软雅黑" panose="020B0503020204020204" pitchFamily="34" charset="-122"/>
                <a:sym typeface="+mn-ea"/>
              </a:rPr>
              <a:t>IDW</a:t>
            </a:r>
            <a:r>
              <a:rPr lang="zh-CN" altLang="en-US" dirty="0">
                <a:latin typeface="微软雅黑" panose="020B0503020204020204" pitchFamily="34" charset="-122"/>
                <a:ea typeface="微软雅黑" panose="020B0503020204020204" pitchFamily="34" charset="-122"/>
                <a:sym typeface="+mn-ea"/>
              </a:rPr>
              <a:t>相比，</a:t>
            </a:r>
            <a:r>
              <a:rPr lang="en-US" altLang="zh-CN" dirty="0">
                <a:latin typeface="微软雅黑" panose="020B0503020204020204" pitchFamily="34" charset="-122"/>
                <a:ea typeface="微软雅黑" panose="020B0503020204020204" pitchFamily="34" charset="-122"/>
                <a:sym typeface="+mn-ea"/>
              </a:rPr>
              <a:t>k</a:t>
            </a:r>
            <a:r>
              <a:rPr lang="zh-CN" altLang="en-US" dirty="0">
                <a:latin typeface="微软雅黑" panose="020B0503020204020204" pitchFamily="34" charset="-122"/>
                <a:ea typeface="微软雅黑" panose="020B0503020204020204" pitchFamily="34" charset="-122"/>
                <a:sym typeface="+mn-ea"/>
              </a:rPr>
              <a:t>近邻插值</a:t>
            </a:r>
            <a:r>
              <a:rPr lang="en-US" altLang="zh-CN" dirty="0">
                <a:latin typeface="微软雅黑" panose="020B0503020204020204" pitchFamily="34" charset="-122"/>
                <a:ea typeface="微软雅黑" panose="020B0503020204020204" pitchFamily="34" charset="-122"/>
                <a:sym typeface="+mn-ea"/>
              </a:rPr>
              <a:t>KNN</a:t>
            </a:r>
            <a:r>
              <a:rPr lang="zh-CN" altLang="en-US" dirty="0">
                <a:latin typeface="微软雅黑" panose="020B0503020204020204" pitchFamily="34" charset="-122"/>
                <a:ea typeface="微软雅黑" panose="020B0503020204020204" pitchFamily="34" charset="-122"/>
                <a:sym typeface="+mn-ea"/>
              </a:rPr>
              <a:t>只选择距离他最近的</a:t>
            </a:r>
            <a:r>
              <a:rPr lang="en-US" altLang="zh-CN" dirty="0">
                <a:latin typeface="微软雅黑" panose="020B0503020204020204" pitchFamily="34" charset="-122"/>
                <a:ea typeface="微软雅黑" panose="020B0503020204020204" pitchFamily="34" charset="-122"/>
                <a:sym typeface="+mn-ea"/>
              </a:rPr>
              <a:t>K</a:t>
            </a:r>
            <a:r>
              <a:rPr lang="zh-CN" altLang="en-US" dirty="0">
                <a:latin typeface="微软雅黑" panose="020B0503020204020204" pitchFamily="34" charset="-122"/>
                <a:ea typeface="微软雅黑" panose="020B0503020204020204" pitchFamily="34" charset="-122"/>
                <a:sym typeface="+mn-ea"/>
              </a:rPr>
              <a:t>个测量值来估计位置点的预测值，直接忽略了距离未知点较远点对预测值的影响。这里的</a:t>
            </a:r>
            <a:r>
              <a:rPr lang="en-US" altLang="zh-CN" dirty="0">
                <a:latin typeface="微软雅黑" panose="020B0503020204020204" pitchFamily="34" charset="-122"/>
                <a:ea typeface="微软雅黑" panose="020B0503020204020204" pitchFamily="34" charset="-122"/>
                <a:sym typeface="+mn-ea"/>
              </a:rPr>
              <a:t>N</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q0</a:t>
            </a:r>
            <a:r>
              <a:rPr lang="zh-CN" altLang="en-US" dirty="0">
                <a:latin typeface="微软雅黑" panose="020B0503020204020204" pitchFamily="34" charset="-122"/>
                <a:ea typeface="微软雅黑" panose="020B0503020204020204" pitchFamily="34" charset="-122"/>
                <a:sym typeface="+mn-ea"/>
              </a:rPr>
              <a:t>）是位置点</a:t>
            </a:r>
            <a:r>
              <a:rPr lang="en-US" altLang="zh-CN" dirty="0">
                <a:latin typeface="微软雅黑" panose="020B0503020204020204" pitchFamily="34" charset="-122"/>
                <a:ea typeface="微软雅黑" panose="020B0503020204020204" pitchFamily="34" charset="-122"/>
                <a:sym typeface="+mn-ea"/>
              </a:rPr>
              <a:t>q0</a:t>
            </a:r>
            <a:r>
              <a:rPr lang="zh-CN" altLang="en-US" dirty="0">
                <a:latin typeface="微软雅黑" panose="020B0503020204020204" pitchFamily="34" charset="-122"/>
                <a:ea typeface="微软雅黑" panose="020B0503020204020204" pitchFamily="34" charset="-122"/>
                <a:sym typeface="+mn-ea"/>
              </a:rPr>
              <a:t>附近的</a:t>
            </a:r>
            <a:r>
              <a:rPr lang="en-US" altLang="zh-CN" dirty="0">
                <a:latin typeface="微软雅黑" panose="020B0503020204020204" pitchFamily="34" charset="-122"/>
                <a:ea typeface="微软雅黑" panose="020B0503020204020204" pitchFamily="34" charset="-122"/>
                <a:sym typeface="+mn-ea"/>
              </a:rPr>
              <a:t>k</a:t>
            </a:r>
            <a:r>
              <a:rPr lang="zh-CN" altLang="en-US" dirty="0">
                <a:latin typeface="微软雅黑" panose="020B0503020204020204" pitchFamily="34" charset="-122"/>
                <a:ea typeface="微软雅黑" panose="020B0503020204020204" pitchFamily="34" charset="-122"/>
                <a:sym typeface="+mn-ea"/>
              </a:rPr>
              <a:t>个邻近测量点。权重函数也可以与</a:t>
            </a:r>
            <a:r>
              <a:rPr lang="en-US" altLang="zh-CN" dirty="0">
                <a:latin typeface="微软雅黑" panose="020B0503020204020204" pitchFamily="34" charset="-122"/>
                <a:ea typeface="微软雅黑" panose="020B0503020204020204" pitchFamily="34" charset="-122"/>
                <a:sym typeface="+mn-ea"/>
              </a:rPr>
              <a:t>IDW</a:t>
            </a:r>
            <a:r>
              <a:rPr lang="zh-CN" altLang="en-US" dirty="0">
                <a:latin typeface="微软雅黑" panose="020B0503020204020204" pitchFamily="34" charset="-122"/>
                <a:ea typeface="微软雅黑" panose="020B0503020204020204" pitchFamily="34" charset="-122"/>
                <a:sym typeface="+mn-ea"/>
              </a:rPr>
              <a:t>相同，也可以用下面比较常见的高斯核函数和拉普拉斯核函数代替。从函数可以看出，随着距离的增大两个核函数都是单调递减，</a:t>
            </a:r>
            <a:r>
              <a:rPr lang="el-GR" altLang="zh-CN" b="0" i="0" dirty="0">
                <a:solidFill>
                  <a:srgbClr val="4D4D4D"/>
                </a:solidFill>
                <a:effectLst/>
                <a:latin typeface="KaTeX_Main"/>
              </a:rPr>
              <a:t>σ</a:t>
            </a:r>
            <a:r>
              <a:rPr lang="zh-CN" altLang="en-US" b="0" i="0" dirty="0">
                <a:solidFill>
                  <a:srgbClr val="4D4D4D"/>
                </a:solidFill>
                <a:effectLst/>
                <a:latin typeface="KaTeX_Main"/>
              </a:rPr>
              <a:t>参数控制核函数曲线的平滑程度。</a:t>
            </a:r>
            <a:endParaRPr lang="en-US" alt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dirty="0">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与前二者相比，多项式回归就不再用各个测量值的加权和来预测未知点的映射值，而是利用未知点和单个已知点</a:t>
            </a:r>
            <a:r>
              <a:rPr lang="en-US" altLang="zh-CN" dirty="0">
                <a:latin typeface="微软雅黑" panose="020B0503020204020204" pitchFamily="34" charset="-122"/>
                <a:ea typeface="微软雅黑" panose="020B0503020204020204" pitchFamily="34" charset="-122"/>
                <a:sym typeface="+mn-ea"/>
              </a:rPr>
              <a:t>q0</a:t>
            </a:r>
            <a:r>
              <a:rPr lang="zh-CN" altLang="en-US" dirty="0">
                <a:latin typeface="微软雅黑" panose="020B0503020204020204" pitchFamily="34" charset="-122"/>
                <a:ea typeface="微软雅黑" panose="020B0503020204020204" pitchFamily="34" charset="-122"/>
                <a:sym typeface="+mn-ea"/>
              </a:rPr>
              <a:t>的距离构建多项式来估计</a:t>
            </a:r>
            <a:r>
              <a:rPr lang="en-US" altLang="zh-CN" dirty="0">
                <a:latin typeface="微软雅黑" panose="020B0503020204020204" pitchFamily="34" charset="-122"/>
                <a:ea typeface="微软雅黑" panose="020B0503020204020204" pitchFamily="34" charset="-122"/>
                <a:sym typeface="+mn-ea"/>
              </a:rPr>
              <a:t>f</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q</a:t>
            </a:r>
            <a:r>
              <a:rPr lang="zh-CN" altLang="en-US" dirty="0">
                <a:latin typeface="微软雅黑" panose="020B0503020204020204" pitchFamily="34" charset="-122"/>
                <a:ea typeface="微软雅黑" panose="020B0503020204020204" pitchFamily="34" charset="-122"/>
                <a:sym typeface="+mn-ea"/>
              </a:rPr>
              <a:t>），这里举例一阶全局多项式回归。</a:t>
            </a:r>
            <a:r>
              <a:rPr lang="en-US" altLang="zh-CN" dirty="0">
                <a:latin typeface="微软雅黑" panose="020B0503020204020204" pitchFamily="34" charset="-122"/>
                <a:ea typeface="微软雅黑" panose="020B0503020204020204" pitchFamily="34" charset="-122"/>
                <a:sym typeface="+mn-ea"/>
              </a:rPr>
              <a:t>a0</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a1</a:t>
            </a:r>
            <a:r>
              <a:rPr lang="zh-CN" altLang="en-US" dirty="0">
                <a:latin typeface="微软雅黑" panose="020B0503020204020204" pitchFamily="34" charset="-122"/>
                <a:ea typeface="微软雅黑" panose="020B0503020204020204" pitchFamily="34" charset="-122"/>
                <a:sym typeface="+mn-ea"/>
              </a:rPr>
              <a:t>是多项式的系数，这里通过最小二乘的方法最小化预测值和测量值的加权和来求解。全局多项式回归这种建模方式的缺点就对距离</a:t>
            </a:r>
            <a:r>
              <a:rPr lang="en-US" altLang="zh-CN" dirty="0">
                <a:latin typeface="微软雅黑" panose="020B0503020204020204" pitchFamily="34" charset="-122"/>
                <a:ea typeface="微软雅黑" panose="020B0503020204020204" pitchFamily="34" charset="-122"/>
                <a:sym typeface="+mn-ea"/>
              </a:rPr>
              <a:t>q0</a:t>
            </a:r>
            <a:r>
              <a:rPr lang="zh-CN" altLang="en-US" dirty="0">
                <a:latin typeface="微软雅黑" panose="020B0503020204020204" pitchFamily="34" charset="-122"/>
                <a:ea typeface="微软雅黑" panose="020B0503020204020204" pitchFamily="34" charset="-122"/>
                <a:sym typeface="+mn-ea"/>
              </a:rPr>
              <a:t>过远的未知点进行预测的时候准确率很低。</a:t>
            </a:r>
            <a:endParaRPr lang="en-US" alt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dirty="0">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所以局部多项式回归改用加权最小二乘的方法来求解多项式系数</a:t>
            </a:r>
            <a:r>
              <a:rPr lang="en-US" altLang="zh-CN" dirty="0">
                <a:latin typeface="微软雅黑" panose="020B0503020204020204" pitchFamily="34" charset="-122"/>
                <a:ea typeface="微软雅黑" panose="020B0503020204020204" pitchFamily="34" charset="-122"/>
                <a:sym typeface="+mn-ea"/>
              </a:rPr>
              <a:t>a</a:t>
            </a:r>
            <a:r>
              <a:rPr lang="zh-CN" altLang="en-US" dirty="0">
                <a:latin typeface="微软雅黑" panose="020B0503020204020204" pitchFamily="34" charset="-122"/>
                <a:ea typeface="微软雅黑" panose="020B0503020204020204" pitchFamily="34" charset="-122"/>
                <a:sym typeface="+mn-ea"/>
              </a:rPr>
              <a:t>，对于距离</a:t>
            </a:r>
            <a:r>
              <a:rPr lang="en-US" altLang="zh-CN" dirty="0">
                <a:latin typeface="微软雅黑" panose="020B0503020204020204" pitchFamily="34" charset="-122"/>
                <a:ea typeface="微软雅黑" panose="020B0503020204020204" pitchFamily="34" charset="-122"/>
                <a:sym typeface="+mn-ea"/>
              </a:rPr>
              <a:t>q0</a:t>
            </a:r>
            <a:r>
              <a:rPr lang="zh-CN" altLang="en-US" dirty="0">
                <a:latin typeface="微软雅黑" panose="020B0503020204020204" pitchFamily="34" charset="-122"/>
                <a:ea typeface="微软雅黑" panose="020B0503020204020204" pitchFamily="34" charset="-122"/>
                <a:sym typeface="+mn-ea"/>
              </a:rPr>
              <a:t>近的测量值赋予大权重，对于距离</a:t>
            </a:r>
            <a:r>
              <a:rPr lang="en-US" altLang="zh-CN" dirty="0">
                <a:latin typeface="微软雅黑" panose="020B0503020204020204" pitchFamily="34" charset="-122"/>
                <a:ea typeface="微软雅黑" panose="020B0503020204020204" pitchFamily="34" charset="-122"/>
                <a:sym typeface="+mn-ea"/>
              </a:rPr>
              <a:t>q0</a:t>
            </a:r>
            <a:r>
              <a:rPr lang="zh-CN" altLang="en-US" dirty="0">
                <a:latin typeface="微软雅黑" panose="020B0503020204020204" pitchFamily="34" charset="-122"/>
                <a:ea typeface="微软雅黑" panose="020B0503020204020204" pitchFamily="34" charset="-122"/>
                <a:sym typeface="+mn-ea"/>
              </a:rPr>
              <a:t>不远也不近的观测值赋予小权重，对于距离</a:t>
            </a:r>
            <a:r>
              <a:rPr lang="en-US" altLang="zh-CN" dirty="0">
                <a:latin typeface="微软雅黑" panose="020B0503020204020204" pitchFamily="34" charset="-122"/>
                <a:ea typeface="微软雅黑" panose="020B0503020204020204" pitchFamily="34" charset="-122"/>
                <a:sym typeface="+mn-ea"/>
              </a:rPr>
              <a:t>q0</a:t>
            </a:r>
            <a:r>
              <a:rPr lang="zh-CN" altLang="en-US" dirty="0">
                <a:latin typeface="微软雅黑" panose="020B0503020204020204" pitchFamily="34" charset="-122"/>
                <a:ea typeface="微软雅黑" panose="020B0503020204020204" pitchFamily="34" charset="-122"/>
                <a:sym typeface="+mn-ea"/>
              </a:rPr>
              <a:t>远的观测值赋予</a:t>
            </a:r>
            <a:r>
              <a:rPr lang="en-US" altLang="zh-CN" dirty="0">
                <a:latin typeface="微软雅黑" panose="020B0503020204020204" pitchFamily="34" charset="-122"/>
                <a:ea typeface="微软雅黑" panose="020B0503020204020204" pitchFamily="34" charset="-122"/>
                <a:sym typeface="+mn-ea"/>
              </a:rPr>
              <a:t>0</a:t>
            </a:r>
            <a:r>
              <a:rPr lang="zh-CN" altLang="en-US" dirty="0">
                <a:latin typeface="微软雅黑" panose="020B0503020204020204" pitchFamily="34" charset="-122"/>
                <a:ea typeface="微软雅黑" panose="020B0503020204020204" pitchFamily="34" charset="-122"/>
                <a:sym typeface="+mn-ea"/>
              </a:rPr>
              <a:t>权重。</a:t>
            </a:r>
            <a:endParaRPr lang="en-US" alt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dirty="0">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相似的</a:t>
            </a:r>
            <a:r>
              <a:rPr lang="en-US" altLang="zh-CN" dirty="0">
                <a:latin typeface="微软雅黑" panose="020B0503020204020204" pitchFamily="34" charset="-122"/>
                <a:ea typeface="微软雅黑" panose="020B0503020204020204" pitchFamily="34" charset="-122"/>
                <a:sym typeface="+mn-ea"/>
              </a:rPr>
              <a:t>K-LP</a:t>
            </a:r>
            <a:r>
              <a:rPr lang="zh-CN" altLang="en-US" dirty="0">
                <a:latin typeface="微软雅黑" panose="020B0503020204020204" pitchFamily="34" charset="-122"/>
                <a:ea typeface="微软雅黑" panose="020B0503020204020204" pitchFamily="34" charset="-122"/>
                <a:sym typeface="+mn-ea"/>
              </a:rPr>
              <a:t>也是一种局部多项式回归方法，它并不是通过在目标函数上加权重实现局部效果，它是选取距离它最近的</a:t>
            </a:r>
            <a:r>
              <a:rPr lang="en-US" altLang="zh-CN" dirty="0">
                <a:latin typeface="微软雅黑" panose="020B0503020204020204" pitchFamily="34" charset="-122"/>
                <a:ea typeface="微软雅黑" panose="020B0503020204020204" pitchFamily="34" charset="-122"/>
                <a:sym typeface="+mn-ea"/>
              </a:rPr>
              <a:t>k</a:t>
            </a:r>
            <a:r>
              <a:rPr lang="zh-CN" altLang="en-US" dirty="0">
                <a:latin typeface="微软雅黑" panose="020B0503020204020204" pitchFamily="34" charset="-122"/>
                <a:ea typeface="微软雅黑" panose="020B0503020204020204" pitchFamily="34" charset="-122"/>
                <a:sym typeface="+mn-ea"/>
              </a:rPr>
              <a:t>个邻居节点来实现局部效果，</a:t>
            </a:r>
            <a:r>
              <a:rPr lang="en-US" altLang="zh-CN" dirty="0">
                <a:latin typeface="微软雅黑" panose="020B0503020204020204" pitchFamily="34" charset="-122"/>
                <a:ea typeface="微软雅黑" panose="020B0503020204020204" pitchFamily="34" charset="-122"/>
                <a:sym typeface="+mn-ea"/>
              </a:rPr>
              <a:t>k</a:t>
            </a:r>
            <a:r>
              <a:rPr lang="zh-CN" altLang="en-US" dirty="0">
                <a:latin typeface="微软雅黑" panose="020B0503020204020204" pitchFamily="34" charset="-122"/>
                <a:ea typeface="微软雅黑" panose="020B0503020204020204" pitchFamily="34" charset="-122"/>
                <a:sym typeface="+mn-ea"/>
              </a:rPr>
              <a:t>由</a:t>
            </a:r>
            <a:r>
              <a:rPr lang="en-US" altLang="zh-CN" dirty="0">
                <a:latin typeface="微软雅黑" panose="020B0503020204020204" pitchFamily="34" charset="-122"/>
                <a:ea typeface="微软雅黑" panose="020B0503020204020204" pitchFamily="34" charset="-122"/>
                <a:sym typeface="+mn-ea"/>
              </a:rPr>
              <a:t>α</a:t>
            </a:r>
            <a:r>
              <a:rPr lang="zh-CN" altLang="en-US" dirty="0">
                <a:latin typeface="微软雅黑" panose="020B0503020204020204" pitchFamily="34" charset="-122"/>
                <a:ea typeface="微软雅黑" panose="020B0503020204020204" pitchFamily="34" charset="-122"/>
                <a:sym typeface="+mn-ea"/>
              </a:rPr>
              <a:t>和</a:t>
            </a:r>
            <a:r>
              <a:rPr lang="en-US" altLang="zh-CN" dirty="0">
                <a:latin typeface="微软雅黑" panose="020B0503020204020204" pitchFamily="34" charset="-122"/>
                <a:ea typeface="微软雅黑" panose="020B0503020204020204" pitchFamily="34" charset="-122"/>
                <a:sym typeface="+mn-ea"/>
              </a:rPr>
              <a:t>N</a:t>
            </a:r>
            <a:r>
              <a:rPr lang="zh-CN" altLang="en-US" dirty="0">
                <a:latin typeface="微软雅黑" panose="020B0503020204020204" pitchFamily="34" charset="-122"/>
                <a:ea typeface="微软雅黑" panose="020B0503020204020204" pitchFamily="34" charset="-122"/>
                <a:sym typeface="+mn-ea"/>
              </a:rPr>
              <a:t>确定，</a:t>
            </a:r>
            <a:r>
              <a:rPr lang="en-US" altLang="zh-CN" dirty="0">
                <a:latin typeface="微软雅黑" panose="020B0503020204020204" pitchFamily="34" charset="-122"/>
                <a:ea typeface="微软雅黑" panose="020B0503020204020204" pitchFamily="34" charset="-122"/>
                <a:sym typeface="+mn-ea"/>
              </a:rPr>
              <a:t>N</a:t>
            </a:r>
            <a:r>
              <a:rPr lang="zh-CN" altLang="en-US" dirty="0">
                <a:latin typeface="微软雅黑" panose="020B0503020204020204" pitchFamily="34" charset="-122"/>
                <a:ea typeface="微软雅黑" panose="020B0503020204020204" pitchFamily="34" charset="-122"/>
                <a:sym typeface="+mn-ea"/>
              </a:rPr>
              <a:t>是测量点的个数，</a:t>
            </a:r>
            <a:r>
              <a:rPr lang="en-US" altLang="zh-CN" dirty="0">
                <a:latin typeface="微软雅黑" panose="020B0503020204020204" pitchFamily="34" charset="-122"/>
                <a:ea typeface="微软雅黑" panose="020B0503020204020204" pitchFamily="34" charset="-122"/>
                <a:sym typeface="+mn-ea"/>
              </a:rPr>
              <a:t>α</a:t>
            </a:r>
            <a:r>
              <a:rPr lang="zh-CN" altLang="en-US" dirty="0">
                <a:latin typeface="微软雅黑" panose="020B0503020204020204" pitchFamily="34" charset="-122"/>
                <a:ea typeface="微软雅黑" panose="020B0503020204020204" pitchFamily="34" charset="-122"/>
                <a:sym typeface="+mn-ea"/>
              </a:rPr>
              <a:t>通过</a:t>
            </a:r>
            <a:r>
              <a:rPr lang="en-US" altLang="zh-CN" dirty="0">
                <a:latin typeface="微软雅黑" panose="020B0503020204020204" pitchFamily="34" charset="-122"/>
                <a:ea typeface="微软雅黑" panose="020B0503020204020204" pitchFamily="34" charset="-122"/>
                <a:sym typeface="+mn-ea"/>
              </a:rPr>
              <a:t>GCV</a:t>
            </a:r>
            <a:r>
              <a:rPr lang="zh-CN" altLang="en-US" dirty="0">
                <a:latin typeface="微软雅黑" panose="020B0503020204020204" pitchFamily="34" charset="-122"/>
                <a:ea typeface="微软雅黑" panose="020B0503020204020204" pitchFamily="34" charset="-122"/>
                <a:sym typeface="+mn-ea"/>
              </a:rPr>
              <a:t>函数确定，</a:t>
            </a:r>
            <a:r>
              <a:rPr lang="en-US" altLang="zh-CN" dirty="0">
                <a:latin typeface="微软雅黑" panose="020B0503020204020204" pitchFamily="34" charset="-122"/>
                <a:ea typeface="微软雅黑" panose="020B0503020204020204" pitchFamily="34" charset="-122"/>
                <a:sym typeface="+mn-ea"/>
              </a:rPr>
              <a:t>GCV</a:t>
            </a:r>
            <a:r>
              <a:rPr lang="zh-CN" altLang="en-US" dirty="0">
                <a:latin typeface="微软雅黑" panose="020B0503020204020204" pitchFamily="34" charset="-122"/>
                <a:ea typeface="微软雅黑" panose="020B0503020204020204" pitchFamily="34" charset="-122"/>
                <a:sym typeface="+mn-ea"/>
              </a:rPr>
              <a:t>分母惩罚模型的复杂性，从而在减少模型复杂度和减少误差两者之间寻求平衡，</a:t>
            </a:r>
            <a:r>
              <a:rPr lang="en-US" altLang="zh-CN" dirty="0">
                <a:latin typeface="微软雅黑" panose="020B0503020204020204" pitchFamily="34" charset="-122"/>
                <a:ea typeface="微软雅黑" panose="020B0503020204020204" pitchFamily="34" charset="-122"/>
                <a:sym typeface="+mn-ea"/>
              </a:rPr>
              <a:t>ei2</a:t>
            </a:r>
            <a:r>
              <a:rPr lang="zh-CN" altLang="en-US" dirty="0">
                <a:latin typeface="微软雅黑" panose="020B0503020204020204" pitchFamily="34" charset="-122"/>
                <a:ea typeface="微软雅黑" panose="020B0503020204020204" pitchFamily="34" charset="-122"/>
                <a:sym typeface="+mn-ea"/>
              </a:rPr>
              <a:t>表示第</a:t>
            </a:r>
            <a:r>
              <a:rPr lang="en-US" altLang="zh-CN" dirty="0" err="1">
                <a:latin typeface="微软雅黑" panose="020B0503020204020204" pitchFamily="34" charset="-122"/>
                <a:ea typeface="微软雅黑" panose="020B0503020204020204" pitchFamily="34" charset="-122"/>
                <a:sym typeface="+mn-ea"/>
              </a:rPr>
              <a:t>i</a:t>
            </a:r>
            <a:r>
              <a:rPr lang="zh-CN" altLang="en-US" dirty="0">
                <a:latin typeface="微软雅黑" panose="020B0503020204020204" pitchFamily="34" charset="-122"/>
                <a:ea typeface="微软雅黑" panose="020B0503020204020204" pitchFamily="34" charset="-122"/>
                <a:sym typeface="+mn-ea"/>
              </a:rPr>
              <a:t>个测量点的真实值与观测值的误差。</a:t>
            </a:r>
            <a:r>
              <a:rPr lang="en-US" altLang="zh-CN" dirty="0">
                <a:latin typeface="微软雅黑" panose="020B0503020204020204" pitchFamily="34" charset="-122"/>
                <a:ea typeface="微软雅黑" panose="020B0503020204020204" pitchFamily="34" charset="-122"/>
                <a:sym typeface="+mn-ea"/>
              </a:rPr>
              <a:t>q</a:t>
            </a:r>
            <a:r>
              <a:rPr lang="zh-CN" altLang="en-US" dirty="0">
                <a:latin typeface="微软雅黑" panose="020B0503020204020204" pitchFamily="34" charset="-122"/>
                <a:ea typeface="微软雅黑" panose="020B0503020204020204" pitchFamily="34" charset="-122"/>
                <a:sym typeface="+mn-ea"/>
              </a:rPr>
              <a:t>代表模型参数的个数</a:t>
            </a:r>
          </a:p>
        </p:txBody>
      </p:sp>
      <p:sp>
        <p:nvSpPr>
          <p:cNvPr id="4" name="灯片编号占位符 3"/>
          <p:cNvSpPr>
            <a:spLocks noGrp="1"/>
          </p:cNvSpPr>
          <p:nvPr>
            <p:ph type="sldNum" sz="quarter" idx="5"/>
          </p:nvPr>
        </p:nvSpPr>
        <p:spPr/>
        <p:txBody>
          <a:bodyPr/>
          <a:lstStyle/>
          <a:p>
            <a:fld id="{69C03E7F-BD71-4F7F-BEAF-CA83D5F3412C}"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buFont typeface="Wingdings" panose="05000000000000000000" charset="0"/>
              <a:buNone/>
            </a:pPr>
            <a:r>
              <a:rPr lang="en-US" altLang="zh-CN" b="0" i="0" dirty="0">
                <a:solidFill>
                  <a:srgbClr val="4C4C4C"/>
                </a:solidFill>
                <a:effectLst/>
                <a:latin typeface="Avenir Next W01"/>
              </a:rPr>
              <a:t>	</a:t>
            </a:r>
            <a:r>
              <a:rPr lang="zh-CN" altLang="en-US" b="0" i="0" dirty="0">
                <a:solidFill>
                  <a:srgbClr val="4C4C4C"/>
                </a:solidFill>
                <a:effectLst/>
                <a:latin typeface="Avenir Next W01"/>
              </a:rPr>
              <a:t>克里金插值法来源于地理统计方法，基于包含自相关（即，测量点之间的统计关系）的统计模型。</a:t>
            </a:r>
            <a:endParaRPr lang="en-US" alt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dirty="0">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克里金插值法和</a:t>
            </a:r>
            <a:r>
              <a:rPr lang="en-US" altLang="zh-CN" dirty="0">
                <a:latin typeface="微软雅黑" panose="020B0503020204020204" pitchFamily="34" charset="-122"/>
                <a:ea typeface="微软雅黑" panose="020B0503020204020204" pitchFamily="34" charset="-122"/>
                <a:sym typeface="+mn-ea"/>
              </a:rPr>
              <a:t>IDW</a:t>
            </a:r>
            <a:r>
              <a:rPr lang="zh-CN" altLang="en-US" dirty="0">
                <a:latin typeface="微软雅黑" panose="020B0503020204020204" pitchFamily="34" charset="-122"/>
                <a:ea typeface="微软雅黑" panose="020B0503020204020204" pitchFamily="34" charset="-122"/>
                <a:sym typeface="+mn-ea"/>
              </a:rPr>
              <a:t>一样是通过观测值的加权求和来预测未知点的映射值但关键在于它运用了半异变函数来描述观测点之间的空间自相关性。观测建模在左上角，</a:t>
            </a:r>
            <a:r>
              <a:rPr lang="en-US" altLang="zh-CN" dirty="0">
                <a:latin typeface="微软雅黑" panose="020B0503020204020204" pitchFamily="34" charset="-122"/>
                <a:ea typeface="微软雅黑" panose="020B0503020204020204" pitchFamily="34" charset="-122"/>
                <a:sym typeface="+mn-ea"/>
              </a:rPr>
              <a:t>λ</a:t>
            </a:r>
            <a:r>
              <a:rPr lang="zh-CN" altLang="en-US" dirty="0">
                <a:latin typeface="微软雅黑" panose="020B0503020204020204" pitchFamily="34" charset="-122"/>
                <a:ea typeface="微软雅黑" panose="020B0503020204020204" pitchFamily="34" charset="-122"/>
                <a:sym typeface="+mn-ea"/>
              </a:rPr>
              <a:t>是他的权重，</a:t>
            </a:r>
            <a:r>
              <a:rPr lang="en-US" altLang="zh-CN" dirty="0">
                <a:latin typeface="微软雅黑" panose="020B0503020204020204" pitchFamily="34" charset="-122"/>
                <a:ea typeface="微软雅黑" panose="020B0503020204020204" pitchFamily="34" charset="-122"/>
                <a:sym typeface="+mn-ea"/>
              </a:rPr>
              <a:t>λ0</a:t>
            </a:r>
            <a:r>
              <a:rPr lang="zh-CN" altLang="en-US" dirty="0">
                <a:latin typeface="微软雅黑" panose="020B0503020204020204" pitchFamily="34" charset="-122"/>
                <a:ea typeface="微软雅黑" panose="020B0503020204020204" pitchFamily="34" charset="-122"/>
                <a:sym typeface="+mn-ea"/>
              </a:rPr>
              <a:t>是他的抵消偏置常数。</a:t>
            </a:r>
            <a:endParaRPr lang="en-US" alt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dirty="0">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直观上来讲就是，先通过半方差函数，算出所有两两已知点之间的半方差函数，然后根据所有已知（距离，半方差）点绘制一个散点图</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就是这里的</a:t>
            </a:r>
            <a:r>
              <a:rPr lang="en-US" altLang="zh-CN" dirty="0">
                <a:latin typeface="微软雅黑" panose="020B0503020204020204" pitchFamily="34" charset="-122"/>
                <a:ea typeface="微软雅黑" panose="020B0503020204020204" pitchFamily="34" charset="-122"/>
                <a:sym typeface="+mn-ea"/>
              </a:rPr>
              <a:t>a</a:t>
            </a:r>
            <a:r>
              <a:rPr lang="zh-CN" altLang="en-US" dirty="0">
                <a:latin typeface="微软雅黑" panose="020B0503020204020204" pitchFamily="34" charset="-122"/>
                <a:ea typeface="微软雅黑" panose="020B0503020204020204" pitchFamily="34" charset="-122"/>
                <a:sym typeface="+mn-ea"/>
              </a:rPr>
              <a:t>图。</a:t>
            </a:r>
            <a:r>
              <a:rPr lang="en-US" altLang="zh-CN" dirty="0">
                <a:latin typeface="微软雅黑" panose="020B0503020204020204" pitchFamily="34" charset="-122"/>
                <a:ea typeface="微软雅黑" panose="020B0503020204020204" pitchFamily="34" charset="-122"/>
                <a:sym typeface="+mn-ea"/>
              </a:rPr>
              <a:t>f</a:t>
            </a:r>
            <a:r>
              <a:rPr lang="zh-CN" altLang="en-US" dirty="0">
                <a:latin typeface="微软雅黑" panose="020B0503020204020204" pitchFamily="34" charset="-122"/>
                <a:ea typeface="微软雅黑" panose="020B0503020204020204" pitchFamily="34" charset="-122"/>
                <a:sym typeface="+mn-ea"/>
              </a:rPr>
              <a:t>（</a:t>
            </a:r>
            <a:r>
              <a:rPr lang="en-US" altLang="zh-CN" dirty="0" err="1">
                <a:latin typeface="微软雅黑" panose="020B0503020204020204" pitchFamily="34" charset="-122"/>
                <a:ea typeface="微软雅黑" panose="020B0503020204020204" pitchFamily="34" charset="-122"/>
                <a:sym typeface="+mn-ea"/>
              </a:rPr>
              <a:t>q+u</a:t>
            </a:r>
            <a:r>
              <a:rPr lang="zh-CN" altLang="en-US" dirty="0">
                <a:latin typeface="微软雅黑" panose="020B0503020204020204" pitchFamily="34" charset="-122"/>
                <a:ea typeface="微软雅黑" panose="020B0503020204020204" pitchFamily="34" charset="-122"/>
                <a:sym typeface="+mn-ea"/>
              </a:rPr>
              <a:t>）和</a:t>
            </a:r>
            <a:r>
              <a:rPr lang="en-US" altLang="zh-CN" dirty="0">
                <a:latin typeface="微软雅黑" panose="020B0503020204020204" pitchFamily="34" charset="-122"/>
                <a:ea typeface="微软雅黑" panose="020B0503020204020204" pitchFamily="34" charset="-122"/>
                <a:sym typeface="+mn-ea"/>
              </a:rPr>
              <a:t>f</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q</a:t>
            </a:r>
            <a:r>
              <a:rPr lang="zh-CN" altLang="en-US" dirty="0">
                <a:latin typeface="微软雅黑" panose="020B0503020204020204" pitchFamily="34" charset="-122"/>
                <a:ea typeface="微软雅黑" panose="020B0503020204020204" pitchFamily="34" charset="-122"/>
                <a:sym typeface="+mn-ea"/>
              </a:rPr>
              <a:t>）分别对应的是点</a:t>
            </a:r>
            <a:r>
              <a:rPr lang="en-US" altLang="zh-CN" dirty="0" err="1">
                <a:latin typeface="微软雅黑" panose="020B0503020204020204" pitchFamily="34" charset="-122"/>
                <a:ea typeface="微软雅黑" panose="020B0503020204020204" pitchFamily="34" charset="-122"/>
                <a:sym typeface="+mn-ea"/>
              </a:rPr>
              <a:t>q+u</a:t>
            </a:r>
            <a:r>
              <a:rPr lang="zh-CN" altLang="en-US" dirty="0">
                <a:latin typeface="微软雅黑" panose="020B0503020204020204" pitchFamily="34" charset="-122"/>
                <a:ea typeface="微软雅黑" panose="020B0503020204020204" pitchFamily="34" charset="-122"/>
                <a:sym typeface="+mn-ea"/>
              </a:rPr>
              <a:t>和点</a:t>
            </a:r>
            <a:r>
              <a:rPr lang="en-US" altLang="zh-CN" dirty="0">
                <a:latin typeface="微软雅黑" panose="020B0503020204020204" pitchFamily="34" charset="-122"/>
                <a:ea typeface="微软雅黑" panose="020B0503020204020204" pitchFamily="34" charset="-122"/>
                <a:sym typeface="+mn-ea"/>
              </a:rPr>
              <a:t>q</a:t>
            </a:r>
            <a:r>
              <a:rPr lang="zh-CN" altLang="en-US" dirty="0">
                <a:latin typeface="微软雅黑" panose="020B0503020204020204" pitchFamily="34" charset="-122"/>
                <a:ea typeface="微软雅黑" panose="020B0503020204020204" pitchFamily="34" charset="-122"/>
                <a:sym typeface="+mn-ea"/>
              </a:rPr>
              <a:t>的映射值，</a:t>
            </a:r>
            <a:r>
              <a:rPr lang="en-US" altLang="zh-CN" dirty="0">
                <a:latin typeface="微软雅黑" panose="020B0503020204020204" pitchFamily="34" charset="-122"/>
                <a:ea typeface="微软雅黑" panose="020B0503020204020204" pitchFamily="34" charset="-122"/>
                <a:sym typeface="+mn-ea"/>
              </a:rPr>
              <a:t>u</a:t>
            </a:r>
            <a:r>
              <a:rPr lang="zh-CN" altLang="en-US" dirty="0">
                <a:latin typeface="微软雅黑" panose="020B0503020204020204" pitchFamily="34" charset="-122"/>
                <a:ea typeface="微软雅黑" panose="020B0503020204020204" pitchFamily="34" charset="-122"/>
                <a:sym typeface="+mn-ea"/>
              </a:rPr>
              <a:t>代表的是两点之间的距离。从散点图就可以看出，随着两点距离的增大他的半方差就越大，空间相关性越小，相反两点间距离越小，半方差就越小，空间相关性就大。完成散点图之后，再根据已知点寻找一条拟合的曲线，原则是要曲线两边分布点的个数和距离要相似，然后就能够根据拟合曲线得到未知点之间的空间相关性。然后就可以去求解右下方这个式子，这里面大</a:t>
            </a:r>
            <a:r>
              <a:rPr lang="en-US" altLang="zh-CN" dirty="0">
                <a:latin typeface="微软雅黑" panose="020B0503020204020204" pitchFamily="34" charset="-122"/>
                <a:ea typeface="微软雅黑" panose="020B0503020204020204" pitchFamily="34" charset="-122"/>
                <a:sym typeface="+mn-ea"/>
              </a:rPr>
              <a:t>Γ</a:t>
            </a:r>
            <a:r>
              <a:rPr lang="zh-CN" altLang="en-US" dirty="0">
                <a:latin typeface="微软雅黑" panose="020B0503020204020204" pitchFamily="34" charset="-122"/>
                <a:ea typeface="微软雅黑" panose="020B0503020204020204" pitchFamily="34" charset="-122"/>
                <a:sym typeface="+mn-ea"/>
              </a:rPr>
              <a:t>矩阵表示的是已知点之间的空间相关性，第（</a:t>
            </a:r>
            <a:r>
              <a:rPr lang="en-US" altLang="zh-CN" dirty="0" err="1">
                <a:latin typeface="微软雅黑" panose="020B0503020204020204" pitchFamily="34" charset="-122"/>
                <a:ea typeface="微软雅黑" panose="020B0503020204020204" pitchFamily="34" charset="-122"/>
                <a:sym typeface="+mn-ea"/>
              </a:rPr>
              <a:t>i</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j</a:t>
            </a:r>
            <a:r>
              <a:rPr lang="zh-CN" altLang="en-US" dirty="0">
                <a:latin typeface="微软雅黑" panose="020B0503020204020204" pitchFamily="34" charset="-122"/>
                <a:ea typeface="微软雅黑" panose="020B0503020204020204" pitchFamily="34" charset="-122"/>
                <a:sym typeface="+mn-ea"/>
              </a:rPr>
              <a:t>）个元素是小</a:t>
            </a:r>
            <a:r>
              <a:rPr lang="en-US" altLang="zh-CN" dirty="0">
                <a:latin typeface="微软雅黑" panose="020B0503020204020204" pitchFamily="34" charset="-122"/>
                <a:ea typeface="微软雅黑" panose="020B0503020204020204" pitchFamily="34" charset="-122"/>
                <a:sym typeface="+mn-ea"/>
              </a:rPr>
              <a:t>γ</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qi-</a:t>
            </a:r>
            <a:r>
              <a:rPr lang="en-US" altLang="zh-CN" dirty="0" err="1">
                <a:latin typeface="微软雅黑" panose="020B0503020204020204" pitchFamily="34" charset="-122"/>
                <a:ea typeface="微软雅黑" panose="020B0503020204020204" pitchFamily="34" charset="-122"/>
                <a:sym typeface="+mn-ea"/>
              </a:rPr>
              <a:t>qj</a:t>
            </a:r>
            <a:r>
              <a:rPr lang="zh-CN" altLang="en-US" dirty="0">
                <a:latin typeface="微软雅黑" panose="020B0503020204020204" pitchFamily="34" charset="-122"/>
                <a:ea typeface="微软雅黑" panose="020B0503020204020204" pitchFamily="34" charset="-122"/>
                <a:sym typeface="+mn-ea"/>
              </a:rPr>
              <a:t>）。右边的小</a:t>
            </a:r>
            <a:r>
              <a:rPr lang="en-US" altLang="zh-CN" dirty="0">
                <a:latin typeface="微软雅黑" panose="020B0503020204020204" pitchFamily="34" charset="-122"/>
                <a:ea typeface="微软雅黑" panose="020B0503020204020204" pitchFamily="34" charset="-122"/>
                <a:sym typeface="+mn-ea"/>
              </a:rPr>
              <a:t>γ0</a:t>
            </a:r>
            <a:r>
              <a:rPr lang="zh-CN" altLang="en-US" dirty="0">
                <a:latin typeface="微软雅黑" panose="020B0503020204020204" pitchFamily="34" charset="-122"/>
                <a:ea typeface="微软雅黑" panose="020B0503020204020204" pitchFamily="34" charset="-122"/>
                <a:sym typeface="+mn-ea"/>
              </a:rPr>
              <a:t>表示预测点和已知点的空间相关性，第（</a:t>
            </a:r>
            <a:r>
              <a:rPr lang="en-US" altLang="zh-CN" dirty="0" err="1">
                <a:latin typeface="微软雅黑" panose="020B0503020204020204" pitchFamily="34" charset="-122"/>
                <a:ea typeface="微软雅黑" panose="020B0503020204020204" pitchFamily="34" charset="-122"/>
                <a:sym typeface="+mn-ea"/>
              </a:rPr>
              <a:t>i</a:t>
            </a:r>
            <a:r>
              <a:rPr lang="zh-CN" altLang="en-US" dirty="0">
                <a:latin typeface="微软雅黑" panose="020B0503020204020204" pitchFamily="34" charset="-122"/>
                <a:ea typeface="微软雅黑" panose="020B0503020204020204" pitchFamily="34" charset="-122"/>
                <a:sym typeface="+mn-ea"/>
              </a:rPr>
              <a:t>）个元素是小</a:t>
            </a:r>
            <a:r>
              <a:rPr lang="en-US" altLang="zh-CN" dirty="0">
                <a:latin typeface="微软雅黑" panose="020B0503020204020204" pitchFamily="34" charset="-122"/>
                <a:ea typeface="微软雅黑" panose="020B0503020204020204" pitchFamily="34" charset="-122"/>
                <a:sym typeface="+mn-ea"/>
              </a:rPr>
              <a:t>γ</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qi-q</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λ</a:t>
            </a:r>
            <a:r>
              <a:rPr lang="zh-CN" altLang="en-US" dirty="0">
                <a:latin typeface="微软雅黑" panose="020B0503020204020204" pitchFamily="34" charset="-122"/>
                <a:ea typeface="微软雅黑" panose="020B0503020204020204" pitchFamily="34" charset="-122"/>
                <a:sym typeface="+mn-ea"/>
              </a:rPr>
              <a:t>是权重矢量。根据拟合曲线，未知变量只有</a:t>
            </a:r>
            <a:r>
              <a:rPr lang="en-US" altLang="zh-CN" dirty="0">
                <a:latin typeface="微软雅黑" panose="020B0503020204020204" pitchFamily="34" charset="-122"/>
                <a:ea typeface="微软雅黑" panose="020B0503020204020204" pitchFamily="34" charset="-122"/>
                <a:sym typeface="+mn-ea"/>
              </a:rPr>
              <a:t>λ</a:t>
            </a:r>
            <a:r>
              <a:rPr lang="zh-CN" altLang="en-US" dirty="0">
                <a:latin typeface="微软雅黑" panose="020B0503020204020204" pitchFamily="34" charset="-122"/>
                <a:ea typeface="微软雅黑" panose="020B0503020204020204" pitchFamily="34" charset="-122"/>
                <a:sym typeface="+mn-ea"/>
              </a:rPr>
              <a:t>，于是就能求出观测模型中一组最优权重，于是就能根据观测模型预测出未知点的映射值。</a:t>
            </a:r>
            <a:endParaRPr lang="en-US" alt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dirty="0">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具体的公式推导是从上方这个观测值与真实值的最小二乘函数推到下来的，其中利用了无偏性舍去均值为</a:t>
            </a:r>
            <a:r>
              <a:rPr lang="en-US" altLang="zh-CN" dirty="0">
                <a:latin typeface="微软雅黑" panose="020B0503020204020204" pitchFamily="34" charset="-122"/>
                <a:ea typeface="微软雅黑" panose="020B0503020204020204" pitchFamily="34" charset="-122"/>
                <a:sym typeface="+mn-ea"/>
              </a:rPr>
              <a:t>0</a:t>
            </a:r>
            <a:r>
              <a:rPr lang="zh-CN" altLang="en-US" dirty="0">
                <a:latin typeface="微软雅黑" panose="020B0503020204020204" pitchFamily="34" charset="-122"/>
                <a:ea typeface="微软雅黑" panose="020B0503020204020204" pitchFamily="34" charset="-122"/>
                <a:sym typeface="+mn-ea"/>
              </a:rPr>
              <a:t>的一项，将半方差函数带入后再根据拉格朗日乘数法得到下面这个式子。</a:t>
            </a:r>
            <a:endParaRPr lang="en-US" alt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dirty="0">
                <a:latin typeface="微软雅黑" panose="020B0503020204020204" pitchFamily="34" charset="-122"/>
                <a:ea typeface="微软雅黑" panose="020B0503020204020204" pitchFamily="34" charset="-122"/>
                <a:sym typeface="+mn-ea"/>
              </a:rPr>
              <a:t>克里金插值的核心思想是</a:t>
            </a:r>
            <a:r>
              <a:rPr lang="zh-CN" altLang="en-US" spc="100" dirty="0">
                <a:latin typeface="微软雅黑" panose="020B0503020204020204" pitchFamily="34" charset="-122"/>
                <a:ea typeface="微软雅黑" panose="020B0503020204020204" pitchFamily="34" charset="-122"/>
                <a:sym typeface="+mn-ea"/>
              </a:rPr>
              <a:t>两点属性差异性和两者间距离在一定范围内成相关，然后实现在有限区域内对区域化变量进行线性无偏最优估计挂</a:t>
            </a:r>
          </a:p>
          <a:p>
            <a:pPr indent="0">
              <a:buFont typeface="Wingdings" panose="05000000000000000000" charset="0"/>
              <a:buNone/>
            </a:pPr>
            <a:r>
              <a:rPr lang="zh-CN" altLang="en-US" spc="100" dirty="0">
                <a:latin typeface="微软雅黑" panose="020B0503020204020204" pitchFamily="34" charset="-122"/>
                <a:ea typeface="微软雅黑" panose="020B0503020204020204" pitchFamily="34" charset="-122"/>
                <a:sym typeface="+mn-ea"/>
              </a:rPr>
              <a:t>观测值由各个测量值的加权求和组成，再加上一个抵消偏置入</a:t>
            </a:r>
            <a:r>
              <a:rPr lang="en-US" altLang="zh-CN" spc="100" dirty="0">
                <a:latin typeface="微软雅黑" panose="020B0503020204020204" pitchFamily="34" charset="-122"/>
                <a:ea typeface="微软雅黑" panose="020B0503020204020204" pitchFamily="34" charset="-122"/>
                <a:sym typeface="+mn-ea"/>
              </a:rPr>
              <a:t>0.</a:t>
            </a:r>
            <a:r>
              <a:rPr lang="zh-CN" altLang="en-US" spc="100" dirty="0">
                <a:latin typeface="微软雅黑" panose="020B0503020204020204" pitchFamily="34" charset="-122"/>
                <a:ea typeface="微软雅黑" panose="020B0503020204020204" pitchFamily="34" charset="-122"/>
                <a:sym typeface="+mn-ea"/>
              </a:rPr>
              <a:t>半异变函数用来描述两点之间的空间相关性。利用观测值和真实值的均方误差来建模损失函数</a:t>
            </a:r>
            <a:r>
              <a:rPr lang="en-US" altLang="zh-CN" spc="100" dirty="0">
                <a:latin typeface="微软雅黑" panose="020B0503020204020204" pitchFamily="34" charset="-122"/>
                <a:ea typeface="微软雅黑" panose="020B0503020204020204" pitchFamily="34" charset="-122"/>
                <a:sym typeface="+mn-ea"/>
              </a:rPr>
              <a:t>,</a:t>
            </a:r>
            <a:r>
              <a:rPr lang="zh-CN" altLang="en-US" spc="100" dirty="0">
                <a:latin typeface="微软雅黑" panose="020B0503020204020204" pitchFamily="34" charset="-122"/>
                <a:ea typeface="微软雅黑" panose="020B0503020204020204" pitchFamily="34" charset="-122"/>
                <a:sym typeface="+mn-ea"/>
              </a:rPr>
              <a:t>然后根据估计的无偏性，约掉均值平方项，然后将左边两个式子带入化简得到了目标函数，随后再归一化约束下运用拉格朗日乘数法求得下列方程组，其中系数矩阵的第</a:t>
            </a:r>
            <a:r>
              <a:rPr lang="en-US" altLang="zh-CN" spc="100" dirty="0">
                <a:latin typeface="微软雅黑" panose="020B0503020204020204" pitchFamily="34" charset="-122"/>
                <a:ea typeface="微软雅黑" panose="020B0503020204020204" pitchFamily="34" charset="-122"/>
                <a:sym typeface="+mn-ea"/>
              </a:rPr>
              <a:t>i</a:t>
            </a:r>
            <a:r>
              <a:rPr lang="zh-CN" altLang="en-US" spc="100" dirty="0">
                <a:latin typeface="微软雅黑" panose="020B0503020204020204" pitchFamily="34" charset="-122"/>
                <a:ea typeface="微软雅黑" panose="020B0503020204020204" pitchFamily="34" charset="-122"/>
                <a:sym typeface="+mn-ea"/>
              </a:rPr>
              <a:t>，</a:t>
            </a:r>
            <a:r>
              <a:rPr lang="en-US" altLang="zh-CN" spc="100" dirty="0">
                <a:latin typeface="微软雅黑" panose="020B0503020204020204" pitchFamily="34" charset="-122"/>
                <a:ea typeface="微软雅黑" panose="020B0503020204020204" pitchFamily="34" charset="-122"/>
                <a:sym typeface="+mn-ea"/>
              </a:rPr>
              <a:t>j</a:t>
            </a:r>
            <a:r>
              <a:rPr lang="zh-CN" altLang="en-US" spc="100" dirty="0">
                <a:latin typeface="微软雅黑" panose="020B0503020204020204" pitchFamily="34" charset="-122"/>
                <a:ea typeface="微软雅黑" panose="020B0503020204020204" pitchFamily="34" charset="-122"/>
                <a:sym typeface="+mn-ea"/>
              </a:rPr>
              <a:t>个元素是</a:t>
            </a:r>
            <a:r>
              <a:rPr lang="en-US" altLang="zh-CN" spc="100" dirty="0">
                <a:latin typeface="微软雅黑" panose="020B0503020204020204" pitchFamily="34" charset="-122"/>
                <a:ea typeface="微软雅黑" panose="020B0503020204020204" pitchFamily="34" charset="-122"/>
                <a:sym typeface="+mn-ea"/>
              </a:rPr>
              <a:t>γ(qi-qj),</a:t>
            </a:r>
            <a:r>
              <a:rPr lang="zh-CN" altLang="en-US" spc="100" dirty="0">
                <a:latin typeface="微软雅黑" panose="020B0503020204020204" pitchFamily="34" charset="-122"/>
                <a:ea typeface="微软雅黑" panose="020B0503020204020204" pitchFamily="34" charset="-122"/>
                <a:sym typeface="+mn-ea"/>
              </a:rPr>
              <a:t>这里的</a:t>
            </a:r>
            <a:r>
              <a:rPr lang="en-US" altLang="zh-CN" spc="100" dirty="0">
                <a:latin typeface="微软雅黑" panose="020B0503020204020204" pitchFamily="34" charset="-122"/>
                <a:ea typeface="微软雅黑" panose="020B0503020204020204" pitchFamily="34" charset="-122"/>
                <a:sym typeface="+mn-ea"/>
              </a:rPr>
              <a:t>γ0</a:t>
            </a:r>
            <a:r>
              <a:rPr lang="zh-CN" altLang="en-US" spc="100" dirty="0">
                <a:latin typeface="微软雅黑" panose="020B0503020204020204" pitchFamily="34" charset="-122"/>
                <a:ea typeface="微软雅黑" panose="020B0503020204020204" pitchFamily="34" charset="-122"/>
                <a:sym typeface="+mn-ea"/>
              </a:rPr>
              <a:t>向量的第</a:t>
            </a:r>
            <a:r>
              <a:rPr lang="en-US" altLang="zh-CN" spc="100" dirty="0">
                <a:latin typeface="微软雅黑" panose="020B0503020204020204" pitchFamily="34" charset="-122"/>
                <a:ea typeface="微软雅黑" panose="020B0503020204020204" pitchFamily="34" charset="-122"/>
                <a:sym typeface="+mn-ea"/>
              </a:rPr>
              <a:t>i</a:t>
            </a:r>
            <a:r>
              <a:rPr lang="zh-CN" altLang="en-US" spc="100" dirty="0">
                <a:latin typeface="微软雅黑" panose="020B0503020204020204" pitchFamily="34" charset="-122"/>
                <a:ea typeface="微软雅黑" panose="020B0503020204020204" pitchFamily="34" charset="-122"/>
                <a:sym typeface="+mn-ea"/>
              </a:rPr>
              <a:t>个元素是</a:t>
            </a:r>
            <a:r>
              <a:rPr lang="en-US" altLang="zh-CN" spc="100" dirty="0">
                <a:latin typeface="微软雅黑" panose="020B0503020204020204" pitchFamily="34" charset="-122"/>
                <a:ea typeface="微软雅黑" panose="020B0503020204020204" pitchFamily="34" charset="-122"/>
                <a:sym typeface="+mn-ea"/>
              </a:rPr>
              <a:t>γ</a:t>
            </a:r>
            <a:r>
              <a:rPr lang="zh-CN" altLang="en-US" spc="100" dirty="0">
                <a:latin typeface="微软雅黑" panose="020B0503020204020204" pitchFamily="34" charset="-122"/>
                <a:ea typeface="微软雅黑" panose="020B0503020204020204" pitchFamily="34" charset="-122"/>
                <a:sym typeface="+mn-ea"/>
              </a:rPr>
              <a:t>（</a:t>
            </a:r>
            <a:r>
              <a:rPr lang="en-US" altLang="zh-CN" spc="100" dirty="0">
                <a:latin typeface="微软雅黑" panose="020B0503020204020204" pitchFamily="34" charset="-122"/>
                <a:ea typeface="微软雅黑" panose="020B0503020204020204" pitchFamily="34" charset="-122"/>
                <a:sym typeface="+mn-ea"/>
              </a:rPr>
              <a:t>qi-q</a:t>
            </a:r>
            <a:r>
              <a:rPr lang="zh-CN" altLang="en-US" spc="100" dirty="0">
                <a:latin typeface="微软雅黑" panose="020B0503020204020204" pitchFamily="34" charset="-122"/>
                <a:ea typeface="微软雅黑" panose="020B0503020204020204" pitchFamily="34" charset="-122"/>
                <a:sym typeface="+mn-ea"/>
              </a:rPr>
              <a:t>）。由这个方程就能解出最优权重入，随后根据观测模型</a:t>
            </a:r>
            <a:r>
              <a:rPr lang="en-US" altLang="zh-CN" spc="100" dirty="0">
                <a:latin typeface="微软雅黑" panose="020B0503020204020204" pitchFamily="34" charset="-122"/>
                <a:ea typeface="微软雅黑" panose="020B0503020204020204" pitchFamily="34" charset="-122"/>
                <a:sym typeface="+mn-ea"/>
              </a:rPr>
              <a:t>f</a:t>
            </a:r>
            <a:r>
              <a:rPr lang="zh-CN" altLang="en-US" spc="100" dirty="0">
                <a:latin typeface="微软雅黑" panose="020B0503020204020204" pitchFamily="34" charset="-122"/>
                <a:ea typeface="微软雅黑" panose="020B0503020204020204" pitchFamily="34" charset="-122"/>
                <a:sym typeface="+mn-ea"/>
              </a:rPr>
              <a:t>尖（</a:t>
            </a:r>
            <a:r>
              <a:rPr lang="en-US" altLang="zh-CN" spc="100" dirty="0">
                <a:latin typeface="微软雅黑" panose="020B0503020204020204" pitchFamily="34" charset="-122"/>
                <a:ea typeface="微软雅黑" panose="020B0503020204020204" pitchFamily="34" charset="-122"/>
                <a:sym typeface="+mn-ea"/>
              </a:rPr>
              <a:t>q</a:t>
            </a:r>
            <a:r>
              <a:rPr lang="zh-CN" altLang="en-US" spc="100" dirty="0">
                <a:latin typeface="微软雅黑" panose="020B0503020204020204" pitchFamily="34" charset="-122"/>
                <a:ea typeface="微软雅黑" panose="020B0503020204020204" pitchFamily="34" charset="-122"/>
                <a:sym typeface="+mn-ea"/>
              </a:rPr>
              <a:t>）求得未知点的映射值</a:t>
            </a:r>
            <a:r>
              <a:rPr lang="en-US" altLang="zh-CN" spc="100" dirty="0">
                <a:latin typeface="微软雅黑" panose="020B0503020204020204" pitchFamily="34" charset="-122"/>
                <a:ea typeface="微软雅黑" panose="020B0503020204020204" pitchFamily="34" charset="-122"/>
                <a:sym typeface="+mn-ea"/>
              </a:rPr>
              <a:t>f</a:t>
            </a:r>
            <a:r>
              <a:rPr lang="zh-CN" altLang="en-US" spc="100" dirty="0">
                <a:latin typeface="微软雅黑" panose="020B0503020204020204" pitchFamily="34" charset="-122"/>
                <a:ea typeface="微软雅黑" panose="020B0503020204020204" pitchFamily="34" charset="-122"/>
                <a:sym typeface="+mn-ea"/>
              </a:rPr>
              <a:t>（</a:t>
            </a:r>
            <a:r>
              <a:rPr lang="en-US" altLang="zh-CN" spc="100" dirty="0">
                <a:latin typeface="微软雅黑" panose="020B0503020204020204" pitchFamily="34" charset="-122"/>
                <a:ea typeface="微软雅黑" panose="020B0503020204020204" pitchFamily="34" charset="-122"/>
                <a:sym typeface="+mn-ea"/>
              </a:rPr>
              <a:t>q</a:t>
            </a:r>
            <a:r>
              <a:rPr lang="zh-CN" altLang="en-US" spc="100" dirty="0">
                <a:latin typeface="微软雅黑" panose="020B0503020204020204" pitchFamily="34" charset="-122"/>
                <a:ea typeface="微软雅黑" panose="020B0503020204020204" pitchFamily="34" charset="-122"/>
                <a:sym typeface="+mn-ea"/>
              </a:rPr>
              <a:t>）。</a:t>
            </a:r>
            <a:endParaRPr lang="zh-CN" altLang="en-US"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dirty="0">
              <a:latin typeface="微软雅黑" panose="020B0503020204020204" pitchFamily="34" charset="-122"/>
              <a:ea typeface="微软雅黑" panose="020B0503020204020204" pitchFamily="34" charset="-122"/>
              <a:sym typeface="+mn-ea"/>
            </a:endParaRPr>
          </a:p>
        </p:txBody>
      </p:sp>
      <p:sp>
        <p:nvSpPr>
          <p:cNvPr id="4" name="灯片编号占位符 3"/>
          <p:cNvSpPr>
            <a:spLocks noGrp="1"/>
          </p:cNvSpPr>
          <p:nvPr>
            <p:ph type="sldNum" sz="quarter" idx="5"/>
          </p:nvPr>
        </p:nvSpPr>
        <p:spPr/>
        <p:txBody>
          <a:bodyPr/>
          <a:lstStyle/>
          <a:p>
            <a:fld id="{69C03E7F-BD71-4F7F-BEAF-CA83D5F3412C}"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r>
              <a:rPr lang="en-US" dirty="0">
                <a:latin typeface="微软雅黑" panose="020B0503020204020204" pitchFamily="34" charset="-122"/>
                <a:ea typeface="微软雅黑" panose="020B0503020204020204" pitchFamily="34" charset="-122"/>
                <a:sym typeface="+mn-ea"/>
              </a:rPr>
              <a:t>	</a:t>
            </a:r>
            <a:r>
              <a:rPr dirty="0">
                <a:latin typeface="微软雅黑" panose="020B0503020204020204" pitchFamily="34" charset="-122"/>
                <a:ea typeface="微软雅黑" panose="020B0503020204020204" pitchFamily="34" charset="-122"/>
                <a:sym typeface="+mn-ea"/>
              </a:rPr>
              <a:t>CKM f(q)</a:t>
            </a:r>
            <a:r>
              <a:rPr dirty="0" err="1">
                <a:latin typeface="微软雅黑" panose="020B0503020204020204" pitchFamily="34" charset="-122"/>
                <a:ea typeface="微软雅黑" panose="020B0503020204020204" pitchFamily="34" charset="-122"/>
                <a:sym typeface="+mn-ea"/>
              </a:rPr>
              <a:t>可以在有界区域</a:t>
            </a:r>
            <a:r>
              <a:rPr lang="zh-CN" dirty="0">
                <a:latin typeface="微软雅黑" panose="020B0503020204020204" pitchFamily="34" charset="-122"/>
                <a:ea typeface="微软雅黑" panose="020B0503020204020204" pitchFamily="34" charset="-122"/>
                <a:sym typeface="+mn-ea"/>
              </a:rPr>
              <a:t>内</a:t>
            </a:r>
            <a:r>
              <a:rPr dirty="0" err="1">
                <a:latin typeface="微软雅黑" panose="020B0503020204020204" pitchFamily="34" charset="-122"/>
                <a:ea typeface="微软雅黑" panose="020B0503020204020204" pitchFamily="34" charset="-122"/>
                <a:sym typeface="+mn-ea"/>
              </a:rPr>
              <a:t>上离散成矩阵</a:t>
            </a:r>
            <a:r>
              <a:rPr lang="zh-CN" dirty="0">
                <a:latin typeface="微软雅黑" panose="020B0503020204020204" pitchFamily="34" charset="-122"/>
                <a:ea typeface="微软雅黑" panose="020B0503020204020204" pitchFamily="34" charset="-122"/>
                <a:sym typeface="+mn-ea"/>
              </a:rPr>
              <a:t>的</a:t>
            </a:r>
            <a:r>
              <a:rPr dirty="0" err="1">
                <a:latin typeface="微软雅黑" panose="020B0503020204020204" pitchFamily="34" charset="-122"/>
                <a:ea typeface="微软雅黑" panose="020B0503020204020204" pitchFamily="34" charset="-122"/>
                <a:sym typeface="+mn-ea"/>
              </a:rPr>
              <a:t>形式</a:t>
            </a:r>
            <a:r>
              <a:rPr dirty="0">
                <a:latin typeface="微软雅黑" panose="020B0503020204020204" pitchFamily="34" charset="-122"/>
                <a:ea typeface="微软雅黑" panose="020B0503020204020204" pitchFamily="34" charset="-122"/>
                <a:sym typeface="+mn-ea"/>
              </a:rPr>
              <a:t>，</a:t>
            </a:r>
            <a:r>
              <a:rPr lang="zh-CN" dirty="0">
                <a:latin typeface="微软雅黑" panose="020B0503020204020204" pitchFamily="34" charset="-122"/>
                <a:ea typeface="微软雅黑" panose="020B0503020204020204" pitchFamily="34" charset="-122"/>
                <a:sym typeface="+mn-ea"/>
              </a:rPr>
              <a:t>所以</a:t>
            </a:r>
            <a:r>
              <a:rPr dirty="0">
                <a:latin typeface="微软雅黑" panose="020B0503020204020204" pitchFamily="34" charset="-122"/>
                <a:ea typeface="微软雅黑" panose="020B0503020204020204" pitchFamily="34" charset="-122"/>
                <a:sym typeface="+mn-ea"/>
              </a:rPr>
              <a:t>CKM</a:t>
            </a:r>
            <a:r>
              <a:rPr lang="zh-CN" dirty="0">
                <a:latin typeface="微软雅黑" panose="020B0503020204020204" pitchFamily="34" charset="-122"/>
                <a:ea typeface="微软雅黑" panose="020B0503020204020204" pitchFamily="34" charset="-122"/>
                <a:sym typeface="+mn-ea"/>
              </a:rPr>
              <a:t>也</a:t>
            </a:r>
            <a:r>
              <a:rPr dirty="0" err="1">
                <a:latin typeface="微软雅黑" panose="020B0503020204020204" pitchFamily="34" charset="-122"/>
                <a:ea typeface="微软雅黑" panose="020B0503020204020204" pitchFamily="34" charset="-122"/>
                <a:sym typeface="+mn-ea"/>
              </a:rPr>
              <a:t>可以通过矩阵补全技术来构造</a:t>
            </a:r>
            <a:r>
              <a:rPr lang="zh-CN" dirty="0">
                <a:latin typeface="微软雅黑" panose="020B0503020204020204" pitchFamily="34" charset="-122"/>
                <a:ea typeface="微软雅黑" panose="020B0503020204020204" pitchFamily="34" charset="-122"/>
                <a:sym typeface="+mn-ea"/>
              </a:rPr>
              <a:t>。</a:t>
            </a:r>
          </a:p>
          <a:p>
            <a:pPr marL="171450" indent="-171450">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sym typeface="+mn-ea"/>
              </a:rPr>
              <a:t>	</a:t>
            </a:r>
            <a:r>
              <a:rPr lang="zh-CN" dirty="0">
                <a:latin typeface="微软雅黑" panose="020B0503020204020204" pitchFamily="34" charset="-122"/>
                <a:ea typeface="微软雅黑" panose="020B0503020204020204" pitchFamily="34" charset="-122"/>
                <a:sym typeface="+mn-ea"/>
              </a:rPr>
              <a:t>由于空间相关性，</a:t>
            </a:r>
            <a:r>
              <a:rPr lang="en-US" altLang="zh-CN" dirty="0">
                <a:latin typeface="微软雅黑" panose="020B0503020204020204" pitchFamily="34" charset="-122"/>
                <a:ea typeface="微软雅黑" panose="020B0503020204020204" pitchFamily="34" charset="-122"/>
                <a:sym typeface="+mn-ea"/>
              </a:rPr>
              <a:t>CKM</a:t>
            </a:r>
            <a:r>
              <a:rPr lang="zh-CN" altLang="en-US" dirty="0">
                <a:latin typeface="微软雅黑" panose="020B0503020204020204" pitchFamily="34" charset="-122"/>
                <a:ea typeface="微软雅黑" panose="020B0503020204020204" pitchFamily="34" charset="-122"/>
                <a:sym typeface="+mn-ea"/>
              </a:rPr>
              <a:t>离散成的矩阵具有低</a:t>
            </a:r>
            <a:r>
              <a:rPr lang="zh-CN" dirty="0">
                <a:latin typeface="微软雅黑" panose="020B0503020204020204" pitchFamily="34" charset="-122"/>
                <a:ea typeface="微软雅黑" panose="020B0503020204020204" pitchFamily="34" charset="-122"/>
                <a:sym typeface="+mn-ea"/>
              </a:rPr>
              <a:t>秩性</a:t>
            </a:r>
            <a:r>
              <a:rPr lang="zh-CN" altLang="en-US" dirty="0">
                <a:latin typeface="微软雅黑" panose="020B0503020204020204" pitchFamily="34" charset="-122"/>
                <a:ea typeface="微软雅黑" panose="020B0503020204020204" pitchFamily="34" charset="-122"/>
                <a:sym typeface="+mn-ea"/>
              </a:rPr>
              <a:t>但</a:t>
            </a:r>
            <a:r>
              <a:rPr lang="zh-CN" dirty="0">
                <a:latin typeface="微软雅黑" panose="020B0503020204020204" pitchFamily="34" charset="-122"/>
                <a:ea typeface="微软雅黑" panose="020B0503020204020204" pitchFamily="34" charset="-122"/>
                <a:sym typeface="+mn-ea"/>
              </a:rPr>
              <a:t>矩阵的秩优化问题是非凸</a:t>
            </a:r>
            <a:r>
              <a:rPr lang="zh-CN" altLang="en-US" dirty="0">
                <a:latin typeface="微软雅黑" panose="020B0503020204020204" pitchFamily="34" charset="-122"/>
                <a:ea typeface="微软雅黑" panose="020B0503020204020204" pitchFamily="34" charset="-122"/>
                <a:sym typeface="+mn-ea"/>
              </a:rPr>
              <a:t>的</a:t>
            </a:r>
            <a:r>
              <a:rPr 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而</a:t>
            </a:r>
            <a:r>
              <a:rPr lang="zh-CN" dirty="0">
                <a:latin typeface="微软雅黑" panose="020B0503020204020204" pitchFamily="34" charset="-122"/>
                <a:ea typeface="微软雅黑" panose="020B0503020204020204" pitchFamily="34" charset="-122"/>
                <a:sym typeface="+mn-ea"/>
              </a:rPr>
              <a:t>矩阵秩的大小和矩阵核范数成正相关，</a:t>
            </a:r>
            <a:r>
              <a:rPr lang="zh-CN" altLang="en-US" dirty="0">
                <a:latin typeface="微软雅黑" panose="020B0503020204020204" pitchFamily="34" charset="-122"/>
                <a:ea typeface="微软雅黑" panose="020B0503020204020204" pitchFamily="34" charset="-122"/>
                <a:sym typeface="+mn-ea"/>
              </a:rPr>
              <a:t>所以最小化核范数就相当于最小化秩的大小，从而实现对矩阵缺失数据部分进行补全，进而实现在有限的测量据条件下重构</a:t>
            </a:r>
            <a:r>
              <a:rPr lang="en-US" altLang="zh-CN" dirty="0">
                <a:latin typeface="微软雅黑" panose="020B0503020204020204" pitchFamily="34" charset="-122"/>
                <a:ea typeface="微软雅黑" panose="020B0503020204020204" pitchFamily="34" charset="-122"/>
                <a:sym typeface="+mn-ea"/>
              </a:rPr>
              <a:t>CKM</a:t>
            </a:r>
            <a:r>
              <a:rPr lang="zh-CN" altLang="en-US" dirty="0">
                <a:latin typeface="微软雅黑" panose="020B0503020204020204" pitchFamily="34" charset="-122"/>
                <a:ea typeface="微软雅黑" panose="020B0503020204020204" pitchFamily="34" charset="-122"/>
                <a:sym typeface="+mn-ea"/>
              </a:rPr>
              <a:t>。这里的</a:t>
            </a:r>
            <a:r>
              <a:rPr lang="en-US" altLang="zh-CN" dirty="0">
                <a:latin typeface="微软雅黑" panose="020B0503020204020204" pitchFamily="34" charset="-122"/>
                <a:ea typeface="微软雅黑" panose="020B0503020204020204" pitchFamily="34" charset="-122"/>
                <a:sym typeface="+mn-ea"/>
              </a:rPr>
              <a:t>X</a:t>
            </a:r>
            <a:r>
              <a:rPr lang="zh-CN" altLang="en-US" dirty="0">
                <a:latin typeface="微软雅黑" panose="020B0503020204020204" pitchFamily="34" charset="-122"/>
                <a:ea typeface="微软雅黑" panose="020B0503020204020204" pitchFamily="34" charset="-122"/>
                <a:sym typeface="+mn-ea"/>
              </a:rPr>
              <a:t>表示</a:t>
            </a:r>
            <a:r>
              <a:rPr lang="en-US" altLang="zh-CN" dirty="0">
                <a:latin typeface="微软雅黑" panose="020B0503020204020204" pitchFamily="34" charset="-122"/>
                <a:ea typeface="微软雅黑" panose="020B0503020204020204" pitchFamily="34" charset="-122"/>
                <a:sym typeface="+mn-ea"/>
              </a:rPr>
              <a:t>CKM</a:t>
            </a:r>
            <a:r>
              <a:rPr lang="zh-CN" altLang="en-US" dirty="0">
                <a:latin typeface="微软雅黑" panose="020B0503020204020204" pitchFamily="34" charset="-122"/>
                <a:ea typeface="微软雅黑" panose="020B0503020204020204" pitchFamily="34" charset="-122"/>
                <a:sym typeface="+mn-ea"/>
              </a:rPr>
              <a:t>离散形成的矩阵，</a:t>
            </a:r>
            <a:r>
              <a:rPr lang="en-US" altLang="zh-CN" dirty="0" err="1">
                <a:latin typeface="微软雅黑" panose="020B0503020204020204" pitchFamily="34" charset="-122"/>
                <a:ea typeface="微软雅黑" panose="020B0503020204020204" pitchFamily="34" charset="-122"/>
                <a:sym typeface="+mn-ea"/>
              </a:rPr>
              <a:t>Xjk</a:t>
            </a:r>
            <a:r>
              <a:rPr lang="zh-CN" altLang="en-US" dirty="0">
                <a:latin typeface="微软雅黑" panose="020B0503020204020204" pitchFamily="34" charset="-122"/>
                <a:ea typeface="微软雅黑" panose="020B0503020204020204" pitchFamily="34" charset="-122"/>
                <a:sym typeface="+mn-ea"/>
              </a:rPr>
              <a:t>表示</a:t>
            </a:r>
            <a:r>
              <a:rPr lang="en-US" altLang="zh-CN" dirty="0">
                <a:latin typeface="微软雅黑" panose="020B0503020204020204" pitchFamily="34" charset="-122"/>
                <a:ea typeface="微软雅黑" panose="020B0503020204020204" pitchFamily="34" charset="-122"/>
                <a:sym typeface="+mn-ea"/>
              </a:rPr>
              <a:t>X</a:t>
            </a:r>
            <a:r>
              <a:rPr lang="zh-CN" altLang="en-US" dirty="0">
                <a:latin typeface="微软雅黑" panose="020B0503020204020204" pitchFamily="34" charset="-122"/>
                <a:ea typeface="微软雅黑" panose="020B0503020204020204" pitchFamily="34" charset="-122"/>
                <a:sym typeface="+mn-ea"/>
              </a:rPr>
              <a:t>中第</a:t>
            </a:r>
            <a:r>
              <a:rPr lang="en-US" altLang="zh-CN" dirty="0">
                <a:latin typeface="微软雅黑" panose="020B0503020204020204" pitchFamily="34" charset="-122"/>
                <a:ea typeface="微软雅黑" panose="020B0503020204020204" pitchFamily="34" charset="-122"/>
                <a:sym typeface="+mn-ea"/>
              </a:rPr>
              <a:t>j</a:t>
            </a:r>
            <a:r>
              <a:rPr lang="zh-CN" altLang="en-US" dirty="0">
                <a:latin typeface="微软雅黑" panose="020B0503020204020204" pitchFamily="34" charset="-122"/>
                <a:ea typeface="微软雅黑" panose="020B0503020204020204" pitchFamily="34" charset="-122"/>
                <a:sym typeface="+mn-ea"/>
              </a:rPr>
              <a:t>行</a:t>
            </a:r>
            <a:r>
              <a:rPr lang="en-US" altLang="zh-CN" dirty="0">
                <a:latin typeface="微软雅黑" panose="020B0503020204020204" pitchFamily="34" charset="-122"/>
                <a:ea typeface="微软雅黑" panose="020B0503020204020204" pitchFamily="34" charset="-122"/>
                <a:sym typeface="+mn-ea"/>
              </a:rPr>
              <a:t>k</a:t>
            </a:r>
            <a:r>
              <a:rPr lang="zh-CN" altLang="en-US" dirty="0">
                <a:latin typeface="微软雅黑" panose="020B0503020204020204" pitchFamily="34" charset="-122"/>
                <a:ea typeface="微软雅黑" panose="020B0503020204020204" pitchFamily="34" charset="-122"/>
                <a:sym typeface="+mn-ea"/>
              </a:rPr>
              <a:t>个栅格单元中的映射值，</a:t>
            </a:r>
            <a:r>
              <a:rPr lang="en-US" altLang="zh-CN" dirty="0">
                <a:latin typeface="微软雅黑" panose="020B0503020204020204" pitchFamily="34" charset="-122"/>
                <a:ea typeface="微软雅黑" panose="020B0503020204020204" pitchFamily="34" charset="-122"/>
                <a:sym typeface="+mn-ea"/>
              </a:rPr>
              <a:t>H</a:t>
            </a:r>
            <a:r>
              <a:rPr lang="zh-CN" altLang="en-US" dirty="0">
                <a:latin typeface="微软雅黑" panose="020B0503020204020204" pitchFamily="34" charset="-122"/>
                <a:ea typeface="微软雅黑" panose="020B0503020204020204" pitchFamily="34" charset="-122"/>
                <a:sym typeface="+mn-ea"/>
              </a:rPr>
              <a:t>尖</a:t>
            </a:r>
            <a:r>
              <a:rPr lang="en-US" altLang="zh-CN" dirty="0" err="1">
                <a:latin typeface="微软雅黑" panose="020B0503020204020204" pitchFamily="34" charset="-122"/>
                <a:ea typeface="微软雅黑" panose="020B0503020204020204" pitchFamily="34" charset="-122"/>
                <a:sym typeface="+mn-ea"/>
              </a:rPr>
              <a:t>jk</a:t>
            </a:r>
            <a:r>
              <a:rPr lang="zh-CN" altLang="en-US" dirty="0">
                <a:latin typeface="微软雅黑" panose="020B0503020204020204" pitchFamily="34" charset="-122"/>
                <a:ea typeface="微软雅黑" panose="020B0503020204020204" pitchFamily="34" charset="-122"/>
                <a:sym typeface="+mn-ea"/>
              </a:rPr>
              <a:t>表示第</a:t>
            </a:r>
            <a:r>
              <a:rPr lang="en-US" altLang="zh-CN" dirty="0">
                <a:latin typeface="微软雅黑" panose="020B0503020204020204" pitchFamily="34" charset="-122"/>
                <a:ea typeface="微软雅黑" panose="020B0503020204020204" pitchFamily="34" charset="-122"/>
                <a:sym typeface="+mn-ea"/>
              </a:rPr>
              <a:t>j</a:t>
            </a:r>
            <a:r>
              <a:rPr lang="zh-CN" altLang="en-US" dirty="0">
                <a:latin typeface="微软雅黑" panose="020B0503020204020204" pitchFamily="34" charset="-122"/>
                <a:ea typeface="微软雅黑" panose="020B0503020204020204" pitchFamily="34" charset="-122"/>
                <a:sym typeface="+mn-ea"/>
              </a:rPr>
              <a:t>行</a:t>
            </a:r>
            <a:r>
              <a:rPr lang="en-US" altLang="zh-CN" dirty="0">
                <a:latin typeface="微软雅黑" panose="020B0503020204020204" pitchFamily="34" charset="-122"/>
                <a:ea typeface="微软雅黑" panose="020B0503020204020204" pitchFamily="34" charset="-122"/>
                <a:sym typeface="+mn-ea"/>
              </a:rPr>
              <a:t>k</a:t>
            </a:r>
            <a:r>
              <a:rPr lang="zh-CN" altLang="en-US" dirty="0">
                <a:latin typeface="微软雅黑" panose="020B0503020204020204" pitchFamily="34" charset="-122"/>
                <a:ea typeface="微软雅黑" panose="020B0503020204020204" pitchFamily="34" charset="-122"/>
                <a:sym typeface="+mn-ea"/>
              </a:rPr>
              <a:t>个栅格单元的观测值。</a:t>
            </a:r>
            <a:r>
              <a:rPr lang="en-US" altLang="zh-CN" dirty="0">
                <a:latin typeface="微软雅黑" panose="020B0503020204020204" pitchFamily="34" charset="-122"/>
                <a:ea typeface="微软雅黑" panose="020B0503020204020204" pitchFamily="34" charset="-122"/>
                <a:sym typeface="+mn-ea"/>
              </a:rPr>
              <a:t>Ω</a:t>
            </a:r>
            <a:r>
              <a:rPr lang="zh-CN" altLang="en-US" dirty="0">
                <a:latin typeface="微软雅黑" panose="020B0503020204020204" pitchFamily="34" charset="-122"/>
                <a:ea typeface="微软雅黑" panose="020B0503020204020204" pitchFamily="34" charset="-122"/>
                <a:sym typeface="+mn-ea"/>
              </a:rPr>
              <a:t>表示所有已知测量点所处的栅格单元的集合</a:t>
            </a:r>
            <a:endParaRPr lang="en-US" altLang="zh-CN" dirty="0">
              <a:latin typeface="微软雅黑" panose="020B0503020204020204" pitchFamily="34" charset="-122"/>
              <a:ea typeface="微软雅黑" panose="020B0503020204020204" pitchFamily="34" charset="-122"/>
              <a:sym typeface="+mn-ea"/>
            </a:endParaRPr>
          </a:p>
          <a:p>
            <a:pPr marL="171450" indent="-1714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sym typeface="+mn-ea"/>
              </a:rPr>
              <a:t>由于在测量过程中发射机的设置，地理环境等原因，会产生观测噪声，观测噪声的波动性很有可能导致核范数处于局部最优解。</a:t>
            </a:r>
            <a:endParaRPr 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dirty="0">
                <a:latin typeface="微软雅黑" panose="020B0503020204020204" pitchFamily="34" charset="-122"/>
                <a:ea typeface="微软雅黑" panose="020B0503020204020204" pitchFamily="34" charset="-122"/>
                <a:sym typeface="+mn-ea"/>
              </a:rPr>
              <a:t>了处理观测噪声，</a:t>
            </a:r>
            <a:r>
              <a:rPr lang="zh-CN" altLang="en-US" dirty="0">
                <a:latin typeface="微软雅黑" panose="020B0503020204020204" pitchFamily="34" charset="-122"/>
                <a:ea typeface="微软雅黑" panose="020B0503020204020204" pitchFamily="34" charset="-122"/>
                <a:sym typeface="+mn-ea"/>
              </a:rPr>
              <a:t>基于</a:t>
            </a:r>
            <a:r>
              <a:rPr lang="zh-CN" dirty="0">
                <a:latin typeface="微软雅黑" panose="020B0503020204020204" pitchFamily="34" charset="-122"/>
                <a:ea typeface="微软雅黑" panose="020B0503020204020204" pitchFamily="34" charset="-122"/>
                <a:sym typeface="+mn-ea"/>
              </a:rPr>
              <a:t>最小二乘</a:t>
            </a:r>
            <a:r>
              <a:rPr lang="zh-CN" altLang="en-US" dirty="0">
                <a:latin typeface="微软雅黑" panose="020B0503020204020204" pitchFamily="34" charset="-122"/>
                <a:ea typeface="微软雅黑" panose="020B0503020204020204" pitchFamily="34" charset="-122"/>
                <a:sym typeface="+mn-ea"/>
              </a:rPr>
              <a:t>方法</a:t>
            </a:r>
            <a:r>
              <a:rPr lang="zh-CN" dirty="0">
                <a:latin typeface="微软雅黑" panose="020B0503020204020204" pitchFamily="34" charset="-122"/>
                <a:ea typeface="微软雅黑" panose="020B0503020204020204" pitchFamily="34" charset="-122"/>
                <a:sym typeface="+mn-ea"/>
              </a:rPr>
              <a:t>的矩阵补全</a:t>
            </a:r>
            <a:r>
              <a:rPr lang="zh-CN" altLang="en-US" dirty="0">
                <a:latin typeface="微软雅黑" panose="020B0503020204020204" pitchFamily="34" charset="-122"/>
                <a:ea typeface="微软雅黑" panose="020B0503020204020204" pitchFamily="34" charset="-122"/>
                <a:sym typeface="+mn-ea"/>
              </a:rPr>
              <a:t>是</a:t>
            </a:r>
            <a:r>
              <a:rPr lang="zh-CN" dirty="0">
                <a:latin typeface="微软雅黑" panose="020B0503020204020204" pitchFamily="34" charset="-122"/>
                <a:ea typeface="微软雅黑" panose="020B0503020204020204" pitchFamily="34" charset="-122"/>
                <a:sym typeface="+mn-ea"/>
              </a:rPr>
              <a:t>在目标函数中增加一个</a:t>
            </a:r>
            <a:r>
              <a:rPr lang="zh-CN" altLang="en-US" dirty="0">
                <a:latin typeface="微软雅黑" panose="020B0503020204020204" pitchFamily="34" charset="-122"/>
                <a:ea typeface="微软雅黑" panose="020B0503020204020204" pitchFamily="34" charset="-122"/>
                <a:sym typeface="+mn-ea"/>
              </a:rPr>
              <a:t>观测噪声的</a:t>
            </a:r>
            <a:r>
              <a:rPr lang="zh-CN" dirty="0">
                <a:latin typeface="微软雅黑" panose="020B0503020204020204" pitchFamily="34" charset="-122"/>
                <a:ea typeface="微软雅黑" panose="020B0503020204020204" pitchFamily="34" charset="-122"/>
                <a:sym typeface="+mn-ea"/>
              </a:rPr>
              <a:t>最小二乘项，</a:t>
            </a:r>
            <a:r>
              <a:rPr lang="zh-CN" altLang="en-US" dirty="0">
                <a:latin typeface="微软雅黑" panose="020B0503020204020204" pitchFamily="34" charset="-122"/>
                <a:ea typeface="微软雅黑" panose="020B0503020204020204" pitchFamily="34" charset="-122"/>
                <a:sym typeface="+mn-ea"/>
              </a:rPr>
              <a:t>在保证观测噪声最小的同时，再使得矩阵的核范数最小，就能够避免核范数处于局部最优解。其中</a:t>
            </a:r>
            <a:r>
              <a:rPr lang="en-US" altLang="zh-CN" dirty="0">
                <a:latin typeface="微软雅黑" panose="020B0503020204020204" pitchFamily="34" charset="-122"/>
                <a:ea typeface="微软雅黑" panose="020B0503020204020204" pitchFamily="34" charset="-122"/>
                <a:sym typeface="+mn-ea"/>
              </a:rPr>
              <a:t>W</a:t>
            </a:r>
            <a:r>
              <a:rPr lang="zh-CN" altLang="en-US" dirty="0">
                <a:latin typeface="微软雅黑" panose="020B0503020204020204" pitchFamily="34" charset="-122"/>
                <a:ea typeface="微软雅黑" panose="020B0503020204020204" pitchFamily="34" charset="-122"/>
                <a:sym typeface="+mn-ea"/>
              </a:rPr>
              <a:t>是权重矩阵，再第</a:t>
            </a:r>
            <a:r>
              <a:rPr lang="en-US" altLang="zh-CN" dirty="0">
                <a:latin typeface="微软雅黑" panose="020B0503020204020204" pitchFamily="34" charset="-122"/>
                <a:ea typeface="微软雅黑" panose="020B0503020204020204" pitchFamily="34" charset="-122"/>
                <a:sym typeface="+mn-ea"/>
              </a:rPr>
              <a:t>j</a:t>
            </a:r>
            <a:r>
              <a:rPr lang="zh-CN" altLang="en-US" dirty="0">
                <a:latin typeface="微软雅黑" panose="020B0503020204020204" pitchFamily="34" charset="-122"/>
                <a:ea typeface="微软雅黑" panose="020B0503020204020204" pitchFamily="34" charset="-122"/>
                <a:sym typeface="+mn-ea"/>
              </a:rPr>
              <a:t>行</a:t>
            </a:r>
            <a:r>
              <a:rPr lang="en-US" altLang="zh-CN" dirty="0">
                <a:latin typeface="微软雅黑" panose="020B0503020204020204" pitchFamily="34" charset="-122"/>
                <a:ea typeface="微软雅黑" panose="020B0503020204020204" pitchFamily="34" charset="-122"/>
                <a:sym typeface="+mn-ea"/>
              </a:rPr>
              <a:t>k</a:t>
            </a:r>
            <a:r>
              <a:rPr lang="zh-CN" altLang="en-US" dirty="0">
                <a:latin typeface="微软雅黑" panose="020B0503020204020204" pitchFamily="34" charset="-122"/>
                <a:ea typeface="微软雅黑" panose="020B0503020204020204" pitchFamily="34" charset="-122"/>
                <a:sym typeface="+mn-ea"/>
              </a:rPr>
              <a:t>列栅格单元中有映射值的时候，</a:t>
            </a:r>
            <a:r>
              <a:rPr lang="en-US" altLang="zh-CN" dirty="0" err="1">
                <a:latin typeface="微软雅黑" panose="020B0503020204020204" pitchFamily="34" charset="-122"/>
                <a:ea typeface="微软雅黑" panose="020B0503020204020204" pitchFamily="34" charset="-122"/>
                <a:sym typeface="+mn-ea"/>
              </a:rPr>
              <a:t>wjk</a:t>
            </a:r>
            <a:r>
              <a:rPr lang="zh-CN" altLang="en-US" dirty="0">
                <a:latin typeface="微软雅黑" panose="020B0503020204020204" pitchFamily="34" charset="-122"/>
                <a:ea typeface="微软雅黑" panose="020B0503020204020204" pitchFamily="34" charset="-122"/>
                <a:sym typeface="+mn-ea"/>
              </a:rPr>
              <a:t>为</a:t>
            </a:r>
            <a:r>
              <a:rPr lang="en-US" altLang="zh-CN" dirty="0">
                <a:latin typeface="微软雅黑" panose="020B0503020204020204" pitchFamily="34" charset="-122"/>
                <a:ea typeface="微软雅黑" panose="020B0503020204020204" pitchFamily="34" charset="-122"/>
                <a:sym typeface="+mn-ea"/>
              </a:rPr>
              <a:t>1</a:t>
            </a:r>
            <a:r>
              <a:rPr lang="zh-CN" altLang="en-US" dirty="0">
                <a:latin typeface="微软雅黑" panose="020B0503020204020204" pitchFamily="34" charset="-122"/>
                <a:ea typeface="微软雅黑" panose="020B0503020204020204" pitchFamily="34" charset="-122"/>
                <a:sym typeface="+mn-ea"/>
              </a:rPr>
              <a:t>，否则</a:t>
            </a:r>
            <a:r>
              <a:rPr lang="en-US" altLang="zh-CN" dirty="0" err="1">
                <a:latin typeface="微软雅黑" panose="020B0503020204020204" pitchFamily="34" charset="-122"/>
                <a:ea typeface="微软雅黑" panose="020B0503020204020204" pitchFamily="34" charset="-122"/>
                <a:sym typeface="+mn-ea"/>
              </a:rPr>
              <a:t>wjk</a:t>
            </a:r>
            <a:r>
              <a:rPr lang="zh-CN" altLang="en-US" dirty="0">
                <a:latin typeface="微软雅黑" panose="020B0503020204020204" pitchFamily="34" charset="-122"/>
                <a:ea typeface="微软雅黑" panose="020B0503020204020204" pitchFamily="34" charset="-122"/>
                <a:sym typeface="+mn-ea"/>
              </a:rPr>
              <a:t>为</a:t>
            </a:r>
            <a:r>
              <a:rPr lang="en-US" altLang="zh-CN" dirty="0">
                <a:latin typeface="微软雅黑" panose="020B0503020204020204" pitchFamily="34" charset="-122"/>
                <a:ea typeface="微软雅黑" panose="020B0503020204020204" pitchFamily="34" charset="-122"/>
                <a:sym typeface="+mn-ea"/>
              </a:rPr>
              <a:t>0</a:t>
            </a:r>
            <a:r>
              <a:rPr lang="zh-CN" altLang="en-US" dirty="0">
                <a:latin typeface="微软雅黑" panose="020B0503020204020204" pitchFamily="34" charset="-122"/>
                <a:ea typeface="微软雅黑" panose="020B0503020204020204" pitchFamily="34" charset="-122"/>
                <a:sym typeface="+mn-ea"/>
              </a:rPr>
              <a:t>，参数</a:t>
            </a:r>
            <a:r>
              <a:rPr lang="en-US" altLang="zh-CN" dirty="0">
                <a:latin typeface="微软雅黑" panose="020B0503020204020204" pitchFamily="34" charset="-122"/>
                <a:ea typeface="微软雅黑" panose="020B0503020204020204" pitchFamily="34" charset="-122"/>
                <a:sym typeface="+mn-ea"/>
              </a:rPr>
              <a:t>u</a:t>
            </a:r>
            <a:r>
              <a:rPr lang="zh-CN" altLang="en-US" dirty="0">
                <a:latin typeface="微软雅黑" panose="020B0503020204020204" pitchFamily="34" charset="-122"/>
                <a:ea typeface="微软雅黑" panose="020B0503020204020204" pitchFamily="34" charset="-122"/>
                <a:sym typeface="+mn-ea"/>
              </a:rPr>
              <a:t>是用来衡量核范数和观测噪声的重要性的。</a:t>
            </a:r>
            <a:endParaRPr lang="zh-CN" dirty="0">
              <a:latin typeface="微软雅黑" panose="020B0503020204020204" pitchFamily="34" charset="-122"/>
              <a:ea typeface="微软雅黑" panose="020B0503020204020204" pitchFamily="34" charset="-122"/>
              <a:sym typeface="+mn-ea"/>
            </a:endParaRPr>
          </a:p>
          <a:p>
            <a:pPr marL="171450" indent="-171450">
              <a:buFont typeface="Wingdings" panose="05000000000000000000" pitchFamily="2" charset="2"/>
              <a:buChar char="Ø"/>
            </a:pPr>
            <a:r>
              <a:rPr lang="zh-CN" dirty="0">
                <a:latin typeface="微软雅黑" panose="020B0503020204020204" pitchFamily="34" charset="-122"/>
                <a:ea typeface="微软雅黑" panose="020B0503020204020204" pitchFamily="34" charset="-122"/>
                <a:sym typeface="+mn-ea"/>
              </a:rPr>
              <a:t>基于信赖域约束的核范数最小化矩阵补全</a:t>
            </a:r>
            <a:r>
              <a:rPr lang="zh-CN" altLang="en-US" dirty="0">
                <a:latin typeface="微软雅黑" panose="020B0503020204020204" pitchFamily="34" charset="-122"/>
                <a:ea typeface="微软雅黑" panose="020B0503020204020204" pitchFamily="34" charset="-122"/>
                <a:sym typeface="+mn-ea"/>
              </a:rPr>
              <a:t>运用了另一种方法解决观测噪声，它</a:t>
            </a:r>
            <a:r>
              <a:rPr lang="zh-CN" dirty="0">
                <a:latin typeface="微软雅黑" panose="020B0503020204020204" pitchFamily="34" charset="-122"/>
                <a:ea typeface="微软雅黑" panose="020B0503020204020204" pitchFamily="34" charset="-122"/>
                <a:sym typeface="+mn-ea"/>
              </a:rPr>
              <a:t>通过在约束项引入观测噪声的置信度</a:t>
            </a:r>
            <a:r>
              <a:rPr lang="en-US" altLang="zh-CN" dirty="0" err="1">
                <a:latin typeface="微软雅黑" panose="020B0503020204020204" pitchFamily="34" charset="-122"/>
                <a:ea typeface="微软雅黑" panose="020B0503020204020204" pitchFamily="34" charset="-122"/>
                <a:sym typeface="+mn-ea"/>
              </a:rPr>
              <a:t>Lij</a:t>
            </a:r>
            <a:r>
              <a:rPr lang="zh-CN" dirty="0">
                <a:latin typeface="微软雅黑" panose="020B0503020204020204" pitchFamily="34" charset="-122"/>
                <a:ea typeface="微软雅黑" panose="020B0503020204020204" pitchFamily="34" charset="-122"/>
                <a:sym typeface="+mn-ea"/>
              </a:rPr>
              <a:t>来处理噪声，</a:t>
            </a:r>
            <a:r>
              <a:rPr lang="zh-CN" altLang="en-US" dirty="0">
                <a:latin typeface="微软雅黑" panose="020B0503020204020204" pitchFamily="34" charset="-122"/>
                <a:ea typeface="微软雅黑" panose="020B0503020204020204" pitchFamily="34" charset="-122"/>
                <a:sym typeface="+mn-ea"/>
              </a:rPr>
              <a:t>这就能使得观测噪声不会过大，导致影响到核范数的最小化，观测噪声的</a:t>
            </a:r>
            <a:r>
              <a:rPr lang="zh-CN" dirty="0">
                <a:latin typeface="微软雅黑" panose="020B0503020204020204" pitchFamily="34" charset="-122"/>
                <a:ea typeface="微软雅黑" panose="020B0503020204020204" pitchFamily="34" charset="-122"/>
                <a:sym typeface="+mn-ea"/>
              </a:rPr>
              <a:t>置信度可以通过局部多项式回归</a:t>
            </a:r>
            <a:r>
              <a:rPr lang="zh-CN" altLang="en-US" dirty="0">
                <a:latin typeface="微软雅黑" panose="020B0503020204020204" pitchFamily="34" charset="-122"/>
                <a:ea typeface="微软雅黑" panose="020B0503020204020204" pitchFamily="34" charset="-122"/>
                <a:sym typeface="+mn-ea"/>
              </a:rPr>
              <a:t>的方式</a:t>
            </a:r>
            <a:r>
              <a:rPr lang="zh-CN" dirty="0">
                <a:latin typeface="微软雅黑" panose="020B0503020204020204" pitchFamily="34" charset="-122"/>
                <a:ea typeface="微软雅黑" panose="020B0503020204020204" pitchFamily="34" charset="-122"/>
                <a:sym typeface="+mn-ea"/>
              </a:rPr>
              <a:t>进行求解。</a:t>
            </a:r>
            <a:r>
              <a:rPr lang="zh-CN" altLang="en-US" dirty="0">
                <a:latin typeface="微软雅黑" panose="020B0503020204020204" pitchFamily="34" charset="-122"/>
                <a:ea typeface="微软雅黑" panose="020B0503020204020204" pitchFamily="34" charset="-122"/>
                <a:sym typeface="+mn-ea"/>
              </a:rPr>
              <a:t>具体方法可以参考</a:t>
            </a:r>
            <a:r>
              <a:rPr lang="en-US" altLang="zh-CN" dirty="0">
                <a:latin typeface="微软雅黑" panose="020B0503020204020204" pitchFamily="34" charset="-122"/>
                <a:ea typeface="微软雅黑" panose="020B0503020204020204" pitchFamily="34" charset="-122"/>
                <a:sym typeface="+mn-ea"/>
              </a:rPr>
              <a:t>[172]</a:t>
            </a:r>
            <a:r>
              <a:rPr lang="zh-CN" altLang="en-US" dirty="0">
                <a:latin typeface="微软雅黑" panose="020B0503020204020204" pitchFamily="34" charset="-122"/>
                <a:ea typeface="微软雅黑" panose="020B0503020204020204" pitchFamily="34" charset="-122"/>
                <a:sym typeface="+mn-ea"/>
              </a:rPr>
              <a:t>这个论文</a:t>
            </a:r>
            <a:endParaRPr 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dirty="0">
              <a:latin typeface="微软雅黑" panose="020B0503020204020204" pitchFamily="34" charset="-122"/>
              <a:ea typeface="微软雅黑" panose="020B0503020204020204" pitchFamily="34" charset="-122"/>
              <a:sym typeface="+mn-ea"/>
            </a:endParaRPr>
          </a:p>
        </p:txBody>
      </p:sp>
      <p:sp>
        <p:nvSpPr>
          <p:cNvPr id="4" name="灯片编号占位符 3"/>
          <p:cNvSpPr>
            <a:spLocks noGrp="1"/>
          </p:cNvSpPr>
          <p:nvPr>
            <p:ph type="sldNum" sz="quarter" idx="5"/>
          </p:nvPr>
        </p:nvSpPr>
        <p:spPr/>
        <p:txBody>
          <a:bodyPr/>
          <a:lstStyle/>
          <a:p>
            <a:fld id="{69C03E7F-BD71-4F7F-BEAF-CA83D5F3412C}"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buFont typeface="Wingdings" panose="05000000000000000000" charset="0"/>
              <a:buNone/>
            </a:pPr>
            <a:r>
              <a:rPr lang="zh-CN" altLang="en-US" dirty="0">
                <a:latin typeface="微软雅黑" panose="020B0503020204020204" pitchFamily="34" charset="-122"/>
                <a:ea typeface="微软雅黑" panose="020B0503020204020204" pitchFamily="34" charset="-122"/>
                <a:sym typeface="+mn-ea"/>
              </a:rPr>
              <a:t>然后是通过将映射值构建成联合高斯分布来完成对未知点映射值的预测</a:t>
            </a:r>
            <a:endParaRPr lang="en-US" alt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dirty="0">
                <a:latin typeface="微软雅黑" panose="020B0503020204020204" pitchFamily="34" charset="-122"/>
                <a:ea typeface="微软雅黑" panose="020B0503020204020204" pitchFamily="34" charset="-122"/>
                <a:sym typeface="+mn-ea"/>
              </a:rPr>
              <a:t>高斯回归过程的步骤主要可以总结成六步</a:t>
            </a:r>
            <a:endParaRPr lang="en-US" alt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dirty="0">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首先需要确定的是数据点是一个高斯过程</a:t>
            </a:r>
            <a:r>
              <a:rPr lang="en-US" altLang="zh-CN" dirty="0">
                <a:latin typeface="微软雅黑" panose="020B0503020204020204" pitchFamily="34" charset="-122"/>
                <a:ea typeface="微软雅黑" panose="020B0503020204020204" pitchFamily="34" charset="-122"/>
                <a:sym typeface="+mn-ea"/>
              </a:rPr>
              <a:t>1</a:t>
            </a:r>
            <a:r>
              <a:rPr lang="zh-CN" altLang="en-US" dirty="0">
                <a:latin typeface="微软雅黑" panose="020B0503020204020204" pitchFamily="34" charset="-122"/>
                <a:ea typeface="微软雅黑" panose="020B0503020204020204" pitchFamily="34" charset="-122"/>
                <a:sym typeface="+mn-ea"/>
              </a:rPr>
              <a:t>的采样过程，这里采样点是</a:t>
            </a:r>
            <a:r>
              <a:rPr lang="en-US" altLang="zh-CN" dirty="0">
                <a:latin typeface="微软雅黑" panose="020B0503020204020204" pitchFamily="34" charset="-122"/>
                <a:ea typeface="微软雅黑" panose="020B0503020204020204" pitchFamily="34" charset="-122"/>
                <a:sym typeface="+mn-ea"/>
              </a:rPr>
              <a:t>S1-SN</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y</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S1-SN</a:t>
            </a:r>
            <a:r>
              <a:rPr lang="zh-CN" altLang="en-US" dirty="0">
                <a:latin typeface="微软雅黑" panose="020B0503020204020204" pitchFamily="34" charset="-122"/>
                <a:ea typeface="微软雅黑" panose="020B0503020204020204" pitchFamily="34" charset="-122"/>
                <a:sym typeface="+mn-ea"/>
              </a:rPr>
              <a:t>）是对应的映射值。</a:t>
            </a:r>
            <a:endParaRPr lang="en-US" alt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dirty="0">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然后根据这些采样点，确定联合高斯过程</a:t>
            </a:r>
            <a:r>
              <a:rPr lang="en-US" altLang="zh-CN" dirty="0">
                <a:latin typeface="微软雅黑" panose="020B0503020204020204" pitchFamily="34" charset="-122"/>
                <a:ea typeface="微软雅黑" panose="020B0503020204020204" pitchFamily="34" charset="-122"/>
                <a:sym typeface="+mn-ea"/>
              </a:rPr>
              <a:t>1</a:t>
            </a:r>
            <a:r>
              <a:rPr lang="zh-CN" altLang="en-US" dirty="0">
                <a:latin typeface="微软雅黑" panose="020B0503020204020204" pitchFamily="34" charset="-122"/>
                <a:ea typeface="微软雅黑" panose="020B0503020204020204" pitchFamily="34" charset="-122"/>
                <a:sym typeface="+mn-ea"/>
              </a:rPr>
              <a:t>的均值和协方差函数，高斯过程等于均值为</a:t>
            </a:r>
            <a:r>
              <a:rPr lang="en-US" altLang="zh-CN" dirty="0">
                <a:latin typeface="微软雅黑" panose="020B0503020204020204" pitchFamily="34" charset="-122"/>
                <a:ea typeface="微软雅黑" panose="020B0503020204020204" pitchFamily="34" charset="-122"/>
                <a:sym typeface="+mn-ea"/>
              </a:rPr>
              <a:t>y</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S</a:t>
            </a:r>
            <a:r>
              <a:rPr lang="zh-CN" altLang="en-US" dirty="0">
                <a:latin typeface="微软雅黑" panose="020B0503020204020204" pitchFamily="34" charset="-122"/>
                <a:ea typeface="微软雅黑" panose="020B0503020204020204" pitchFamily="34" charset="-122"/>
                <a:sym typeface="+mn-ea"/>
              </a:rPr>
              <a:t>）的均值，</a:t>
            </a:r>
            <a:r>
              <a:rPr lang="en-US" altLang="zh-CN" dirty="0">
                <a:latin typeface="微软雅黑" panose="020B0503020204020204" pitchFamily="34" charset="-122"/>
                <a:ea typeface="微软雅黑" panose="020B0503020204020204" pitchFamily="34" charset="-122"/>
                <a:sym typeface="+mn-ea"/>
              </a:rPr>
              <a:t>y</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(S)</a:t>
            </a:r>
            <a:r>
              <a:rPr lang="zh-CN" altLang="en-US" dirty="0">
                <a:latin typeface="微软雅黑" panose="020B0503020204020204" pitchFamily="34" charset="-122"/>
                <a:ea typeface="微软雅黑" panose="020B0503020204020204" pitchFamily="34" charset="-122"/>
                <a:sym typeface="+mn-ea"/>
              </a:rPr>
              <a:t>是包含已知测量点的随机过程，协方差可以通过一个核函数来确定，这里用的是一个高斯核函数的变形，相当于表示不同位置间的关系。然后</a:t>
            </a:r>
            <a:r>
              <a:rPr lang="en-US" altLang="zh-CN" dirty="0">
                <a:latin typeface="微软雅黑" panose="020B0503020204020204" pitchFamily="34" charset="-122"/>
                <a:ea typeface="微软雅黑" panose="020B0503020204020204" pitchFamily="34" charset="-122"/>
                <a:sym typeface="+mn-ea"/>
              </a:rPr>
              <a:t> l </a:t>
            </a:r>
            <a:r>
              <a:rPr lang="zh-CN" altLang="en-US" dirty="0">
                <a:latin typeface="微软雅黑" panose="020B0503020204020204" pitchFamily="34" charset="-122"/>
                <a:ea typeface="微软雅黑" panose="020B0503020204020204" pitchFamily="34" charset="-122"/>
                <a:sym typeface="+mn-ea"/>
              </a:rPr>
              <a:t>和</a:t>
            </a:r>
            <a:r>
              <a:rPr lang="en-US" altLang="zh-CN" dirty="0" err="1">
                <a:latin typeface="微软雅黑" panose="020B0503020204020204" pitchFamily="34" charset="-122"/>
                <a:ea typeface="微软雅黑" panose="020B0503020204020204" pitchFamily="34" charset="-122"/>
                <a:sym typeface="+mn-ea"/>
              </a:rPr>
              <a:t>setaf</a:t>
            </a:r>
            <a:r>
              <a:rPr lang="zh-CN" altLang="en-US" dirty="0">
                <a:latin typeface="微软雅黑" panose="020B0503020204020204" pitchFamily="34" charset="-122"/>
                <a:ea typeface="微软雅黑" panose="020B0503020204020204" pitchFamily="34" charset="-122"/>
                <a:sym typeface="+mn-ea"/>
              </a:rPr>
              <a:t>是超参数。</a:t>
            </a:r>
            <a:endParaRPr lang="en-US" alt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dirty="0">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在对已知点的高斯过程确定完后，对于要预测的未知点的映射值，我们将它和已知点一起再次构建成一个联合高斯过程</a:t>
            </a:r>
            <a:r>
              <a:rPr lang="en-US" altLang="zh-CN" dirty="0">
                <a:latin typeface="微软雅黑" panose="020B0503020204020204" pitchFamily="34" charset="-122"/>
                <a:ea typeface="微软雅黑" panose="020B0503020204020204" pitchFamily="34" charset="-122"/>
                <a:sym typeface="+mn-ea"/>
              </a:rPr>
              <a:t>2</a:t>
            </a:r>
            <a:r>
              <a:rPr lang="zh-CN" altLang="en-US" dirty="0">
                <a:latin typeface="微软雅黑" panose="020B0503020204020204" pitchFamily="34" charset="-122"/>
                <a:ea typeface="微软雅黑" panose="020B0503020204020204" pitchFamily="34" charset="-122"/>
                <a:sym typeface="+mn-ea"/>
              </a:rPr>
              <a:t>，具体公式如左边所示。</a:t>
            </a:r>
            <a:endParaRPr lang="en-US" alt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dirty="0">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根据高斯过程</a:t>
            </a:r>
            <a:r>
              <a:rPr lang="en-US" altLang="zh-CN" dirty="0">
                <a:latin typeface="微软雅黑" panose="020B0503020204020204" pitchFamily="34" charset="-122"/>
                <a:ea typeface="微软雅黑" panose="020B0503020204020204" pitchFamily="34" charset="-122"/>
                <a:sym typeface="+mn-ea"/>
              </a:rPr>
              <a:t>2</a:t>
            </a:r>
            <a:r>
              <a:rPr lang="zh-CN" altLang="en-US" dirty="0">
                <a:latin typeface="微软雅黑" panose="020B0503020204020204" pitchFamily="34" charset="-122"/>
                <a:ea typeface="微软雅黑" panose="020B0503020204020204" pitchFamily="34" charset="-122"/>
                <a:sym typeface="+mn-ea"/>
              </a:rPr>
              <a:t>，我们可以通过贝叶斯的后验概率根据已知的测量数据求得要预测数据的后验概率表达式，就是红框框出的这个表达式。</a:t>
            </a:r>
            <a:endParaRPr lang="en-US" alt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dirty="0">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在这个后验概率表达式中只有协方差函数的两个超参数是未知的，即 </a:t>
            </a:r>
            <a:r>
              <a:rPr lang="en-US" altLang="zh-CN" dirty="0">
                <a:latin typeface="微软雅黑" panose="020B0503020204020204" pitchFamily="34" charset="-122"/>
                <a:ea typeface="微软雅黑" panose="020B0503020204020204" pitchFamily="34" charset="-122"/>
                <a:sym typeface="+mn-ea"/>
              </a:rPr>
              <a:t>l </a:t>
            </a:r>
            <a:r>
              <a:rPr lang="zh-CN" altLang="en-US" dirty="0">
                <a:latin typeface="微软雅黑" panose="020B0503020204020204" pitchFamily="34" charset="-122"/>
                <a:ea typeface="微软雅黑" panose="020B0503020204020204" pitchFamily="34" charset="-122"/>
                <a:sym typeface="+mn-ea"/>
              </a:rPr>
              <a:t>和</a:t>
            </a:r>
            <a:r>
              <a:rPr lang="en-US" altLang="zh-CN" dirty="0" err="1">
                <a:latin typeface="微软雅黑" panose="020B0503020204020204" pitchFamily="34" charset="-122"/>
                <a:ea typeface="微软雅黑" panose="020B0503020204020204" pitchFamily="34" charset="-122"/>
                <a:sym typeface="+mn-ea"/>
              </a:rPr>
              <a:t>setaf</a:t>
            </a:r>
            <a:r>
              <a:rPr lang="zh-CN" altLang="en-US" dirty="0">
                <a:latin typeface="微软雅黑" panose="020B0503020204020204" pitchFamily="34" charset="-122"/>
                <a:ea typeface="微软雅黑" panose="020B0503020204020204" pitchFamily="34" charset="-122"/>
                <a:sym typeface="+mn-ea"/>
              </a:rPr>
              <a:t>，这里就需要用到极大似然估计法让似然估计最大，从而解出超参数</a:t>
            </a:r>
            <a:endParaRPr lang="en-US" alt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dirty="0">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然后就能根据后验概率表达式对未知点进行预测</a:t>
            </a:r>
            <a:endParaRPr lang="en-US" alt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dirty="0">
                <a:latin typeface="微软雅黑" panose="020B0503020204020204" pitchFamily="34" charset="-122"/>
                <a:ea typeface="微软雅黑" panose="020B0503020204020204" pitchFamily="34" charset="-122"/>
                <a:sym typeface="+mn-ea"/>
              </a:rPr>
              <a:t>		</a:t>
            </a:r>
          </a:p>
          <a:p>
            <a:pPr indent="0">
              <a:buFont typeface="Wingdings" panose="05000000000000000000" charset="0"/>
              <a:buNone/>
            </a:pPr>
            <a:endParaRPr lang="en-US" alt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dirty="0">
                <a:latin typeface="微软雅黑" panose="020B0503020204020204" pitchFamily="34" charset="-122"/>
                <a:ea typeface="微软雅黑" panose="020B0503020204020204" pitchFamily="34" charset="-122"/>
                <a:sym typeface="+mn-ea"/>
              </a:rPr>
              <a:t>首先在测量数据中采样</a:t>
            </a:r>
            <a:r>
              <a:rPr lang="en-US" altLang="zh-CN" dirty="0">
                <a:latin typeface="微软雅黑" panose="020B0503020204020204" pitchFamily="34" charset="-122"/>
                <a:ea typeface="微软雅黑" panose="020B0503020204020204" pitchFamily="34" charset="-122"/>
                <a:sym typeface="+mn-ea"/>
              </a:rPr>
              <a:t>N</a:t>
            </a:r>
            <a:r>
              <a:rPr lang="zh-CN" altLang="en-US" dirty="0">
                <a:latin typeface="微软雅黑" panose="020B0503020204020204" pitchFamily="34" charset="-122"/>
                <a:ea typeface="微软雅黑" panose="020B0503020204020204" pitchFamily="34" charset="-122"/>
                <a:sym typeface="+mn-ea"/>
              </a:rPr>
              <a:t>个点（</a:t>
            </a:r>
            <a:r>
              <a:rPr lang="en-US" altLang="zh-CN" dirty="0">
                <a:latin typeface="微软雅黑" panose="020B0503020204020204" pitchFamily="34" charset="-122"/>
                <a:ea typeface="微软雅黑" panose="020B0503020204020204" pitchFamily="34" charset="-122"/>
                <a:sym typeface="+mn-ea"/>
              </a:rPr>
              <a:t>S1-SN</a:t>
            </a:r>
            <a:r>
              <a:rPr lang="zh-CN" altLang="en-US" dirty="0">
                <a:latin typeface="微软雅黑" panose="020B0503020204020204" pitchFamily="34" charset="-122"/>
                <a:ea typeface="微软雅黑" panose="020B0503020204020204" pitchFamily="34" charset="-122"/>
                <a:sym typeface="+mn-ea"/>
              </a:rPr>
              <a:t>）以及他们对应的映射值</a:t>
            </a:r>
            <a:r>
              <a:rPr lang="en-US" altLang="zh-CN" dirty="0">
                <a:latin typeface="微软雅黑" panose="020B0503020204020204" pitchFamily="34" charset="-122"/>
                <a:ea typeface="微软雅黑" panose="020B0503020204020204" pitchFamily="34" charset="-122"/>
                <a:sym typeface="+mn-ea"/>
              </a:rPr>
              <a:t>y1</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S1-SN</a:t>
            </a:r>
            <a:r>
              <a:rPr lang="zh-CN" altLang="en-US" dirty="0">
                <a:latin typeface="微软雅黑" panose="020B0503020204020204" pitchFamily="34" charset="-122"/>
                <a:ea typeface="微软雅黑" panose="020B0503020204020204" pitchFamily="34" charset="-122"/>
                <a:sym typeface="+mn-ea"/>
              </a:rPr>
              <a:t>，这</a:t>
            </a:r>
            <a:r>
              <a:rPr lang="en-US" altLang="zh-CN" dirty="0">
                <a:latin typeface="微软雅黑" panose="020B0503020204020204" pitchFamily="34" charset="-122"/>
                <a:ea typeface="微软雅黑" panose="020B0503020204020204" pitchFamily="34" charset="-122"/>
                <a:sym typeface="+mn-ea"/>
              </a:rPr>
              <a:t>N</a:t>
            </a:r>
            <a:r>
              <a:rPr lang="zh-CN" altLang="en-US" dirty="0">
                <a:latin typeface="微软雅黑" panose="020B0503020204020204" pitchFamily="34" charset="-122"/>
                <a:ea typeface="微软雅黑" panose="020B0503020204020204" pitchFamily="34" charset="-122"/>
                <a:sym typeface="+mn-ea"/>
              </a:rPr>
              <a:t>个采样点必须是一个高斯过程的采样点，</a:t>
            </a:r>
            <a:endParaRPr lang="en-US" alt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dirty="0">
                <a:latin typeface="微软雅黑" panose="020B0503020204020204" pitchFamily="34" charset="-122"/>
                <a:ea typeface="微软雅黑" panose="020B0503020204020204" pitchFamily="34" charset="-122"/>
                <a:sym typeface="+mn-ea"/>
              </a:rPr>
              <a:t>因为针对连续域随机变量都是服从高斯分布的，所以已知测量数据</a:t>
            </a:r>
            <a:r>
              <a:rPr lang="en-US" altLang="zh-CN" dirty="0">
                <a:latin typeface="微软雅黑" panose="020B0503020204020204" pitchFamily="34" charset="-122"/>
                <a:ea typeface="微软雅黑" panose="020B0503020204020204" pitchFamily="34" charset="-122"/>
                <a:sym typeface="+mn-ea"/>
              </a:rPr>
              <a:t>y</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Si</a:t>
            </a:r>
            <a:r>
              <a:rPr lang="zh-CN" altLang="en-US" dirty="0">
                <a:latin typeface="微软雅黑" panose="020B0503020204020204" pitchFamily="34" charset="-122"/>
                <a:ea typeface="微软雅黑" panose="020B0503020204020204" pitchFamily="34" charset="-122"/>
                <a:sym typeface="+mn-ea"/>
              </a:rPr>
              <a:t>）服从联合高斯分布，其中均值可由核函数矩阵都均可求出。核函数是可变的，这里核函数是平方指数核函数。</a:t>
            </a:r>
          </a:p>
          <a:p>
            <a:pPr indent="0">
              <a:buFont typeface="Wingdings" panose="05000000000000000000" charset="0"/>
              <a:buNone/>
            </a:pPr>
            <a:r>
              <a:rPr lang="zh-CN" altLang="en-US" dirty="0">
                <a:latin typeface="微软雅黑" panose="020B0503020204020204" pitchFamily="34" charset="-122"/>
                <a:ea typeface="微软雅黑" panose="020B0503020204020204" pitchFamily="34" charset="-122"/>
                <a:sym typeface="+mn-ea"/>
              </a:rPr>
              <a:t>高斯过程回归预测的核心思想将要预测的</a:t>
            </a:r>
            <a:r>
              <a:rPr lang="en-US" altLang="zh-CN" dirty="0">
                <a:latin typeface="微软雅黑" panose="020B0503020204020204" pitchFamily="34" charset="-122"/>
                <a:ea typeface="微软雅黑" panose="020B0503020204020204" pitchFamily="34" charset="-122"/>
                <a:sym typeface="+mn-ea"/>
              </a:rPr>
              <a:t>s</a:t>
            </a:r>
            <a:r>
              <a:rPr lang="zh-CN" altLang="en-US" dirty="0">
                <a:latin typeface="微软雅黑" panose="020B0503020204020204" pitchFamily="34" charset="-122"/>
                <a:ea typeface="微软雅黑" panose="020B0503020204020204" pitchFamily="34" charset="-122"/>
                <a:sym typeface="+mn-ea"/>
              </a:rPr>
              <a:t>星处的映射值</a:t>
            </a:r>
            <a:r>
              <a:rPr lang="en-US" altLang="zh-CN" dirty="0">
                <a:latin typeface="微软雅黑" panose="020B0503020204020204" pitchFamily="34" charset="-122"/>
                <a:ea typeface="微软雅黑" panose="020B0503020204020204" pitchFamily="34" charset="-122"/>
                <a:sym typeface="+mn-ea"/>
              </a:rPr>
              <a:t>y</a:t>
            </a:r>
            <a:r>
              <a:rPr lang="zh-CN" altLang="en-US" dirty="0">
                <a:latin typeface="微软雅黑" panose="020B0503020204020204" pitchFamily="34" charset="-122"/>
                <a:ea typeface="微软雅黑" panose="020B0503020204020204" pitchFamily="34" charset="-122"/>
                <a:sym typeface="+mn-ea"/>
              </a:rPr>
              <a:t>星和已知测量数据</a:t>
            </a:r>
            <a:r>
              <a:rPr lang="en-US" altLang="zh-CN" dirty="0">
                <a:latin typeface="微软雅黑" panose="020B0503020204020204" pitchFamily="34" charset="-122"/>
                <a:ea typeface="微软雅黑" panose="020B0503020204020204" pitchFamily="34" charset="-122"/>
                <a:sym typeface="+mn-ea"/>
              </a:rPr>
              <a:t>y</a:t>
            </a:r>
            <a:r>
              <a:rPr lang="zh-CN" altLang="en-US" dirty="0">
                <a:latin typeface="微软雅黑" panose="020B0503020204020204" pitchFamily="34" charset="-122"/>
                <a:ea typeface="微软雅黑" panose="020B0503020204020204" pitchFamily="34" charset="-122"/>
                <a:sym typeface="+mn-ea"/>
              </a:rPr>
              <a:t>建立联合高斯分布，根据后验概率确定</a:t>
            </a:r>
            <a:r>
              <a:rPr lang="en-US" altLang="zh-CN" dirty="0">
                <a:latin typeface="微软雅黑" panose="020B0503020204020204" pitchFamily="34" charset="-122"/>
                <a:ea typeface="微软雅黑" panose="020B0503020204020204" pitchFamily="34" charset="-122"/>
                <a:sym typeface="+mn-ea"/>
              </a:rPr>
              <a:t>y</a:t>
            </a:r>
            <a:r>
              <a:rPr lang="zh-CN" altLang="en-US" dirty="0">
                <a:latin typeface="微软雅黑" panose="020B0503020204020204" pitchFamily="34" charset="-122"/>
                <a:ea typeface="微软雅黑" panose="020B0503020204020204" pitchFamily="34" charset="-122"/>
                <a:sym typeface="+mn-ea"/>
              </a:rPr>
              <a:t>星的概率分布表达式。然后利用最大似然估计求得要预测</a:t>
            </a:r>
            <a:r>
              <a:rPr lang="en-US" altLang="zh-CN" dirty="0">
                <a:latin typeface="微软雅黑" panose="020B0503020204020204" pitchFamily="34" charset="-122"/>
                <a:ea typeface="微软雅黑" panose="020B0503020204020204" pitchFamily="34" charset="-122"/>
                <a:sym typeface="+mn-ea"/>
              </a:rPr>
              <a:t>s</a:t>
            </a:r>
            <a:r>
              <a:rPr lang="zh-CN" altLang="en-US" dirty="0">
                <a:latin typeface="微软雅黑" panose="020B0503020204020204" pitchFamily="34" charset="-122"/>
                <a:ea typeface="微软雅黑" panose="020B0503020204020204" pitchFamily="34" charset="-122"/>
                <a:sym typeface="+mn-ea"/>
              </a:rPr>
              <a:t>星处映射值</a:t>
            </a:r>
            <a:r>
              <a:rPr lang="en-US" altLang="zh-CN" dirty="0">
                <a:latin typeface="微软雅黑" panose="020B0503020204020204" pitchFamily="34" charset="-122"/>
                <a:ea typeface="微软雅黑" panose="020B0503020204020204" pitchFamily="34" charset="-122"/>
                <a:sym typeface="+mn-ea"/>
              </a:rPr>
              <a:t>y</a:t>
            </a:r>
            <a:r>
              <a:rPr lang="zh-CN" altLang="en-US" dirty="0">
                <a:latin typeface="微软雅黑" panose="020B0503020204020204" pitchFamily="34" charset="-122"/>
                <a:ea typeface="微软雅黑" panose="020B0503020204020204" pitchFamily="34" charset="-122"/>
                <a:sym typeface="+mn-ea"/>
              </a:rPr>
              <a:t>星的值。</a:t>
            </a:r>
          </a:p>
          <a:p>
            <a:pPr indent="0">
              <a:buFont typeface="Wingdings" panose="05000000000000000000" charset="0"/>
              <a:buNone/>
            </a:pPr>
            <a:r>
              <a:rPr lang="zh-CN" altLang="en-US" dirty="0">
                <a:latin typeface="微软雅黑" panose="020B0503020204020204" pitchFamily="34" charset="-122"/>
                <a:ea typeface="微软雅黑" panose="020B0503020204020204" pitchFamily="34" charset="-122"/>
                <a:sym typeface="+mn-ea"/>
              </a:rPr>
              <a:t>后验概率分布：再给出抽样样本数据后得到的条件概率分布</a:t>
            </a:r>
          </a:p>
        </p:txBody>
      </p:sp>
      <p:sp>
        <p:nvSpPr>
          <p:cNvPr id="4" name="灯片编号占位符 3"/>
          <p:cNvSpPr>
            <a:spLocks noGrp="1"/>
          </p:cNvSpPr>
          <p:nvPr>
            <p:ph type="sldNum" sz="quarter" idx="5"/>
          </p:nvPr>
        </p:nvSpPr>
        <p:spPr/>
        <p:txBody>
          <a:bodyPr/>
          <a:lstStyle/>
          <a:p>
            <a:fld id="{69C03E7F-BD71-4F7F-BEAF-CA83D5F3412C}"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buFont typeface="Wingdings" panose="05000000000000000000" charset="0"/>
              <a:buNone/>
            </a:pPr>
            <a:r>
              <a:rPr lang="en-US" altLang="zh-CN" dirty="0">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接下来介绍模型辅助</a:t>
            </a:r>
            <a:r>
              <a:rPr lang="en-US" altLang="zh-CN" dirty="0">
                <a:latin typeface="微软雅黑" panose="020B0503020204020204" pitchFamily="34" charset="-122"/>
                <a:ea typeface="微软雅黑" panose="020B0503020204020204" pitchFamily="34" charset="-122"/>
                <a:sym typeface="+mn-ea"/>
              </a:rPr>
              <a:t>CKM</a:t>
            </a:r>
            <a:r>
              <a:rPr lang="zh-CN" altLang="en-US" dirty="0">
                <a:latin typeface="微软雅黑" panose="020B0503020204020204" pitchFamily="34" charset="-122"/>
                <a:ea typeface="微软雅黑" panose="020B0503020204020204" pitchFamily="34" charset="-122"/>
                <a:sym typeface="+mn-ea"/>
              </a:rPr>
              <a:t>构建的方法，这里主要介绍由</a:t>
            </a:r>
            <a:r>
              <a:rPr lang="en-US" altLang="zh-CN" dirty="0" err="1">
                <a:latin typeface="微软雅黑" panose="020B0503020204020204" pitchFamily="34" charset="-122"/>
                <a:ea typeface="微软雅黑" panose="020B0503020204020204" pitchFamily="34" charset="-122"/>
                <a:sym typeface="+mn-ea"/>
              </a:rPr>
              <a:t>Unet</a:t>
            </a:r>
            <a:r>
              <a:rPr lang="zh-CN" altLang="en-US" dirty="0">
                <a:latin typeface="微软雅黑" panose="020B0503020204020204" pitchFamily="34" charset="-122"/>
                <a:ea typeface="微软雅黑" panose="020B0503020204020204" pitchFamily="34" charset="-122"/>
                <a:sym typeface="+mn-ea"/>
              </a:rPr>
              <a:t>和</a:t>
            </a:r>
            <a:r>
              <a:rPr lang="en-US" altLang="zh-CN" dirty="0" err="1">
                <a:latin typeface="微软雅黑" panose="020B0503020204020204" pitchFamily="34" charset="-122"/>
                <a:ea typeface="微软雅黑" panose="020B0503020204020204" pitchFamily="34" charset="-122"/>
                <a:sym typeface="+mn-ea"/>
              </a:rPr>
              <a:t>radioUnet</a:t>
            </a:r>
            <a:r>
              <a:rPr lang="zh-CN" altLang="en-US" dirty="0">
                <a:latin typeface="微软雅黑" panose="020B0503020204020204" pitchFamily="34" charset="-122"/>
                <a:ea typeface="微软雅黑" panose="020B0503020204020204" pitchFamily="34" charset="-122"/>
                <a:sym typeface="+mn-ea"/>
              </a:rPr>
              <a:t>两种神经网络实现的方法</a:t>
            </a:r>
            <a:endParaRPr lang="en-US" alt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dirty="0">
                <a:latin typeface="微软雅黑" panose="020B0503020204020204" pitchFamily="34" charset="-122"/>
                <a:ea typeface="微软雅黑" panose="020B0503020204020204" pitchFamily="34" charset="-122"/>
                <a:sym typeface="+mn-ea"/>
              </a:rPr>
              <a:t>	</a:t>
            </a:r>
            <a:r>
              <a:rPr lang="en-US" altLang="zh-CN" dirty="0" err="1">
                <a:latin typeface="微软雅黑" panose="020B0503020204020204" pitchFamily="34" charset="-122"/>
                <a:ea typeface="微软雅黑" panose="020B0503020204020204" pitchFamily="34" charset="-122"/>
                <a:sym typeface="+mn-ea"/>
              </a:rPr>
              <a:t>UNet</a:t>
            </a:r>
            <a:r>
              <a:rPr lang="zh-CN" altLang="en-US" dirty="0">
                <a:latin typeface="微软雅黑" panose="020B0503020204020204" pitchFamily="34" charset="-122"/>
                <a:ea typeface="微软雅黑" panose="020B0503020204020204" pitchFamily="34" charset="-122"/>
                <a:sym typeface="+mn-ea"/>
              </a:rPr>
              <a:t>是一种特殊的</a:t>
            </a:r>
            <a:r>
              <a:rPr lang="en-US" altLang="zh-CN" dirty="0">
                <a:latin typeface="微软雅黑" panose="020B0503020204020204" pitchFamily="34" charset="-122"/>
                <a:ea typeface="微软雅黑" panose="020B0503020204020204" pitchFamily="34" charset="-122"/>
                <a:sym typeface="+mn-ea"/>
              </a:rPr>
              <a:t>CNN</a:t>
            </a:r>
            <a:r>
              <a:rPr lang="zh-CN" altLang="en-US" dirty="0">
                <a:latin typeface="微软雅黑" panose="020B0503020204020204" pitchFamily="34" charset="-122"/>
                <a:ea typeface="微软雅黑" panose="020B0503020204020204" pitchFamily="34" charset="-122"/>
                <a:sym typeface="+mn-ea"/>
              </a:rPr>
              <a:t>架构在【</a:t>
            </a:r>
            <a:r>
              <a:rPr lang="en-US" altLang="zh-CN" dirty="0">
                <a:latin typeface="微软雅黑" panose="020B0503020204020204" pitchFamily="34" charset="-122"/>
                <a:ea typeface="微软雅黑" panose="020B0503020204020204" pitchFamily="34" charset="-122"/>
                <a:sym typeface="+mn-ea"/>
              </a:rPr>
              <a:t>202</a:t>
            </a:r>
            <a:r>
              <a:rPr lang="zh-CN" altLang="en-US" dirty="0">
                <a:latin typeface="微软雅黑" panose="020B0503020204020204" pitchFamily="34" charset="-122"/>
                <a:ea typeface="微软雅黑" panose="020B0503020204020204" pitchFamily="34" charset="-122"/>
                <a:sym typeface="+mn-ea"/>
              </a:rPr>
              <a:t>】中被首次提出，用于</a:t>
            </a:r>
            <a:r>
              <a:rPr lang="en-US" altLang="zh-CN" dirty="0">
                <a:latin typeface="微软雅黑" panose="020B0503020204020204" pitchFamily="34" charset="-122"/>
                <a:ea typeface="微软雅黑" panose="020B0503020204020204" pitchFamily="34" charset="-122"/>
                <a:sym typeface="+mn-ea"/>
              </a:rPr>
              <a:t>CKM</a:t>
            </a:r>
            <a:r>
              <a:rPr lang="zh-CN" altLang="en-US" dirty="0">
                <a:latin typeface="微软雅黑" panose="020B0503020204020204" pitchFamily="34" charset="-122"/>
                <a:ea typeface="微软雅黑" panose="020B0503020204020204" pitchFamily="34" charset="-122"/>
                <a:sym typeface="+mn-ea"/>
              </a:rPr>
              <a:t>构建的主要原理就是通过输入城市地图和发射机位置地图等特征到</a:t>
            </a:r>
            <a:r>
              <a:rPr lang="en-US" altLang="zh-CN" dirty="0" err="1">
                <a:latin typeface="微软雅黑" panose="020B0503020204020204" pitchFamily="34" charset="-122"/>
                <a:ea typeface="微软雅黑" panose="020B0503020204020204" pitchFamily="34" charset="-122"/>
                <a:sym typeface="+mn-ea"/>
              </a:rPr>
              <a:t>Unet</a:t>
            </a:r>
            <a:r>
              <a:rPr lang="zh-CN" altLang="en-US" dirty="0">
                <a:latin typeface="微软雅黑" panose="020B0503020204020204" pitchFamily="34" charset="-122"/>
                <a:ea typeface="微软雅黑" panose="020B0503020204020204" pitchFamily="34" charset="-122"/>
                <a:sym typeface="+mn-ea"/>
              </a:rPr>
              <a:t>中，然后得到所需要的</a:t>
            </a:r>
            <a:r>
              <a:rPr lang="en-US" altLang="zh-CN" dirty="0">
                <a:latin typeface="微软雅黑" panose="020B0503020204020204" pitchFamily="34" charset="-122"/>
                <a:ea typeface="微软雅黑" panose="020B0503020204020204" pitchFamily="34" charset="-122"/>
                <a:sym typeface="+mn-ea"/>
              </a:rPr>
              <a:t>CKM</a:t>
            </a:r>
            <a:r>
              <a:rPr lang="zh-CN" altLang="en-US" dirty="0">
                <a:latin typeface="微软雅黑" panose="020B0503020204020204" pitchFamily="34" charset="-122"/>
                <a:ea typeface="微软雅黑" panose="020B0503020204020204" pitchFamily="34" charset="-122"/>
                <a:sym typeface="+mn-ea"/>
              </a:rPr>
              <a:t>，其中输入的维度是由输入特征数决定的，输入特征越多，输入的通道数就越多，因为这个图不是摘自原文，而是摘自</a:t>
            </a:r>
            <a:r>
              <a:rPr lang="en-US" altLang="zh-CN" dirty="0">
                <a:latin typeface="微软雅黑" panose="020B0503020204020204" pitchFamily="34" charset="-122"/>
                <a:ea typeface="微软雅黑" panose="020B0503020204020204" pitchFamily="34" charset="-122"/>
                <a:sym typeface="+mn-ea"/>
              </a:rPr>
              <a:t>[202]</a:t>
            </a:r>
            <a:r>
              <a:rPr lang="zh-CN" altLang="en-US" dirty="0">
                <a:latin typeface="微软雅黑" panose="020B0503020204020204" pitchFamily="34" charset="-122"/>
                <a:ea typeface="微软雅黑" panose="020B0503020204020204" pitchFamily="34" charset="-122"/>
                <a:sym typeface="+mn-ea"/>
              </a:rPr>
              <a:t>，所以他这里最开始的输入通道只有</a:t>
            </a:r>
            <a:r>
              <a:rPr lang="en-US" altLang="zh-CN" dirty="0">
                <a:latin typeface="微软雅黑" panose="020B0503020204020204" pitchFamily="34" charset="-122"/>
                <a:ea typeface="微软雅黑" panose="020B0503020204020204" pitchFamily="34" charset="-122"/>
                <a:sym typeface="+mn-ea"/>
              </a:rPr>
              <a:t>1</a:t>
            </a:r>
            <a:r>
              <a:rPr lang="zh-CN" altLang="en-US" dirty="0">
                <a:latin typeface="微软雅黑" panose="020B0503020204020204" pitchFamily="34" charset="-122"/>
                <a:ea typeface="微软雅黑" panose="020B0503020204020204" pitchFamily="34" charset="-122"/>
                <a:sym typeface="+mn-ea"/>
              </a:rPr>
              <a:t>。</a:t>
            </a:r>
            <a:endParaRPr lang="en-US" alt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dirty="0">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具体的架构如下，</a:t>
            </a:r>
            <a:r>
              <a:rPr lang="en-US" altLang="zh-CN" dirty="0" err="1">
                <a:latin typeface="微软雅黑" panose="020B0503020204020204" pitchFamily="34" charset="-122"/>
                <a:ea typeface="微软雅黑" panose="020B0503020204020204" pitchFamily="34" charset="-122"/>
                <a:sym typeface="+mn-ea"/>
              </a:rPr>
              <a:t>Unet</a:t>
            </a:r>
            <a:r>
              <a:rPr lang="zh-CN" altLang="en-US" dirty="0">
                <a:latin typeface="微软雅黑" panose="020B0503020204020204" pitchFamily="34" charset="-122"/>
                <a:ea typeface="微软雅黑" panose="020B0503020204020204" pitchFamily="34" charset="-122"/>
                <a:sym typeface="+mn-ea"/>
              </a:rPr>
              <a:t>是一个对称结构，该架构的左半部分成为编码器部分，右半部分成为解码器部分。对于编码器部分，首先输入特征信息，然后通过通过两次卷积，增加通道数，然后再通过最大池化对图像进行收缩，连续进行多次相同的操作，完成对特征的聚合。</a:t>
            </a:r>
            <a:endParaRPr lang="en-US" alt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dirty="0">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然后将聚合后的特征图进行解码器操作，就是用反卷积过程对特征进行一个拓展，但这样的操作会导致拓展后的图片缺失高分辨率信息，所以再从编码器部分对应层中的图像进行裁剪复制拼接到拓展后的图像中。同样进行多次这样的操作之后，就能够得到一个和地图一样大小的</a:t>
            </a:r>
            <a:r>
              <a:rPr lang="en-US" altLang="zh-CN" dirty="0">
                <a:latin typeface="微软雅黑" panose="020B0503020204020204" pitchFamily="34" charset="-122"/>
                <a:ea typeface="微软雅黑" panose="020B0503020204020204" pitchFamily="34" charset="-122"/>
                <a:sym typeface="+mn-ea"/>
              </a:rPr>
              <a:t>CKM</a:t>
            </a:r>
            <a:r>
              <a:rPr lang="zh-CN" altLang="en-US" dirty="0">
                <a:latin typeface="微软雅黑" panose="020B0503020204020204" pitchFamily="34" charset="-122"/>
                <a:ea typeface="微软雅黑" panose="020B0503020204020204" pitchFamily="34" charset="-122"/>
                <a:sym typeface="+mn-ea"/>
              </a:rPr>
              <a:t>，通道数对应</a:t>
            </a:r>
            <a:r>
              <a:rPr lang="en-US" altLang="zh-CN" dirty="0">
                <a:latin typeface="微软雅黑" panose="020B0503020204020204" pitchFamily="34" charset="-122"/>
                <a:ea typeface="微软雅黑" panose="020B0503020204020204" pitchFamily="34" charset="-122"/>
                <a:sym typeface="+mn-ea"/>
              </a:rPr>
              <a:t>CKM</a:t>
            </a:r>
            <a:r>
              <a:rPr lang="zh-CN" altLang="en-US" dirty="0">
                <a:latin typeface="微软雅黑" panose="020B0503020204020204" pitchFamily="34" charset="-122"/>
                <a:ea typeface="微软雅黑" panose="020B0503020204020204" pitchFamily="34" charset="-122"/>
                <a:sym typeface="+mn-ea"/>
              </a:rPr>
              <a:t>提供的信息种类。这个图上的输入和输出图的大小是不一样的，因为这个图的架构被提出来是用来进行生物医学影响的，实际用来进行</a:t>
            </a:r>
            <a:r>
              <a:rPr lang="en-US" altLang="zh-CN" dirty="0">
                <a:latin typeface="微软雅黑" panose="020B0503020204020204" pitchFamily="34" charset="-122"/>
                <a:ea typeface="微软雅黑" panose="020B0503020204020204" pitchFamily="34" charset="-122"/>
                <a:sym typeface="+mn-ea"/>
              </a:rPr>
              <a:t>CKM</a:t>
            </a:r>
            <a:r>
              <a:rPr lang="zh-CN" altLang="en-US" dirty="0">
                <a:latin typeface="微软雅黑" panose="020B0503020204020204" pitchFamily="34" charset="-122"/>
                <a:ea typeface="微软雅黑" panose="020B0503020204020204" pitchFamily="34" charset="-122"/>
                <a:sym typeface="+mn-ea"/>
              </a:rPr>
              <a:t>构建的结构中，在卷积过程会进行填充保证编码器解码器相同层中图像大小相同。</a:t>
            </a:r>
            <a:endParaRPr lang="en-US" alt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dirty="0">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再</a:t>
            </a:r>
            <a:r>
              <a:rPr lang="en-US" altLang="zh-CN" dirty="0" err="1">
                <a:latin typeface="微软雅黑" panose="020B0503020204020204" pitchFamily="34" charset="-122"/>
                <a:ea typeface="微软雅黑" panose="020B0503020204020204" pitchFamily="34" charset="-122"/>
                <a:sym typeface="+mn-ea"/>
              </a:rPr>
              <a:t>Unet</a:t>
            </a:r>
            <a:r>
              <a:rPr lang="zh-CN" altLang="en-US" dirty="0">
                <a:latin typeface="微软雅黑" panose="020B0503020204020204" pitchFamily="34" charset="-122"/>
                <a:ea typeface="微软雅黑" panose="020B0503020204020204" pitchFamily="34" charset="-122"/>
                <a:sym typeface="+mn-ea"/>
              </a:rPr>
              <a:t>过后</a:t>
            </a:r>
            <a:r>
              <a:rPr lang="en-US" altLang="zh-CN" dirty="0">
                <a:latin typeface="微软雅黑" panose="020B0503020204020204" pitchFamily="34" charset="-122"/>
                <a:ea typeface="微软雅黑" panose="020B0503020204020204" pitchFamily="34" charset="-122"/>
                <a:sym typeface="+mn-ea"/>
              </a:rPr>
              <a:t>[72]</a:t>
            </a:r>
            <a:r>
              <a:rPr lang="zh-CN" altLang="en-US" dirty="0">
                <a:latin typeface="微软雅黑" panose="020B0503020204020204" pitchFamily="34" charset="-122"/>
                <a:ea typeface="微软雅黑" panose="020B0503020204020204" pitchFamily="34" charset="-122"/>
                <a:sym typeface="+mn-ea"/>
              </a:rPr>
              <a:t>这篇文章中又提出了</a:t>
            </a:r>
            <a:r>
              <a:rPr lang="en-US" altLang="zh-CN" dirty="0" err="1">
                <a:latin typeface="微软雅黑" panose="020B0503020204020204" pitchFamily="34" charset="-122"/>
                <a:ea typeface="微软雅黑" panose="020B0503020204020204" pitchFamily="34" charset="-122"/>
                <a:sym typeface="+mn-ea"/>
              </a:rPr>
              <a:t>radioUNet</a:t>
            </a:r>
            <a:r>
              <a:rPr lang="zh-CN" altLang="en-US" dirty="0">
                <a:latin typeface="微软雅黑" panose="020B0503020204020204" pitchFamily="34" charset="-122"/>
                <a:ea typeface="微软雅黑" panose="020B0503020204020204" pitchFamily="34" charset="-122"/>
                <a:sym typeface="+mn-ea"/>
              </a:rPr>
              <a:t>结构，这个结构是由多个</a:t>
            </a:r>
            <a:r>
              <a:rPr lang="en-US" altLang="zh-CN" dirty="0" err="1">
                <a:latin typeface="微软雅黑" panose="020B0503020204020204" pitchFamily="34" charset="-122"/>
                <a:ea typeface="微软雅黑" panose="020B0503020204020204" pitchFamily="34" charset="-122"/>
                <a:sym typeface="+mn-ea"/>
              </a:rPr>
              <a:t>Unet</a:t>
            </a:r>
            <a:r>
              <a:rPr lang="zh-CN" altLang="en-US" dirty="0">
                <a:latin typeface="微软雅黑" panose="020B0503020204020204" pitchFamily="34" charset="-122"/>
                <a:ea typeface="微软雅黑" panose="020B0503020204020204" pitchFamily="34" charset="-122"/>
                <a:sym typeface="+mn-ea"/>
              </a:rPr>
              <a:t>结构组成的，每个</a:t>
            </a:r>
            <a:r>
              <a:rPr lang="en-US" altLang="zh-CN" dirty="0" err="1">
                <a:latin typeface="微软雅黑" panose="020B0503020204020204" pitchFamily="34" charset="-122"/>
                <a:ea typeface="微软雅黑" panose="020B0503020204020204" pitchFamily="34" charset="-122"/>
                <a:sym typeface="+mn-ea"/>
              </a:rPr>
              <a:t>UNet</a:t>
            </a:r>
            <a:r>
              <a:rPr lang="zh-CN" altLang="en-US" dirty="0">
                <a:latin typeface="微软雅黑" panose="020B0503020204020204" pitchFamily="34" charset="-122"/>
                <a:ea typeface="微软雅黑" panose="020B0503020204020204" pitchFamily="34" charset="-122"/>
                <a:sym typeface="+mn-ea"/>
              </a:rPr>
              <a:t>结构的输入都是相同的，然后再将每个</a:t>
            </a:r>
            <a:r>
              <a:rPr lang="en-US" altLang="zh-CN" dirty="0" err="1">
                <a:latin typeface="微软雅黑" panose="020B0503020204020204" pitchFamily="34" charset="-122"/>
                <a:ea typeface="微软雅黑" panose="020B0503020204020204" pitchFamily="34" charset="-122"/>
                <a:sym typeface="+mn-ea"/>
              </a:rPr>
              <a:t>Unet</a:t>
            </a:r>
            <a:r>
              <a:rPr lang="zh-CN" altLang="en-US" dirty="0">
                <a:latin typeface="微软雅黑" panose="020B0503020204020204" pitchFamily="34" charset="-122"/>
                <a:ea typeface="微软雅黑" panose="020B0503020204020204" pitchFamily="34" charset="-122"/>
                <a:sym typeface="+mn-ea"/>
              </a:rPr>
              <a:t>的输出都会接到后一个</a:t>
            </a:r>
            <a:r>
              <a:rPr lang="en-US" altLang="zh-CN" dirty="0" err="1">
                <a:latin typeface="微软雅黑" panose="020B0503020204020204" pitchFamily="34" charset="-122"/>
                <a:ea typeface="微软雅黑" panose="020B0503020204020204" pitchFamily="34" charset="-122"/>
                <a:sym typeface="+mn-ea"/>
              </a:rPr>
              <a:t>Unet</a:t>
            </a:r>
            <a:r>
              <a:rPr lang="zh-CN" altLang="en-US" dirty="0">
                <a:latin typeface="微软雅黑" panose="020B0503020204020204" pitchFamily="34" charset="-122"/>
                <a:ea typeface="微软雅黑" panose="020B0503020204020204" pitchFamily="34" charset="-122"/>
                <a:sym typeface="+mn-ea"/>
              </a:rPr>
              <a:t>的输入上实现串行连接。</a:t>
            </a:r>
            <a:endParaRPr lang="en-US" alt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dirty="0">
                <a:latin typeface="微软雅黑" panose="020B0503020204020204" pitchFamily="34" charset="-122"/>
                <a:ea typeface="微软雅黑" panose="020B0503020204020204" pitchFamily="34" charset="-122"/>
                <a:sym typeface="+mn-ea"/>
              </a:rPr>
              <a:t>接下来介绍模型辅助</a:t>
            </a:r>
            <a:r>
              <a:rPr lang="en-US" altLang="zh-CN" dirty="0">
                <a:latin typeface="微软雅黑" panose="020B0503020204020204" pitchFamily="34" charset="-122"/>
                <a:ea typeface="微软雅黑" panose="020B0503020204020204" pitchFamily="34" charset="-122"/>
                <a:sym typeface="+mn-ea"/>
              </a:rPr>
              <a:t>CKM</a:t>
            </a:r>
            <a:r>
              <a:rPr lang="zh-CN" altLang="en-US" dirty="0">
                <a:latin typeface="微软雅黑" panose="020B0503020204020204" pitchFamily="34" charset="-122"/>
                <a:ea typeface="微软雅黑" panose="020B0503020204020204" pitchFamily="34" charset="-122"/>
                <a:sym typeface="+mn-ea"/>
              </a:rPr>
              <a:t>构建的方法，深度学习也可以在CKM的构建中发挥作用。</a:t>
            </a:r>
          </a:p>
          <a:p>
            <a:pPr indent="0">
              <a:buFont typeface="Wingdings" panose="05000000000000000000" charset="0"/>
              <a:buNone/>
            </a:pPr>
            <a:r>
              <a:rPr lang="en-US" altLang="zh-CN" dirty="0">
                <a:latin typeface="微软雅黑" panose="020B0503020204020204" pitchFamily="34" charset="-122"/>
                <a:ea typeface="微软雅黑" panose="020B0503020204020204" pitchFamily="34" charset="-122"/>
                <a:sym typeface="+mn-ea"/>
              </a:rPr>
              <a:t>	</a:t>
            </a:r>
            <a:r>
              <a:rPr lang="en-US" altLang="zh-CN" dirty="0" err="1">
                <a:latin typeface="微软雅黑" panose="020B0503020204020204" pitchFamily="34" charset="-122"/>
                <a:ea typeface="微软雅黑" panose="020B0503020204020204" pitchFamily="34" charset="-122"/>
                <a:sym typeface="+mn-ea"/>
              </a:rPr>
              <a:t>UNet</a:t>
            </a:r>
            <a:r>
              <a:rPr lang="zh-CN" altLang="en-US" dirty="0">
                <a:latin typeface="微软雅黑" panose="020B0503020204020204" pitchFamily="34" charset="-122"/>
                <a:ea typeface="微软雅黑" panose="020B0503020204020204" pitchFamily="34" charset="-122"/>
                <a:sym typeface="+mn-ea"/>
              </a:rPr>
              <a:t>是一种特殊的</a:t>
            </a:r>
            <a:r>
              <a:rPr lang="en-US" altLang="zh-CN" dirty="0">
                <a:latin typeface="微软雅黑" panose="020B0503020204020204" pitchFamily="34" charset="-122"/>
                <a:ea typeface="微软雅黑" panose="020B0503020204020204" pitchFamily="34" charset="-122"/>
                <a:sym typeface="+mn-ea"/>
              </a:rPr>
              <a:t>CNN</a:t>
            </a:r>
            <a:r>
              <a:rPr lang="zh-CN" altLang="en-US" dirty="0">
                <a:latin typeface="微软雅黑" panose="020B0503020204020204" pitchFamily="34" charset="-122"/>
                <a:ea typeface="微软雅黑" panose="020B0503020204020204" pitchFamily="34" charset="-122"/>
                <a:sym typeface="+mn-ea"/>
              </a:rPr>
              <a:t>架构在【</a:t>
            </a:r>
            <a:r>
              <a:rPr lang="en-US" altLang="zh-CN" dirty="0">
                <a:latin typeface="微软雅黑" panose="020B0503020204020204" pitchFamily="34" charset="-122"/>
                <a:ea typeface="微软雅黑" panose="020B0503020204020204" pitchFamily="34" charset="-122"/>
                <a:sym typeface="+mn-ea"/>
              </a:rPr>
              <a:t>202</a:t>
            </a:r>
            <a:r>
              <a:rPr lang="zh-CN" altLang="en-US" dirty="0">
                <a:latin typeface="微软雅黑" panose="020B0503020204020204" pitchFamily="34" charset="-122"/>
                <a:ea typeface="微软雅黑" panose="020B0503020204020204" pitchFamily="34" charset="-122"/>
                <a:sym typeface="+mn-ea"/>
              </a:rPr>
              <a:t>】中被首次提出。</a:t>
            </a:r>
            <a:r>
              <a:rPr lang="en-US" altLang="zh-CN" dirty="0" err="1">
                <a:latin typeface="微软雅黑" panose="020B0503020204020204" pitchFamily="34" charset="-122"/>
                <a:ea typeface="微软雅黑" panose="020B0503020204020204" pitchFamily="34" charset="-122"/>
                <a:sym typeface="+mn-ea"/>
              </a:rPr>
              <a:t>UNet由卷积层、池化层、上采样层和激活函数层组成</a:t>
            </a:r>
            <a:r>
              <a:rPr lang="zh-CN" altLang="en-US" dirty="0">
                <a:latin typeface="微软雅黑" panose="020B0503020204020204" pitchFamily="34" charset="-122"/>
                <a:ea typeface="微软雅黑" panose="020B0503020204020204" pitchFamily="34" charset="-122"/>
                <a:sym typeface="+mn-ea"/>
              </a:rPr>
              <a:t>，</a:t>
            </a:r>
            <a:r>
              <a:rPr dirty="0" err="1">
                <a:latin typeface="微软雅黑" panose="020B0503020204020204" pitchFamily="34" charset="-122"/>
                <a:ea typeface="微软雅黑" panose="020B0503020204020204" pitchFamily="34" charset="-122"/>
                <a:sym typeface="+mn-ea"/>
              </a:rPr>
              <a:t>随着层的加深，层的第</a:t>
            </a:r>
            <a:r>
              <a:rPr lang="zh-CN" dirty="0">
                <a:latin typeface="微软雅黑" panose="020B0503020204020204" pitchFamily="34" charset="-122"/>
                <a:ea typeface="微软雅黑" panose="020B0503020204020204" pitchFamily="34" charset="-122"/>
                <a:sym typeface="+mn-ea"/>
              </a:rPr>
              <a:t>左半</a:t>
            </a:r>
            <a:r>
              <a:rPr dirty="0" err="1">
                <a:latin typeface="微软雅黑" panose="020B0503020204020204" pitchFamily="34" charset="-122"/>
                <a:ea typeface="微软雅黑" panose="020B0503020204020204" pitchFamily="34" charset="-122"/>
                <a:sym typeface="+mn-ea"/>
              </a:rPr>
              <a:t>部分逐渐收缩图像，并逐渐增加通道的数量</a:t>
            </a:r>
            <a:r>
              <a:rPr lang="zh-CN" dirty="0">
                <a:latin typeface="微软雅黑" panose="020B0503020204020204" pitchFamily="34" charset="-122"/>
                <a:ea typeface="微软雅黑" panose="020B0503020204020204" pitchFamily="34" charset="-122"/>
                <a:sym typeface="+mn-ea"/>
              </a:rPr>
              <a:t>来提取特征，被称为编码器部分</a:t>
            </a:r>
            <a:r>
              <a:rPr dirty="0">
                <a:latin typeface="微软雅黑" panose="020B0503020204020204" pitchFamily="34" charset="-122"/>
                <a:ea typeface="微软雅黑" panose="020B0503020204020204" pitchFamily="34" charset="-122"/>
                <a:sym typeface="+mn-ea"/>
              </a:rPr>
              <a:t>。</a:t>
            </a:r>
            <a:r>
              <a:rPr lang="zh-CN" dirty="0">
                <a:latin typeface="微软雅黑" panose="020B0503020204020204" pitchFamily="34" charset="-122"/>
                <a:ea typeface="微软雅黑" panose="020B0503020204020204" pitchFamily="34" charset="-122"/>
                <a:sym typeface="+mn-ea"/>
              </a:rPr>
              <a:t>右半部分被称为解码器，随着层的加深对图像进行扩展，逐渐减少特征通道的数量。解码器层是由分辨率图像导出的，因此本身缺乏高分辨率信息。为了向解码器层提供高分辨率信息，将编码器层中的提取的特征复制并连接到具有相同分辨率的解码器层，称为跳过链接。</a:t>
            </a:r>
          </a:p>
          <a:p>
            <a:pPr indent="0">
              <a:buFont typeface="Wingdings" panose="05000000000000000000" charset="0"/>
              <a:buNone/>
            </a:pPr>
            <a:r>
              <a:rPr lang="en-US" altLang="zh-CN" dirty="0" err="1">
                <a:latin typeface="微软雅黑" panose="020B0503020204020204" pitchFamily="34" charset="-122"/>
                <a:ea typeface="微软雅黑" panose="020B0503020204020204" pitchFamily="34" charset="-122"/>
                <a:sym typeface="+mn-ea"/>
              </a:rPr>
              <a:t>UNet</a:t>
            </a:r>
            <a:r>
              <a:rPr lang="zh-CN" altLang="en-US" dirty="0">
                <a:latin typeface="微软雅黑" panose="020B0503020204020204" pitchFamily="34" charset="-122"/>
                <a:ea typeface="微软雅黑" panose="020B0503020204020204" pitchFamily="34" charset="-122"/>
                <a:sym typeface="+mn-ea"/>
              </a:rPr>
              <a:t>用于构建</a:t>
            </a:r>
            <a:r>
              <a:rPr lang="en-US" altLang="zh-CN" dirty="0">
                <a:latin typeface="微软雅黑" panose="020B0503020204020204" pitchFamily="34" charset="-122"/>
                <a:ea typeface="微软雅黑" panose="020B0503020204020204" pitchFamily="34" charset="-122"/>
                <a:sym typeface="+mn-ea"/>
              </a:rPr>
              <a:t>CKM</a:t>
            </a:r>
            <a:r>
              <a:rPr lang="zh-CN" altLang="en-US" dirty="0">
                <a:latin typeface="微软雅黑" panose="020B0503020204020204" pitchFamily="34" charset="-122"/>
                <a:ea typeface="微软雅黑" panose="020B0503020204020204" pitchFamily="34" charset="-122"/>
                <a:sym typeface="+mn-ea"/>
              </a:rPr>
              <a:t>的时候，输入是城市地图和发射机位置，如果还有其他特征还可以加输入特征通道。然后输出是需要的信道信息</a:t>
            </a:r>
          </a:p>
          <a:p>
            <a:pPr indent="0">
              <a:buFont typeface="Wingdings" panose="05000000000000000000" charset="0"/>
              <a:buNone/>
            </a:pPr>
            <a:r>
              <a:rPr lang="zh-CN" dirty="0">
                <a:latin typeface="微软雅黑" panose="020B0503020204020204" pitchFamily="34" charset="-122"/>
                <a:ea typeface="微软雅黑" panose="020B0503020204020204" pitchFamily="34" charset="-122"/>
                <a:sym typeface="+mn-ea"/>
              </a:rPr>
              <a:t>而</a:t>
            </a:r>
            <a:r>
              <a:rPr lang="en-US" altLang="zh-CN" dirty="0" err="1">
                <a:latin typeface="微软雅黑" panose="020B0503020204020204" pitchFamily="34" charset="-122"/>
                <a:ea typeface="微软雅黑" panose="020B0503020204020204" pitchFamily="34" charset="-122"/>
                <a:sym typeface="+mn-ea"/>
              </a:rPr>
              <a:t>RadioUnet</a:t>
            </a:r>
            <a:r>
              <a:rPr lang="zh-CN" altLang="en-US" dirty="0">
                <a:latin typeface="微软雅黑" panose="020B0503020204020204" pitchFamily="34" charset="-122"/>
                <a:ea typeface="微软雅黑" panose="020B0503020204020204" pitchFamily="34" charset="-122"/>
                <a:sym typeface="+mn-ea"/>
              </a:rPr>
              <a:t>由多个</a:t>
            </a:r>
            <a:r>
              <a:rPr lang="en-US" altLang="zh-CN" dirty="0" err="1">
                <a:latin typeface="微软雅黑" panose="020B0503020204020204" pitchFamily="34" charset="-122"/>
                <a:ea typeface="微软雅黑" panose="020B0503020204020204" pitchFamily="34" charset="-122"/>
                <a:sym typeface="+mn-ea"/>
              </a:rPr>
              <a:t>Unet</a:t>
            </a:r>
            <a:r>
              <a:rPr lang="zh-CN" altLang="en-US" dirty="0">
                <a:latin typeface="微软雅黑" panose="020B0503020204020204" pitchFamily="34" charset="-122"/>
                <a:ea typeface="微软雅黑" panose="020B0503020204020204" pitchFamily="34" charset="-122"/>
                <a:sym typeface="+mn-ea"/>
              </a:rPr>
              <a:t>结构组成，除了前一个</a:t>
            </a:r>
            <a:r>
              <a:rPr lang="en-US" altLang="zh-CN" dirty="0" err="1">
                <a:latin typeface="微软雅黑" panose="020B0503020204020204" pitchFamily="34" charset="-122"/>
                <a:ea typeface="微软雅黑" panose="020B0503020204020204" pitchFamily="34" charset="-122"/>
                <a:sym typeface="+mn-ea"/>
              </a:rPr>
              <a:t>UNet</a:t>
            </a:r>
            <a:r>
              <a:rPr lang="zh-CN" altLang="en-US" dirty="0">
                <a:latin typeface="微软雅黑" panose="020B0503020204020204" pitchFamily="34" charset="-122"/>
                <a:ea typeface="微软雅黑" panose="020B0503020204020204" pitchFamily="34" charset="-122"/>
                <a:sym typeface="+mn-ea"/>
              </a:rPr>
              <a:t>的输出接到后一个</a:t>
            </a:r>
            <a:r>
              <a:rPr lang="en-US" altLang="zh-CN" dirty="0" err="1">
                <a:latin typeface="微软雅黑" panose="020B0503020204020204" pitchFamily="34" charset="-122"/>
                <a:ea typeface="微软雅黑" panose="020B0503020204020204" pitchFamily="34" charset="-122"/>
                <a:sym typeface="+mn-ea"/>
              </a:rPr>
              <a:t>UNet</a:t>
            </a:r>
            <a:r>
              <a:rPr lang="zh-CN" altLang="en-US" dirty="0">
                <a:latin typeface="微软雅黑" panose="020B0503020204020204" pitchFamily="34" charset="-122"/>
                <a:ea typeface="微软雅黑" panose="020B0503020204020204" pitchFamily="34" charset="-122"/>
                <a:sym typeface="+mn-ea"/>
              </a:rPr>
              <a:t>的输入外，所有</a:t>
            </a:r>
            <a:r>
              <a:rPr lang="en-US" altLang="zh-CN" dirty="0" err="1">
                <a:latin typeface="微软雅黑" panose="020B0503020204020204" pitchFamily="34" charset="-122"/>
                <a:ea typeface="微软雅黑" panose="020B0503020204020204" pitchFamily="34" charset="-122"/>
                <a:sym typeface="+mn-ea"/>
              </a:rPr>
              <a:t>UNet</a:t>
            </a:r>
            <a:r>
              <a:rPr lang="zh-CN" altLang="en-US" dirty="0">
                <a:latin typeface="微软雅黑" panose="020B0503020204020204" pitchFamily="34" charset="-122"/>
                <a:ea typeface="微软雅黑" panose="020B0503020204020204" pitchFamily="34" charset="-122"/>
                <a:sym typeface="+mn-ea"/>
              </a:rPr>
              <a:t>的输入都相同，</a:t>
            </a:r>
          </a:p>
        </p:txBody>
      </p:sp>
      <p:sp>
        <p:nvSpPr>
          <p:cNvPr id="4" name="灯片编号占位符 3"/>
          <p:cNvSpPr>
            <a:spLocks noGrp="1"/>
          </p:cNvSpPr>
          <p:nvPr>
            <p:ph type="sldNum" sz="quarter" idx="5"/>
          </p:nvPr>
        </p:nvSpPr>
        <p:spPr/>
        <p:txBody>
          <a:bodyPr/>
          <a:lstStyle/>
          <a:p>
            <a:fld id="{69C03E7F-BD71-4F7F-BEAF-CA83D5F3412C}"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indent="0">
                  <a:buFont typeface="Wingdings" panose="05000000000000000000" charset="0"/>
                  <a:buNone/>
                </a:pPr>
                <a:r>
                  <a:rPr lang="en-US" altLang="zh-CN" dirty="0">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分段模型的主要思路先将不同收发位置对根据它们之间通信链路的阻塞程度进行分类，然后再对不同的类型的阻塞度建立不同的传播模型，传播模型被定义成收发位置对，超参数</a:t>
                </a:r>
                <a14:m>
                  <m:oMath xmlns:m="http://schemas.openxmlformats.org/officeDocument/2006/math">
                    <m:r>
                      <a:rPr lang="zh-CN" altLang="en-US" i="1" smtClean="0">
                        <a:latin typeface="Cambria Math" panose="02040503050406030204" pitchFamily="18" charset="0"/>
                        <a:ea typeface="微软雅黑" panose="020B0503020204020204" pitchFamily="34" charset="-122"/>
                        <a:sym typeface="+mn-ea"/>
                      </a:rPr>
                      <m:t>𝜃</m:t>
                    </m:r>
                    <m:r>
                      <a:rPr lang="zh-CN" altLang="en-US" i="1" smtClean="0">
                        <a:latin typeface="Cambria Math" panose="02040503050406030204" pitchFamily="18" charset="0"/>
                        <a:ea typeface="微软雅黑" panose="020B0503020204020204" pitchFamily="34" charset="-122"/>
                        <a:sym typeface="+mn-ea"/>
                      </a:rPr>
                      <m:t>、</m:t>
                    </m:r>
                  </m:oMath>
                </a14:m>
                <a:r>
                  <a:rPr lang="zh-CN" altLang="en-US" dirty="0">
                    <a:latin typeface="微软雅黑" panose="020B0503020204020204" pitchFamily="34" charset="-122"/>
                    <a:ea typeface="微软雅黑" panose="020B0503020204020204" pitchFamily="34" charset="-122"/>
                    <a:sym typeface="+mn-ea"/>
                  </a:rPr>
                  <a:t>分类</a:t>
                </a:r>
                <a:r>
                  <a:rPr lang="en-US" altLang="zh-CN" dirty="0">
                    <a:latin typeface="微软雅黑" panose="020B0503020204020204" pitchFamily="34" charset="-122"/>
                    <a:ea typeface="微软雅黑" panose="020B0503020204020204" pitchFamily="34" charset="-122"/>
                    <a:sym typeface="+mn-ea"/>
                  </a:rPr>
                  <a:t>Dl</a:t>
                </a:r>
                <a:r>
                  <a:rPr lang="zh-CN" altLang="en-US" dirty="0">
                    <a:latin typeface="微软雅黑" panose="020B0503020204020204" pitchFamily="34" charset="-122"/>
                    <a:ea typeface="微软雅黑" panose="020B0503020204020204" pitchFamily="34" charset="-122"/>
                    <a:sym typeface="+mn-ea"/>
                  </a:rPr>
                  <a:t>的函数</a:t>
                </a:r>
                <a:endParaRPr lang="en-US" altLang="zh-CN" dirty="0">
                  <a:latin typeface="微软雅黑" panose="020B0503020204020204" pitchFamily="34" charset="-122"/>
                  <a:ea typeface="微软雅黑" panose="020B0503020204020204" pitchFamily="34" charset="-122"/>
                  <a:sym typeface="+mn-ea"/>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charset="0"/>
                  <a:buNone/>
                  <a:tabLst/>
                  <a:defRPr/>
                </a:pPr>
                <a:r>
                  <a:rPr lang="en-US" altLang="zh-CN" dirty="0">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这里主要文中介绍了一种基于虚拟障碍物模型的方法去分类不同的通信链路，如下图对于</a:t>
                </a:r>
                <a:r>
                  <a:rPr lang="en-US" altLang="zh-CN" dirty="0">
                    <a:latin typeface="微软雅黑" panose="020B0503020204020204" pitchFamily="34" charset="-122"/>
                    <a:ea typeface="微软雅黑" panose="020B0503020204020204" pitchFamily="34" charset="-122"/>
                    <a:sym typeface="+mn-ea"/>
                  </a:rPr>
                  <a:t>BS</a:t>
                </a:r>
                <a:r>
                  <a:rPr lang="zh-CN" altLang="en-US" dirty="0">
                    <a:latin typeface="微软雅黑" panose="020B0503020204020204" pitchFamily="34" charset="-122"/>
                    <a:ea typeface="微软雅黑" panose="020B0503020204020204" pitchFamily="34" charset="-122"/>
                    <a:sym typeface="+mn-ea"/>
                  </a:rPr>
                  <a:t>和用户</a:t>
                </a:r>
                <a:r>
                  <a:rPr lang="en-US" altLang="zh-CN" dirty="0">
                    <a:latin typeface="微软雅黑" panose="020B0503020204020204" pitchFamily="34" charset="-122"/>
                    <a:ea typeface="微软雅黑" panose="020B0503020204020204" pitchFamily="34" charset="-122"/>
                    <a:sym typeface="+mn-ea"/>
                  </a:rPr>
                  <a:t>1</a:t>
                </a:r>
                <a:r>
                  <a:rPr lang="zh-CN" altLang="en-US" dirty="0">
                    <a:latin typeface="微软雅黑" panose="020B0503020204020204" pitchFamily="34" charset="-122"/>
                    <a:ea typeface="微软雅黑" panose="020B0503020204020204" pitchFamily="34" charset="-122"/>
                    <a:sym typeface="+mn-ea"/>
                  </a:rPr>
                  <a:t>存在</a:t>
                </a:r>
                <a:r>
                  <a:rPr lang="en-US" altLang="zh-CN" dirty="0">
                    <a:latin typeface="微软雅黑" panose="020B0503020204020204" pitchFamily="34" charset="-122"/>
                    <a:ea typeface="微软雅黑" panose="020B0503020204020204" pitchFamily="34" charset="-122"/>
                    <a:sym typeface="+mn-ea"/>
                  </a:rPr>
                  <a:t>los</a:t>
                </a:r>
                <a:r>
                  <a:rPr lang="zh-CN" altLang="en-US" dirty="0">
                    <a:latin typeface="微软雅黑" panose="020B0503020204020204" pitchFamily="34" charset="-122"/>
                    <a:ea typeface="微软雅黑" panose="020B0503020204020204" pitchFamily="34" charset="-122"/>
                    <a:sym typeface="+mn-ea"/>
                  </a:rPr>
                  <a:t>视距链路就不需要等效障碍物，这种收发位置对归类为</a:t>
                </a:r>
                <a:r>
                  <a:rPr lang="en-US" altLang="zh-CN" dirty="0">
                    <a:latin typeface="微软雅黑" panose="020B0503020204020204" pitchFamily="34" charset="-122"/>
                    <a:ea typeface="微软雅黑" panose="020B0503020204020204" pitchFamily="34" charset="-122"/>
                    <a:sym typeface="+mn-ea"/>
                  </a:rPr>
                  <a:t>D0</a:t>
                </a:r>
                <a:r>
                  <a:rPr lang="zh-CN" altLang="en-US" dirty="0">
                    <a:latin typeface="微软雅黑" panose="020B0503020204020204" pitchFamily="34" charset="-122"/>
                    <a:ea typeface="微软雅黑" panose="020B0503020204020204" pitchFamily="34" charset="-122"/>
                    <a:sym typeface="+mn-ea"/>
                  </a:rPr>
                  <a:t>。对于</a:t>
                </a:r>
                <a:r>
                  <a:rPr lang="en-US" altLang="zh-CN" dirty="0">
                    <a:latin typeface="微软雅黑" panose="020B0503020204020204" pitchFamily="34" charset="-122"/>
                    <a:ea typeface="微软雅黑" panose="020B0503020204020204" pitchFamily="34" charset="-122"/>
                    <a:sym typeface="+mn-ea"/>
                  </a:rPr>
                  <a:t>BS</a:t>
                </a:r>
                <a:r>
                  <a:rPr lang="zh-CN" altLang="en-US" dirty="0">
                    <a:latin typeface="微软雅黑" panose="020B0503020204020204" pitchFamily="34" charset="-122"/>
                    <a:ea typeface="微软雅黑" panose="020B0503020204020204" pitchFamily="34" charset="-122"/>
                    <a:sym typeface="+mn-ea"/>
                  </a:rPr>
                  <a:t>和用户</a:t>
                </a:r>
                <a:r>
                  <a:rPr lang="en-US" altLang="zh-CN" dirty="0">
                    <a:latin typeface="微软雅黑" panose="020B0503020204020204" pitchFamily="34" charset="-122"/>
                    <a:ea typeface="微软雅黑" panose="020B0503020204020204" pitchFamily="34" charset="-122"/>
                    <a:sym typeface="+mn-ea"/>
                  </a:rPr>
                  <a:t>3</a:t>
                </a:r>
                <a:r>
                  <a:rPr lang="zh-CN" altLang="en-US" dirty="0">
                    <a:latin typeface="微软雅黑" panose="020B0503020204020204" pitchFamily="34" charset="-122"/>
                    <a:ea typeface="微软雅黑" panose="020B0503020204020204" pitchFamily="34" charset="-122"/>
                    <a:sym typeface="+mn-ea"/>
                  </a:rPr>
                  <a:t>之间直径链路存在轻微障碍物阻塞，就等效成第一类障碍物，将这类收发位置对归类为</a:t>
                </a:r>
                <a:r>
                  <a:rPr lang="en-US" altLang="zh-CN" dirty="0">
                    <a:latin typeface="微软雅黑" panose="020B0503020204020204" pitchFamily="34" charset="-122"/>
                    <a:ea typeface="微软雅黑" panose="020B0503020204020204" pitchFamily="34" charset="-122"/>
                    <a:sym typeface="+mn-ea"/>
                  </a:rPr>
                  <a:t>D1</a:t>
                </a:r>
                <a:r>
                  <a:rPr lang="zh-CN" altLang="en-US" dirty="0">
                    <a:latin typeface="微软雅黑" panose="020B0503020204020204" pitchFamily="34" charset="-122"/>
                    <a:ea typeface="微软雅黑" panose="020B0503020204020204" pitchFamily="34" charset="-122"/>
                    <a:sym typeface="+mn-ea"/>
                  </a:rPr>
                  <a:t>。同理</a:t>
                </a:r>
                <a:r>
                  <a:rPr lang="en-US" altLang="zh-CN" dirty="0">
                    <a:latin typeface="微软雅黑" panose="020B0503020204020204" pitchFamily="34" charset="-122"/>
                    <a:ea typeface="微软雅黑" panose="020B0503020204020204" pitchFamily="34" charset="-122"/>
                    <a:sym typeface="+mn-ea"/>
                  </a:rPr>
                  <a:t>BS</a:t>
                </a:r>
                <a:r>
                  <a:rPr lang="zh-CN" altLang="en-US" dirty="0">
                    <a:latin typeface="微软雅黑" panose="020B0503020204020204" pitchFamily="34" charset="-122"/>
                    <a:ea typeface="微软雅黑" panose="020B0503020204020204" pitchFamily="34" charset="-122"/>
                    <a:sym typeface="+mn-ea"/>
                  </a:rPr>
                  <a:t>和</a:t>
                </a:r>
                <a:r>
                  <a:rPr lang="en-US" altLang="zh-CN" dirty="0">
                    <a:latin typeface="微软雅黑" panose="020B0503020204020204" pitchFamily="34" charset="-122"/>
                    <a:ea typeface="微软雅黑" panose="020B0503020204020204" pitchFamily="34" charset="-122"/>
                    <a:sym typeface="+mn-ea"/>
                  </a:rPr>
                  <a:t>U2</a:t>
                </a:r>
                <a:r>
                  <a:rPr lang="zh-CN" altLang="en-US" dirty="0">
                    <a:latin typeface="微软雅黑" panose="020B0503020204020204" pitchFamily="34" charset="-122"/>
                    <a:ea typeface="微软雅黑" panose="020B0503020204020204" pitchFamily="34" charset="-122"/>
                    <a:sym typeface="+mn-ea"/>
                  </a:rPr>
                  <a:t>之间等效成第二类虚拟障碍物，并且位置对</a:t>
                </a:r>
                <a:r>
                  <a:rPr lang="en-US" altLang="zh-CN" dirty="0">
                    <a:latin typeface="微软雅黑" panose="020B0503020204020204" pitchFamily="34" charset="-122"/>
                    <a:ea typeface="微软雅黑" panose="020B0503020204020204" pitchFamily="34" charset="-122"/>
                    <a:sym typeface="+mn-ea"/>
                  </a:rPr>
                  <a:t>q</a:t>
                </a:r>
                <a:r>
                  <a:rPr lang="zh-CN" altLang="en-US" dirty="0">
                    <a:latin typeface="微软雅黑" panose="020B0503020204020204" pitchFamily="34" charset="-122"/>
                    <a:ea typeface="微软雅黑" panose="020B0503020204020204" pitchFamily="34" charset="-122"/>
                    <a:sym typeface="+mn-ea"/>
                  </a:rPr>
                  <a:t>波浪归类为</a:t>
                </a:r>
                <a:r>
                  <a:rPr lang="en-US" altLang="zh-CN" dirty="0">
                    <a:latin typeface="微软雅黑" panose="020B0503020204020204" pitchFamily="34" charset="-122"/>
                    <a:ea typeface="微软雅黑" panose="020B0503020204020204" pitchFamily="34" charset="-122"/>
                    <a:sym typeface="+mn-ea"/>
                  </a:rPr>
                  <a:t>D2</a:t>
                </a:r>
                <a:r>
                  <a:rPr lang="zh-CN" altLang="en-US" dirty="0">
                    <a:latin typeface="微软雅黑" panose="020B0503020204020204" pitchFamily="34" charset="-122"/>
                    <a:ea typeface="微软雅黑" panose="020B0503020204020204" pitchFamily="34" charset="-122"/>
                    <a:sym typeface="+mn-ea"/>
                  </a:rPr>
                  <a:t>。</a:t>
                </a:r>
              </a:p>
              <a:p>
                <a:pPr indent="0">
                  <a:buFont typeface="Wingdings" panose="05000000000000000000" charset="0"/>
                  <a:buNone/>
                </a:pPr>
                <a:r>
                  <a:rPr lang="en-US" altLang="zh-CN" dirty="0">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这里具体的判断算法还要借助到一个环境参数</a:t>
                </a:r>
                <a:r>
                  <a:rPr lang="en-US" altLang="zh-CN" dirty="0">
                    <a:latin typeface="微软雅黑" panose="020B0503020204020204" pitchFamily="34" charset="-122"/>
                    <a:ea typeface="微软雅黑" panose="020B0503020204020204" pitchFamily="34" charset="-122"/>
                    <a:sym typeface="+mn-ea"/>
                  </a:rPr>
                  <a:t>H</a:t>
                </a:r>
                <a:r>
                  <a:rPr lang="zh-CN" altLang="en-US" dirty="0">
                    <a:latin typeface="微软雅黑" panose="020B0503020204020204" pitchFamily="34" charset="-122"/>
                    <a:ea typeface="微软雅黑" panose="020B0503020204020204" pitchFamily="34" charset="-122"/>
                    <a:sym typeface="+mn-ea"/>
                  </a:rPr>
                  <a:t>，假设整个地图被分成立刻</a:t>
                </a:r>
                <a:r>
                  <a:rPr lang="en-US" altLang="zh-CN" dirty="0">
                    <a:latin typeface="微软雅黑" panose="020B0503020204020204" pitchFamily="34" charset="-122"/>
                    <a:ea typeface="微软雅黑" panose="020B0503020204020204" pitchFamily="34" charset="-122"/>
                    <a:sym typeface="+mn-ea"/>
                  </a:rPr>
                  <a:t>M</a:t>
                </a:r>
                <a:r>
                  <a:rPr lang="zh-CN" altLang="en-US" dirty="0">
                    <a:latin typeface="微软雅黑" panose="020B0503020204020204" pitchFamily="34" charset="-122"/>
                    <a:ea typeface="微软雅黑" panose="020B0503020204020204" pitchFamily="34" charset="-122"/>
                    <a:sym typeface="+mn-ea"/>
                  </a:rPr>
                  <a:t>个栅格，障碍物种类被分成了</a:t>
                </a:r>
                <a:r>
                  <a:rPr lang="en-US" altLang="zh-CN" dirty="0">
                    <a:latin typeface="微软雅黑" panose="020B0503020204020204" pitchFamily="34" charset="-122"/>
                    <a:ea typeface="微软雅黑" panose="020B0503020204020204" pitchFamily="34" charset="-122"/>
                    <a:sym typeface="+mn-ea"/>
                  </a:rPr>
                  <a:t>L</a:t>
                </a:r>
                <a:r>
                  <a:rPr lang="zh-CN" altLang="en-US" dirty="0">
                    <a:latin typeface="微软雅黑" panose="020B0503020204020204" pitchFamily="34" charset="-122"/>
                    <a:ea typeface="微软雅黑" panose="020B0503020204020204" pitchFamily="34" charset="-122"/>
                    <a:sym typeface="+mn-ea"/>
                  </a:rPr>
                  <a:t>类，那么</a:t>
                </a:r>
                <a:r>
                  <a:rPr lang="en-US" altLang="zh-CN" dirty="0">
                    <a:latin typeface="微软雅黑" panose="020B0503020204020204" pitchFamily="34" charset="-122"/>
                    <a:ea typeface="微软雅黑" panose="020B0503020204020204" pitchFamily="34" charset="-122"/>
                    <a:sym typeface="+mn-ea"/>
                  </a:rPr>
                  <a:t>H</a:t>
                </a:r>
                <a:r>
                  <a:rPr lang="zh-CN" altLang="en-US" dirty="0">
                    <a:latin typeface="微软雅黑" panose="020B0503020204020204" pitchFamily="34" charset="-122"/>
                    <a:ea typeface="微软雅黑" panose="020B0503020204020204" pitchFamily="34" charset="-122"/>
                    <a:sym typeface="+mn-ea"/>
                  </a:rPr>
                  <a:t>就是一个</a:t>
                </a:r>
                <a:r>
                  <a:rPr lang="en-US" altLang="zh-CN" dirty="0">
                    <a:latin typeface="微软雅黑" panose="020B0503020204020204" pitchFamily="34" charset="-122"/>
                    <a:ea typeface="微软雅黑" panose="020B0503020204020204" pitchFamily="34" charset="-122"/>
                    <a:sym typeface="+mn-ea"/>
                  </a:rPr>
                  <a:t>M×L</a:t>
                </a:r>
                <a:r>
                  <a:rPr lang="zh-CN" altLang="en-US" dirty="0">
                    <a:latin typeface="微软雅黑" panose="020B0503020204020204" pitchFamily="34" charset="-122"/>
                    <a:ea typeface="微软雅黑" panose="020B0503020204020204" pitchFamily="34" charset="-122"/>
                    <a:sym typeface="+mn-ea"/>
                  </a:rPr>
                  <a:t>的矩阵，用来描述每个栅格单元中障碍物种类的信息，也就是</a:t>
                </a:r>
                <a:r>
                  <a:rPr lang="en-US" altLang="zh-CN" dirty="0">
                    <a:latin typeface="微软雅黑" panose="020B0503020204020204" pitchFamily="34" charset="-122"/>
                    <a:ea typeface="微软雅黑" panose="020B0503020204020204" pitchFamily="34" charset="-122"/>
                    <a:sym typeface="+mn-ea"/>
                  </a:rPr>
                  <a:t>H</a:t>
                </a:r>
                <a:r>
                  <a:rPr lang="zh-CN" altLang="en-US" dirty="0">
                    <a:latin typeface="微软雅黑" panose="020B0503020204020204" pitchFamily="34" charset="-122"/>
                    <a:ea typeface="微软雅黑" panose="020B0503020204020204" pitchFamily="34" charset="-122"/>
                    <a:sym typeface="+mn-ea"/>
                  </a:rPr>
                  <a:t>的第</a:t>
                </a:r>
                <a:r>
                  <a:rPr lang="en-US" altLang="zh-CN" dirty="0">
                    <a:latin typeface="微软雅黑" panose="020B0503020204020204" pitchFamily="34" charset="-122"/>
                    <a:ea typeface="微软雅黑" panose="020B0503020204020204" pitchFamily="34" charset="-122"/>
                    <a:sym typeface="+mn-ea"/>
                  </a:rPr>
                  <a:t>m</a:t>
                </a:r>
                <a:r>
                  <a:rPr lang="zh-CN" altLang="en-US" dirty="0">
                    <a:latin typeface="微软雅黑" panose="020B0503020204020204" pitchFamily="34" charset="-122"/>
                    <a:ea typeface="微软雅黑" panose="020B0503020204020204" pitchFamily="34" charset="-122"/>
                    <a:sym typeface="+mn-ea"/>
                  </a:rPr>
                  <a:t>行第</a:t>
                </a:r>
                <a:r>
                  <a:rPr lang="en-US" altLang="zh-CN" dirty="0">
                    <a:latin typeface="微软雅黑" panose="020B0503020204020204" pitchFamily="34" charset="-122"/>
                    <a:ea typeface="微软雅黑" panose="020B0503020204020204" pitchFamily="34" charset="-122"/>
                    <a:sym typeface="+mn-ea"/>
                  </a:rPr>
                  <a:t>l</a:t>
                </a:r>
                <a:r>
                  <a:rPr lang="zh-CN" altLang="en-US" dirty="0">
                    <a:latin typeface="微软雅黑" panose="020B0503020204020204" pitchFamily="34" charset="-122"/>
                    <a:ea typeface="微软雅黑" panose="020B0503020204020204" pitchFamily="34" charset="-122"/>
                    <a:sym typeface="+mn-ea"/>
                  </a:rPr>
                  <a:t>列的元素</a:t>
                </a:r>
                <a:r>
                  <a:rPr lang="en-US" altLang="zh-CN" dirty="0">
                    <a:latin typeface="微软雅黑" panose="020B0503020204020204" pitchFamily="34" charset="-122"/>
                    <a:ea typeface="微软雅黑" panose="020B0503020204020204" pitchFamily="34" charset="-122"/>
                    <a:sym typeface="+mn-ea"/>
                  </a:rPr>
                  <a:t>hm</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l</a:t>
                </a:r>
                <a:r>
                  <a:rPr lang="zh-CN" altLang="en-US" dirty="0">
                    <a:latin typeface="微软雅黑" panose="020B0503020204020204" pitchFamily="34" charset="-122"/>
                    <a:ea typeface="微软雅黑" panose="020B0503020204020204" pitchFamily="34" charset="-122"/>
                    <a:sym typeface="+mn-ea"/>
                  </a:rPr>
                  <a:t>表示第</a:t>
                </a:r>
                <a:r>
                  <a:rPr lang="en-US" altLang="zh-CN" dirty="0">
                    <a:latin typeface="微软雅黑" panose="020B0503020204020204" pitchFamily="34" charset="-122"/>
                    <a:ea typeface="微软雅黑" panose="020B0503020204020204" pitchFamily="34" charset="-122"/>
                    <a:sym typeface="+mn-ea"/>
                  </a:rPr>
                  <a:t>M</a:t>
                </a:r>
                <a:r>
                  <a:rPr lang="zh-CN" altLang="en-US" dirty="0">
                    <a:latin typeface="微软雅黑" panose="020B0503020204020204" pitchFamily="34" charset="-122"/>
                    <a:ea typeface="微软雅黑" panose="020B0503020204020204" pitchFamily="34" charset="-122"/>
                    <a:sym typeface="+mn-ea"/>
                  </a:rPr>
                  <a:t>个栅格单元中第</a:t>
                </a:r>
                <a:r>
                  <a:rPr lang="en-US" altLang="zh-CN" dirty="0">
                    <a:latin typeface="微软雅黑" panose="020B0503020204020204" pitchFamily="34" charset="-122"/>
                    <a:ea typeface="微软雅黑" panose="020B0503020204020204" pitchFamily="34" charset="-122"/>
                    <a:sym typeface="+mn-ea"/>
                  </a:rPr>
                  <a:t>l</a:t>
                </a:r>
                <a:r>
                  <a:rPr lang="zh-CN" altLang="en-US" dirty="0">
                    <a:latin typeface="微软雅黑" panose="020B0503020204020204" pitchFamily="34" charset="-122"/>
                    <a:ea typeface="微软雅黑" panose="020B0503020204020204" pitchFamily="34" charset="-122"/>
                    <a:sym typeface="+mn-ea"/>
                  </a:rPr>
                  <a:t>类障碍物的高度，这里的</a:t>
                </a:r>
                <a:r>
                  <a:rPr lang="en-US" altLang="zh-CN" dirty="0">
                    <a:latin typeface="微软雅黑" panose="020B0503020204020204" pitchFamily="34" charset="-122"/>
                    <a:ea typeface="微软雅黑" panose="020B0503020204020204" pitchFamily="34" charset="-122"/>
                    <a:sym typeface="+mn-ea"/>
                  </a:rPr>
                  <a:t>B</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q~</a:t>
                </a:r>
                <a:r>
                  <a:rPr lang="zh-CN" altLang="en-US" dirty="0">
                    <a:latin typeface="微软雅黑" panose="020B0503020204020204" pitchFamily="34" charset="-122"/>
                    <a:ea typeface="微软雅黑" panose="020B0503020204020204" pitchFamily="34" charset="-122"/>
                    <a:sym typeface="+mn-ea"/>
                  </a:rPr>
                  <a:t>）表示的是收发位置对直射路径上所经过的栅格单元集合</a:t>
                </a:r>
                <a:endParaRPr lang="en-US" alt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dirty="0">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在介绍完以上参数过后再看这个算法，算法表示的含义就是当收发位置对之间路径的测量高度大于他们之间栅格单元所有类障碍物高度时，那么就将这类收发位置对归类为</a:t>
                </a:r>
                <a:r>
                  <a:rPr lang="en-US" altLang="zh-CN" dirty="0">
                    <a:latin typeface="微软雅黑" panose="020B0503020204020204" pitchFamily="34" charset="-122"/>
                    <a:ea typeface="微软雅黑" panose="020B0503020204020204" pitchFamily="34" charset="-122"/>
                    <a:sym typeface="+mn-ea"/>
                  </a:rPr>
                  <a:t>D0</a:t>
                </a:r>
                <a:r>
                  <a:rPr lang="zh-CN" altLang="en-US" dirty="0">
                    <a:latin typeface="微软雅黑" panose="020B0503020204020204" pitchFamily="34" charset="-122"/>
                    <a:ea typeface="微软雅黑" panose="020B0503020204020204" pitchFamily="34" charset="-122"/>
                    <a:sym typeface="+mn-ea"/>
                  </a:rPr>
                  <a:t>，也就是属于视距链路。</a:t>
                </a:r>
                <a:endParaRPr lang="en-US" alt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dirty="0">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第二部分表示当直射路径所经过的栅格单元中至少有一个栅格单元的测量高度小于</a:t>
                </a:r>
                <a:r>
                  <a:rPr lang="en-US" altLang="zh-CN" dirty="0">
                    <a:latin typeface="微软雅黑" panose="020B0503020204020204" pitchFamily="34" charset="-122"/>
                    <a:ea typeface="微软雅黑" panose="020B0503020204020204" pitchFamily="34" charset="-122"/>
                    <a:sym typeface="+mn-ea"/>
                  </a:rPr>
                  <a:t>H</a:t>
                </a:r>
                <a:r>
                  <a:rPr lang="zh-CN" altLang="en-US" dirty="0">
                    <a:latin typeface="微软雅黑" panose="020B0503020204020204" pitchFamily="34" charset="-122"/>
                    <a:ea typeface="微软雅黑" panose="020B0503020204020204" pitchFamily="34" charset="-122"/>
                    <a:sym typeface="+mn-ea"/>
                  </a:rPr>
                  <a:t>中对应栅格单元中</a:t>
                </a:r>
                <a:r>
                  <a:rPr lang="en-US" altLang="zh-CN" dirty="0">
                    <a:latin typeface="微软雅黑" panose="020B0503020204020204" pitchFamily="34" charset="-122"/>
                    <a:ea typeface="微软雅黑" panose="020B0503020204020204" pitchFamily="34" charset="-122"/>
                    <a:sym typeface="+mn-ea"/>
                  </a:rPr>
                  <a:t>l</a:t>
                </a:r>
                <a:r>
                  <a:rPr lang="zh-CN" altLang="en-US" dirty="0">
                    <a:latin typeface="微软雅黑" panose="020B0503020204020204" pitchFamily="34" charset="-122"/>
                    <a:ea typeface="微软雅黑" panose="020B0503020204020204" pitchFamily="34" charset="-122"/>
                    <a:sym typeface="+mn-ea"/>
                  </a:rPr>
                  <a:t>类障碍物的高度，并且大于所有</a:t>
                </a:r>
                <a:r>
                  <a:rPr lang="en-US" altLang="zh-CN" dirty="0">
                    <a:latin typeface="微软雅黑" panose="020B0503020204020204" pitchFamily="34" charset="-122"/>
                    <a:ea typeface="微软雅黑" panose="020B0503020204020204" pitchFamily="34" charset="-122"/>
                    <a:sym typeface="+mn-ea"/>
                  </a:rPr>
                  <a:t>l+1</a:t>
                </a:r>
                <a:r>
                  <a:rPr lang="zh-CN" altLang="en-US" dirty="0">
                    <a:latin typeface="微软雅黑" panose="020B0503020204020204" pitchFamily="34" charset="-122"/>
                    <a:ea typeface="微软雅黑" panose="020B0503020204020204" pitchFamily="34" charset="-122"/>
                    <a:sym typeface="+mn-ea"/>
                  </a:rPr>
                  <a:t>类障碍物的高度的话，这对收发位置归类为</a:t>
                </a:r>
                <a:r>
                  <a:rPr lang="en-US" altLang="zh-CN" dirty="0">
                    <a:latin typeface="微软雅黑" panose="020B0503020204020204" pitchFamily="34" charset="-122"/>
                    <a:ea typeface="微软雅黑" panose="020B0503020204020204" pitchFamily="34" charset="-122"/>
                    <a:sym typeface="+mn-ea"/>
                  </a:rPr>
                  <a:t>Dl</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l</a:t>
                </a:r>
                <a:r>
                  <a:rPr lang="zh-CN" altLang="en-US" dirty="0">
                    <a:latin typeface="微软雅黑" panose="020B0503020204020204" pitchFamily="34" charset="-122"/>
                    <a:ea typeface="微软雅黑" panose="020B0503020204020204" pitchFamily="34" charset="-122"/>
                    <a:sym typeface="+mn-ea"/>
                  </a:rPr>
                  <a:t>大于等于</a:t>
                </a:r>
                <a:r>
                  <a:rPr lang="en-US" altLang="zh-CN" dirty="0">
                    <a:latin typeface="微软雅黑" panose="020B0503020204020204" pitchFamily="34" charset="-122"/>
                    <a:ea typeface="微软雅黑" panose="020B0503020204020204" pitchFamily="34" charset="-122"/>
                    <a:sym typeface="+mn-ea"/>
                  </a:rPr>
                  <a:t>1</a:t>
                </a:r>
                <a:r>
                  <a:rPr lang="zh-CN" altLang="en-US" dirty="0">
                    <a:latin typeface="微软雅黑" panose="020B0503020204020204" pitchFamily="34" charset="-122"/>
                    <a:ea typeface="微软雅黑" panose="020B0503020204020204" pitchFamily="34" charset="-122"/>
                    <a:sym typeface="+mn-ea"/>
                  </a:rPr>
                  <a:t>小于等于</a:t>
                </a:r>
                <a:r>
                  <a:rPr lang="en-US" altLang="zh-CN" dirty="0">
                    <a:latin typeface="微软雅黑" panose="020B0503020204020204" pitchFamily="34" charset="-122"/>
                    <a:ea typeface="微软雅黑" panose="020B0503020204020204" pitchFamily="34" charset="-122"/>
                    <a:sym typeface="+mn-ea"/>
                  </a:rPr>
                  <a:t>K</a:t>
                </a:r>
                <a:r>
                  <a:rPr lang="zh-CN" altLang="en-US" dirty="0">
                    <a:latin typeface="微软雅黑" panose="020B0503020204020204" pitchFamily="34" charset="-122"/>
                    <a:ea typeface="微软雅黑" panose="020B0503020204020204" pitchFamily="34" charset="-122"/>
                    <a:sym typeface="+mn-ea"/>
                  </a:rPr>
                  <a:t>。在完成以上对</a:t>
                </a:r>
                <a:r>
                  <a:rPr lang="en-US" altLang="zh-CN" dirty="0">
                    <a:latin typeface="微软雅黑" panose="020B0503020204020204" pitchFamily="34" charset="-122"/>
                    <a:ea typeface="微软雅黑" panose="020B0503020204020204" pitchFamily="34" charset="-122"/>
                    <a:sym typeface="+mn-ea"/>
                  </a:rPr>
                  <a:t>H</a:t>
                </a:r>
                <a:r>
                  <a:rPr lang="zh-CN" altLang="en-US" dirty="0">
                    <a:latin typeface="微软雅黑" panose="020B0503020204020204" pitchFamily="34" charset="-122"/>
                    <a:ea typeface="微软雅黑" panose="020B0503020204020204" pitchFamily="34" charset="-122"/>
                    <a:sym typeface="+mn-ea"/>
                  </a:rPr>
                  <a:t>的定义过后分段模型就能够写成收发位置对、超参数</a:t>
                </a:r>
                <a14:m>
                  <m:oMath xmlns:m="http://schemas.openxmlformats.org/officeDocument/2006/math">
                    <m:r>
                      <a:rPr lang="zh-CN" altLang="en-US" i="1" smtClean="0">
                        <a:latin typeface="Cambria Math" panose="02040503050406030204" pitchFamily="18" charset="0"/>
                        <a:ea typeface="微软雅黑" panose="020B0503020204020204" pitchFamily="34" charset="-122"/>
                        <a:sym typeface="+mn-ea"/>
                      </a:rPr>
                      <m:t>𝜃</m:t>
                    </m:r>
                  </m:oMath>
                </a14:m>
                <a:r>
                  <a:rPr lang="zh-CN" altLang="en-US" dirty="0">
                    <a:latin typeface="微软雅黑" panose="020B0503020204020204" pitchFamily="34" charset="-122"/>
                    <a:ea typeface="微软雅黑" panose="020B0503020204020204" pitchFamily="34" charset="-122"/>
                    <a:sym typeface="+mn-ea"/>
                  </a:rPr>
                  <a:t>、环境参数</a:t>
                </a:r>
                <a:r>
                  <a:rPr lang="en-US" altLang="zh-CN" dirty="0">
                    <a:latin typeface="微软雅黑" panose="020B0503020204020204" pitchFamily="34" charset="-122"/>
                    <a:ea typeface="微软雅黑" panose="020B0503020204020204" pitchFamily="34" charset="-122"/>
                    <a:sym typeface="+mn-ea"/>
                  </a:rPr>
                  <a:t>H</a:t>
                </a:r>
                <a:r>
                  <a:rPr lang="zh-CN" altLang="en-US" dirty="0">
                    <a:latin typeface="微软雅黑" panose="020B0503020204020204" pitchFamily="34" charset="-122"/>
                    <a:ea typeface="微软雅黑" panose="020B0503020204020204" pitchFamily="34" charset="-122"/>
                    <a:sym typeface="+mn-ea"/>
                  </a:rPr>
                  <a:t>的函数，然后通过最小二乘法来得到参数</a:t>
                </a:r>
                <a14:m>
                  <m:oMath xmlns:m="http://schemas.openxmlformats.org/officeDocument/2006/math">
                    <m:r>
                      <a:rPr lang="zh-CN" altLang="en-US" i="1" smtClean="0">
                        <a:latin typeface="Cambria Math" panose="02040503050406030204" pitchFamily="18" charset="0"/>
                        <a:ea typeface="微软雅黑" panose="020B0503020204020204" pitchFamily="34" charset="-122"/>
                        <a:sym typeface="+mn-ea"/>
                      </a:rPr>
                      <m:t>𝜃</m:t>
                    </m:r>
                  </m:oMath>
                </a14:m>
                <a:r>
                  <a:rPr lang="zh-CN" altLang="en-US" dirty="0">
                    <a:latin typeface="微软雅黑" panose="020B0503020204020204" pitchFamily="34" charset="-122"/>
                    <a:ea typeface="微软雅黑" panose="020B0503020204020204" pitchFamily="34" charset="-122"/>
                    <a:sym typeface="+mn-ea"/>
                  </a:rPr>
                  <a:t>和</a:t>
                </a:r>
                <a:r>
                  <a:rPr lang="en-US" altLang="zh-CN" dirty="0">
                    <a:latin typeface="微软雅黑" panose="020B0503020204020204" pitchFamily="34" charset="-122"/>
                    <a:ea typeface="微软雅黑" panose="020B0503020204020204" pitchFamily="34" charset="-122"/>
                    <a:sym typeface="+mn-ea"/>
                  </a:rPr>
                  <a:t>H</a:t>
                </a:r>
                <a:r>
                  <a:rPr lang="zh-CN" altLang="en-US" dirty="0">
                    <a:latin typeface="微软雅黑" panose="020B0503020204020204" pitchFamily="34" charset="-122"/>
                    <a:ea typeface="微软雅黑" panose="020B0503020204020204" pitchFamily="34" charset="-122"/>
                    <a:sym typeface="+mn-ea"/>
                  </a:rPr>
                  <a:t>从而得出分段模型，完成对未知点映射值的预测。</a:t>
                </a:r>
                <a:endParaRPr lang="en-US" alt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dirty="0">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但是这个方法有个问题就是，因为上述指示函数的存在，所以导致这个最小二乘问题是非凸的，文章</a:t>
                </a:r>
                <a:r>
                  <a:rPr lang="en-US" altLang="zh-CN" dirty="0">
                    <a:latin typeface="微软雅黑" panose="020B0503020204020204" pitchFamily="34" charset="-122"/>
                    <a:ea typeface="微软雅黑" panose="020B0503020204020204" pitchFamily="34" charset="-122"/>
                    <a:sym typeface="+mn-ea"/>
                  </a:rPr>
                  <a:t>【189】</a:t>
                </a:r>
                <a:r>
                  <a:rPr lang="zh-CN" altLang="en-US" dirty="0">
                    <a:latin typeface="微软雅黑" panose="020B0503020204020204" pitchFamily="34" charset="-122"/>
                    <a:ea typeface="微软雅黑" panose="020B0503020204020204" pitchFamily="34" charset="-122"/>
                    <a:sym typeface="+mn-ea"/>
                  </a:rPr>
                  <a:t>是用它的局部拟凸性来求解的，所以比较的复杂，所以接下来介绍一个基于深度学习方法的分段模型</a:t>
                </a:r>
                <a:endParaRPr lang="en-US" alt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dirty="0">
                    <a:latin typeface="微软雅黑" panose="020B0503020204020204" pitchFamily="34" charset="-122"/>
                    <a:ea typeface="微软雅黑" panose="020B0503020204020204" pitchFamily="34" charset="-122"/>
                    <a:sym typeface="+mn-ea"/>
                  </a:rPr>
                  <a:t>一般思路是在某一位置采用某一类具有适当形状和尺寸的等效虚拟障碍物来表示由于收发器与环境之间的几何关系而产生的等效信号衰减</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如下图对于</a:t>
                </a:r>
                <a:r>
                  <a:rPr lang="en-US" altLang="zh-CN" dirty="0">
                    <a:latin typeface="微软雅黑" panose="020B0503020204020204" pitchFamily="34" charset="-122"/>
                    <a:ea typeface="微软雅黑" panose="020B0503020204020204" pitchFamily="34" charset="-122"/>
                    <a:sym typeface="+mn-ea"/>
                  </a:rPr>
                  <a:t>BS</a:t>
                </a:r>
                <a:r>
                  <a:rPr lang="zh-CN" altLang="en-US" dirty="0">
                    <a:latin typeface="微软雅黑" panose="020B0503020204020204" pitchFamily="34" charset="-122"/>
                    <a:ea typeface="微软雅黑" panose="020B0503020204020204" pitchFamily="34" charset="-122"/>
                    <a:sym typeface="+mn-ea"/>
                  </a:rPr>
                  <a:t>和用户</a:t>
                </a:r>
                <a:r>
                  <a:rPr lang="en-US" altLang="zh-CN" dirty="0">
                    <a:latin typeface="微软雅黑" panose="020B0503020204020204" pitchFamily="34" charset="-122"/>
                    <a:ea typeface="微软雅黑" panose="020B0503020204020204" pitchFamily="34" charset="-122"/>
                    <a:sym typeface="+mn-ea"/>
                  </a:rPr>
                  <a:t>1</a:t>
                </a:r>
                <a:r>
                  <a:rPr lang="zh-CN" altLang="en-US" dirty="0">
                    <a:latin typeface="微软雅黑" panose="020B0503020204020204" pitchFamily="34" charset="-122"/>
                    <a:ea typeface="微软雅黑" panose="020B0503020204020204" pitchFamily="34" charset="-122"/>
                    <a:sym typeface="+mn-ea"/>
                  </a:rPr>
                  <a:t>存在</a:t>
                </a:r>
                <a:r>
                  <a:rPr lang="en-US" altLang="zh-CN" dirty="0">
                    <a:latin typeface="微软雅黑" panose="020B0503020204020204" pitchFamily="34" charset="-122"/>
                    <a:ea typeface="微软雅黑" panose="020B0503020204020204" pitchFamily="34" charset="-122"/>
                    <a:sym typeface="+mn-ea"/>
                  </a:rPr>
                  <a:t>los</a:t>
                </a:r>
                <a:r>
                  <a:rPr lang="zh-CN" altLang="en-US" dirty="0">
                    <a:latin typeface="微软雅黑" panose="020B0503020204020204" pitchFamily="34" charset="-122"/>
                    <a:ea typeface="微软雅黑" panose="020B0503020204020204" pitchFamily="34" charset="-122"/>
                    <a:sym typeface="+mn-ea"/>
                  </a:rPr>
                  <a:t>视距链路就不需要等效障碍物，这种收发位置对归类为</a:t>
                </a:r>
                <a:r>
                  <a:rPr lang="en-US" altLang="zh-CN" dirty="0">
                    <a:latin typeface="微软雅黑" panose="020B0503020204020204" pitchFamily="34" charset="-122"/>
                    <a:ea typeface="微软雅黑" panose="020B0503020204020204" pitchFamily="34" charset="-122"/>
                    <a:sym typeface="+mn-ea"/>
                  </a:rPr>
                  <a:t>D0</a:t>
                </a:r>
                <a:r>
                  <a:rPr lang="zh-CN" altLang="en-US" dirty="0">
                    <a:latin typeface="微软雅黑" panose="020B0503020204020204" pitchFamily="34" charset="-122"/>
                    <a:ea typeface="微软雅黑" panose="020B0503020204020204" pitchFamily="34" charset="-122"/>
                    <a:sym typeface="+mn-ea"/>
                  </a:rPr>
                  <a:t>。对于</a:t>
                </a:r>
                <a:r>
                  <a:rPr lang="en-US" altLang="zh-CN" dirty="0">
                    <a:latin typeface="微软雅黑" panose="020B0503020204020204" pitchFamily="34" charset="-122"/>
                    <a:ea typeface="微软雅黑" panose="020B0503020204020204" pitchFamily="34" charset="-122"/>
                    <a:sym typeface="+mn-ea"/>
                  </a:rPr>
                  <a:t>BS</a:t>
                </a:r>
                <a:r>
                  <a:rPr lang="zh-CN" altLang="en-US" dirty="0">
                    <a:latin typeface="微软雅黑" panose="020B0503020204020204" pitchFamily="34" charset="-122"/>
                    <a:ea typeface="微软雅黑" panose="020B0503020204020204" pitchFamily="34" charset="-122"/>
                    <a:sym typeface="+mn-ea"/>
                  </a:rPr>
                  <a:t>和用户</a:t>
                </a:r>
                <a:r>
                  <a:rPr lang="en-US" altLang="zh-CN" dirty="0">
                    <a:latin typeface="微软雅黑" panose="020B0503020204020204" pitchFamily="34" charset="-122"/>
                    <a:ea typeface="微软雅黑" panose="020B0503020204020204" pitchFamily="34" charset="-122"/>
                    <a:sym typeface="+mn-ea"/>
                  </a:rPr>
                  <a:t>3</a:t>
                </a:r>
                <a:r>
                  <a:rPr lang="zh-CN" altLang="en-US" dirty="0">
                    <a:latin typeface="微软雅黑" panose="020B0503020204020204" pitchFamily="34" charset="-122"/>
                    <a:ea typeface="微软雅黑" panose="020B0503020204020204" pitchFamily="34" charset="-122"/>
                    <a:sym typeface="+mn-ea"/>
                  </a:rPr>
                  <a:t>之间直径链路存在轻微障碍物阻塞，就等效成第一类障碍物，将这类收发位置对归类为</a:t>
                </a:r>
                <a:r>
                  <a:rPr lang="en-US" altLang="zh-CN" dirty="0">
                    <a:latin typeface="微软雅黑" panose="020B0503020204020204" pitchFamily="34" charset="-122"/>
                    <a:ea typeface="微软雅黑" panose="020B0503020204020204" pitchFamily="34" charset="-122"/>
                    <a:sym typeface="+mn-ea"/>
                  </a:rPr>
                  <a:t>D1</a:t>
                </a:r>
                <a:r>
                  <a:rPr lang="zh-CN" altLang="en-US" dirty="0">
                    <a:latin typeface="微软雅黑" panose="020B0503020204020204" pitchFamily="34" charset="-122"/>
                    <a:ea typeface="微软雅黑" panose="020B0503020204020204" pitchFamily="34" charset="-122"/>
                    <a:sym typeface="+mn-ea"/>
                  </a:rPr>
                  <a:t>。同理</a:t>
                </a:r>
                <a:r>
                  <a:rPr lang="en-US" altLang="zh-CN" dirty="0">
                    <a:latin typeface="微软雅黑" panose="020B0503020204020204" pitchFamily="34" charset="-122"/>
                    <a:ea typeface="微软雅黑" panose="020B0503020204020204" pitchFamily="34" charset="-122"/>
                    <a:sym typeface="+mn-ea"/>
                  </a:rPr>
                  <a:t>BS</a:t>
                </a:r>
                <a:r>
                  <a:rPr lang="zh-CN" altLang="en-US" dirty="0">
                    <a:latin typeface="微软雅黑" panose="020B0503020204020204" pitchFamily="34" charset="-122"/>
                    <a:ea typeface="微软雅黑" panose="020B0503020204020204" pitchFamily="34" charset="-122"/>
                    <a:sym typeface="+mn-ea"/>
                  </a:rPr>
                  <a:t>和</a:t>
                </a:r>
                <a:r>
                  <a:rPr lang="en-US" altLang="zh-CN" dirty="0">
                    <a:latin typeface="微软雅黑" panose="020B0503020204020204" pitchFamily="34" charset="-122"/>
                    <a:ea typeface="微软雅黑" panose="020B0503020204020204" pitchFamily="34" charset="-122"/>
                    <a:sym typeface="+mn-ea"/>
                  </a:rPr>
                  <a:t>U2</a:t>
                </a:r>
                <a:r>
                  <a:rPr lang="zh-CN" altLang="en-US" dirty="0">
                    <a:latin typeface="微软雅黑" panose="020B0503020204020204" pitchFamily="34" charset="-122"/>
                    <a:ea typeface="微软雅黑" panose="020B0503020204020204" pitchFamily="34" charset="-122"/>
                    <a:sym typeface="+mn-ea"/>
                  </a:rPr>
                  <a:t>之间等效成第二类虚拟障碍物，并且位置对</a:t>
                </a:r>
                <a:r>
                  <a:rPr lang="en-US" altLang="zh-CN" dirty="0">
                    <a:latin typeface="微软雅黑" panose="020B0503020204020204" pitchFamily="34" charset="-122"/>
                    <a:ea typeface="微软雅黑" panose="020B0503020204020204" pitchFamily="34" charset="-122"/>
                    <a:sym typeface="+mn-ea"/>
                  </a:rPr>
                  <a:t>q</a:t>
                </a:r>
                <a:r>
                  <a:rPr lang="zh-CN" altLang="en-US" dirty="0">
                    <a:latin typeface="微软雅黑" panose="020B0503020204020204" pitchFamily="34" charset="-122"/>
                    <a:ea typeface="微软雅黑" panose="020B0503020204020204" pitchFamily="34" charset="-122"/>
                    <a:sym typeface="+mn-ea"/>
                  </a:rPr>
                  <a:t>波浪归类为</a:t>
                </a:r>
                <a:r>
                  <a:rPr lang="en-US" altLang="zh-CN" dirty="0">
                    <a:latin typeface="微软雅黑" panose="020B0503020204020204" pitchFamily="34" charset="-122"/>
                    <a:ea typeface="微软雅黑" panose="020B0503020204020204" pitchFamily="34" charset="-122"/>
                    <a:sym typeface="+mn-ea"/>
                  </a:rPr>
                  <a:t>D2</a:t>
                </a:r>
                <a:r>
                  <a:rPr lang="zh-CN" altLang="en-US" dirty="0">
                    <a:latin typeface="微软雅黑" panose="020B0503020204020204" pitchFamily="34" charset="-122"/>
                    <a:ea typeface="微软雅黑" panose="020B0503020204020204" pitchFamily="34" charset="-122"/>
                    <a:sym typeface="+mn-ea"/>
                  </a:rPr>
                  <a:t>。</a:t>
                </a:r>
              </a:p>
              <a:p>
                <a:pPr indent="0">
                  <a:buFont typeface="Wingdings" panose="05000000000000000000" charset="0"/>
                  <a:buNone/>
                </a:pPr>
                <a:r>
                  <a:rPr lang="zh-CN" altLang="en-US" dirty="0">
                    <a:latin typeface="微软雅黑" panose="020B0503020204020204" pitchFamily="34" charset="-122"/>
                    <a:ea typeface="微软雅黑" panose="020B0503020204020204" pitchFamily="34" charset="-122"/>
                    <a:sym typeface="+mn-ea"/>
                  </a:rPr>
                  <a:t>基于分类区域</a:t>
                </a:r>
                <a:r>
                  <a:rPr lang="en-US" altLang="zh-CN" dirty="0">
                    <a:latin typeface="微软雅黑" panose="020B0503020204020204" pitchFamily="34" charset="-122"/>
                    <a:ea typeface="微软雅黑" panose="020B0503020204020204" pitchFamily="34" charset="-122"/>
                    <a:sym typeface="+mn-ea"/>
                  </a:rPr>
                  <a:t>Dl</a:t>
                </a:r>
                <a:r>
                  <a:rPr lang="zh-CN" altLang="en-US" dirty="0">
                    <a:latin typeface="微软雅黑" panose="020B0503020204020204" pitchFamily="34" charset="-122"/>
                    <a:ea typeface="微软雅黑" panose="020B0503020204020204" pitchFamily="34" charset="-122"/>
                    <a:sym typeface="+mn-ea"/>
                  </a:rPr>
                  <a:t>可以用分段传播模型来描述信道，具体传播模型成右边这个式子。</a:t>
                </a:r>
                <a:r>
                  <a:rPr lang="en-US" altLang="zh-CN" dirty="0">
                    <a:latin typeface="微软雅黑" panose="020B0503020204020204" pitchFamily="34" charset="-122"/>
                    <a:ea typeface="微软雅黑" panose="020B0503020204020204" pitchFamily="34" charset="-122"/>
                    <a:sym typeface="+mn-ea"/>
                  </a:rPr>
                  <a:t>q</a:t>
                </a:r>
                <a:r>
                  <a:rPr lang="zh-CN" altLang="en-US" dirty="0">
                    <a:latin typeface="微软雅黑" panose="020B0503020204020204" pitchFamily="34" charset="-122"/>
                    <a:ea typeface="微软雅黑" panose="020B0503020204020204" pitchFamily="34" charset="-122"/>
                    <a:sym typeface="+mn-ea"/>
                  </a:rPr>
                  <a:t>波浪是收发位置对，</a:t>
                </a:r>
                <a:r>
                  <a:rPr lang="en-US" altLang="zh-CN" dirty="0">
                    <a:latin typeface="微软雅黑" panose="020B0503020204020204" pitchFamily="34" charset="-122"/>
                    <a:ea typeface="微软雅黑" panose="020B0503020204020204" pitchFamily="34" charset="-122"/>
                    <a:sym typeface="+mn-ea"/>
                  </a:rPr>
                  <a:t>seta</a:t>
                </a:r>
                <a:r>
                  <a:rPr lang="zh-CN" altLang="en-US" dirty="0">
                    <a:latin typeface="微软雅黑" panose="020B0503020204020204" pitchFamily="34" charset="-122"/>
                    <a:ea typeface="微软雅黑" panose="020B0503020204020204" pitchFamily="34" charset="-122"/>
                    <a:sym typeface="+mn-ea"/>
                  </a:rPr>
                  <a:t>代表的阴影损失模型</a:t>
                </a:r>
                <a:r>
                  <a:rPr lang="en-US" altLang="zh-CN" dirty="0" err="1">
                    <a:latin typeface="微软雅黑" panose="020B0503020204020204" pitchFamily="34" charset="-122"/>
                    <a:ea typeface="微软雅黑" panose="020B0503020204020204" pitchFamily="34" charset="-122"/>
                    <a:sym typeface="+mn-ea"/>
                  </a:rPr>
                  <a:t>gl</a:t>
                </a:r>
                <a:r>
                  <a:rPr lang="zh-CN" altLang="en-US" dirty="0">
                    <a:latin typeface="微软雅黑" panose="020B0503020204020204" pitchFamily="34" charset="-122"/>
                    <a:ea typeface="微软雅黑" panose="020B0503020204020204" pitchFamily="34" charset="-122"/>
                    <a:sym typeface="+mn-ea"/>
                  </a:rPr>
                  <a:t>的参数，</a:t>
                </a:r>
                <a:r>
                  <a:rPr lang="zh-CN" dirty="0">
                    <a:latin typeface="微软雅黑" panose="020B0503020204020204" pitchFamily="34" charset="-122"/>
                    <a:ea typeface="微软雅黑" panose="020B0503020204020204" pitchFamily="34" charset="-122"/>
                    <a:sym typeface="+mn-ea"/>
                  </a:rPr>
                  <a:t>通过</a:t>
                </a:r>
                <a:r>
                  <a:rPr lang="zh-CN" altLang="en-US" dirty="0">
                    <a:latin typeface="微软雅黑" panose="020B0503020204020204" pitchFamily="34" charset="-122"/>
                    <a:ea typeface="微软雅黑" panose="020B0503020204020204" pitchFamily="34" charset="-122"/>
                    <a:sym typeface="+mn-ea"/>
                  </a:rPr>
                  <a:t>权重使得属于不同类别的位置对对应上不同分段的损失模型，</a:t>
                </a:r>
                <a:r>
                  <a:rPr lang="zh-CN" dirty="0">
                    <a:latin typeface="微软雅黑" panose="020B0503020204020204" pitchFamily="34" charset="-122"/>
                    <a:ea typeface="微软雅黑" panose="020B0503020204020204" pitchFamily="34" charset="-122"/>
                    <a:sym typeface="+mn-ea"/>
                  </a:rPr>
                  <a:t>后面的</a:t>
                </a:r>
                <a:r>
                  <a:rPr lang="zh-CN" altLang="en-US" dirty="0">
                    <a:latin typeface="微软雅黑" panose="020B0503020204020204" pitchFamily="34" charset="-122"/>
                    <a:ea typeface="微软雅黑" panose="020B0503020204020204" pitchFamily="34" charset="-122"/>
                    <a:sym typeface="+mn-ea"/>
                  </a:rPr>
                  <a:t>尾项是用来描述误差。</a:t>
                </a:r>
              </a:p>
              <a:p>
                <a:pPr indent="0">
                  <a:buFont typeface="Wingdings" panose="05000000000000000000" charset="0"/>
                  <a:buNone/>
                </a:pPr>
                <a:r>
                  <a:rPr lang="zh-CN" dirty="0">
                    <a:latin typeface="微软雅黑" panose="020B0503020204020204" pitchFamily="34" charset="-122"/>
                    <a:ea typeface="微软雅黑" panose="020B0503020204020204" pitchFamily="34" charset="-122"/>
                    <a:sym typeface="+mn-ea"/>
                  </a:rPr>
                  <a:t>下面这两个式子用来判断收发位置对属于哪个类别</a:t>
                </a:r>
                <a:r>
                  <a:rPr lang="zh-CN" altLang="en-US" dirty="0">
                    <a:latin typeface="微软雅黑" panose="020B0503020204020204" pitchFamily="34" charset="-122"/>
                    <a:ea typeface="微软雅黑" panose="020B0503020204020204" pitchFamily="34" charset="-122"/>
                    <a:sym typeface="+mn-ea"/>
                  </a:rPr>
                  <a:t>。</a:t>
                </a:r>
              </a:p>
              <a:p>
                <a:pPr indent="0">
                  <a:buFont typeface="Wingdings" panose="05000000000000000000" charset="0"/>
                  <a:buNone/>
                </a:pPr>
                <a:r>
                  <a:rPr lang="zh-CN" altLang="en-US" dirty="0">
                    <a:latin typeface="微软雅黑" panose="020B0503020204020204" pitchFamily="34" charset="-122"/>
                    <a:ea typeface="微软雅黑" panose="020B0503020204020204" pitchFamily="34" charset="-122"/>
                    <a:sym typeface="+mn-ea"/>
                  </a:rPr>
                  <a:t>里面的</a:t>
                </a:r>
                <a:r>
                  <a:rPr lang="en-US" altLang="zh-CN" dirty="0">
                    <a:latin typeface="微软雅黑" panose="020B0503020204020204" pitchFamily="34" charset="-122"/>
                    <a:ea typeface="微软雅黑" panose="020B0503020204020204" pitchFamily="34" charset="-122"/>
                    <a:sym typeface="+mn-ea"/>
                  </a:rPr>
                  <a:t>H</a:t>
                </a:r>
                <a:r>
                  <a:rPr lang="zh-CN" altLang="en-US" dirty="0">
                    <a:latin typeface="微软雅黑" panose="020B0503020204020204" pitchFamily="34" charset="-122"/>
                    <a:ea typeface="微软雅黑" panose="020B0503020204020204" pitchFamily="34" charset="-122"/>
                    <a:sym typeface="+mn-ea"/>
                  </a:rPr>
                  <a:t>是环境建模参数，是一个</a:t>
                </a:r>
                <a:r>
                  <a:rPr lang="en-US" altLang="zh-CN" dirty="0">
                    <a:latin typeface="微软雅黑" panose="020B0503020204020204" pitchFamily="34" charset="-122"/>
                    <a:ea typeface="微软雅黑" panose="020B0503020204020204" pitchFamily="34" charset="-122"/>
                    <a:sym typeface="+mn-ea"/>
                  </a:rPr>
                  <a:t>M</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L</a:t>
                </a:r>
                <a:r>
                  <a:rPr lang="zh-CN" altLang="en-US" dirty="0">
                    <a:latin typeface="微软雅黑" panose="020B0503020204020204" pitchFamily="34" charset="-122"/>
                    <a:ea typeface="微软雅黑" panose="020B0503020204020204" pitchFamily="34" charset="-122"/>
                    <a:sym typeface="+mn-ea"/>
                  </a:rPr>
                  <a:t>的矩阵，</a:t>
                </a:r>
                <a:r>
                  <a:rPr lang="en-US" altLang="zh-CN" dirty="0">
                    <a:latin typeface="微软雅黑" panose="020B0503020204020204" pitchFamily="34" charset="-122"/>
                    <a:ea typeface="微软雅黑" panose="020B0503020204020204" pitchFamily="34" charset="-122"/>
                    <a:sym typeface="+mn-ea"/>
                  </a:rPr>
                  <a:t>M</a:t>
                </a:r>
                <a:r>
                  <a:rPr lang="zh-CN" altLang="en-US" dirty="0">
                    <a:latin typeface="微软雅黑" panose="020B0503020204020204" pitchFamily="34" charset="-122"/>
                    <a:ea typeface="微软雅黑" panose="020B0503020204020204" pitchFamily="34" charset="-122"/>
                    <a:sym typeface="+mn-ea"/>
                  </a:rPr>
                  <a:t>行对应</a:t>
                </a:r>
                <a:r>
                  <a:rPr lang="en-US" altLang="zh-CN" dirty="0">
                    <a:latin typeface="微软雅黑" panose="020B0503020204020204" pitchFamily="34" charset="-122"/>
                    <a:ea typeface="微软雅黑" panose="020B0503020204020204" pitchFamily="34" charset="-122"/>
                    <a:sym typeface="+mn-ea"/>
                  </a:rPr>
                  <a:t>M</a:t>
                </a:r>
                <a:r>
                  <a:rPr lang="zh-CN" altLang="en-US" dirty="0">
                    <a:latin typeface="微软雅黑" panose="020B0503020204020204" pitchFamily="34" charset="-122"/>
                    <a:ea typeface="微软雅黑" panose="020B0503020204020204" pitchFamily="34" charset="-122"/>
                    <a:sym typeface="+mn-ea"/>
                  </a:rPr>
                  <a:t>个栅格单元，</a:t>
                </a:r>
                <a:r>
                  <a:rPr lang="en-US" altLang="zh-CN" dirty="0">
                    <a:latin typeface="微软雅黑" panose="020B0503020204020204" pitchFamily="34" charset="-122"/>
                    <a:ea typeface="微软雅黑" panose="020B0503020204020204" pitchFamily="34" charset="-122"/>
                    <a:sym typeface="+mn-ea"/>
                  </a:rPr>
                  <a:t>L</a:t>
                </a:r>
                <a:r>
                  <a:rPr lang="zh-CN" altLang="en-US" dirty="0">
                    <a:latin typeface="微软雅黑" panose="020B0503020204020204" pitchFamily="34" charset="-122"/>
                    <a:ea typeface="微软雅黑" panose="020B0503020204020204" pitchFamily="34" charset="-122"/>
                    <a:sym typeface="+mn-ea"/>
                  </a:rPr>
                  <a:t>列对应</a:t>
                </a:r>
                <a:r>
                  <a:rPr lang="en-US" altLang="zh-CN" dirty="0">
                    <a:latin typeface="微软雅黑" panose="020B0503020204020204" pitchFamily="34" charset="-122"/>
                    <a:ea typeface="微软雅黑" panose="020B0503020204020204" pitchFamily="34" charset="-122"/>
                    <a:sym typeface="+mn-ea"/>
                  </a:rPr>
                  <a:t>L</a:t>
                </a:r>
                <a:r>
                  <a:rPr lang="zh-CN" altLang="en-US" dirty="0">
                    <a:latin typeface="微软雅黑" panose="020B0503020204020204" pitchFamily="34" charset="-122"/>
                    <a:ea typeface="微软雅黑" panose="020B0503020204020204" pitchFamily="34" charset="-122"/>
                    <a:sym typeface="+mn-ea"/>
                  </a:rPr>
                  <a:t>个类别的障碍物，存储的是每个栅格单元对应每个类别障碍物的高度</a:t>
                </a:r>
              </a:p>
              <a:p>
                <a:pPr indent="0">
                  <a:buFont typeface="Wingdings" panose="05000000000000000000" charset="0"/>
                  <a:buNone/>
                </a:pPr>
                <a:r>
                  <a:rPr lang="zh-CN" altLang="en-US" dirty="0">
                    <a:latin typeface="微软雅黑" panose="020B0503020204020204" pitchFamily="34" charset="-122"/>
                    <a:ea typeface="微软雅黑" panose="020B0503020204020204" pitchFamily="34" charset="-122"/>
                    <a:sym typeface="+mn-ea"/>
                  </a:rPr>
                  <a:t>收发位置对之间的直射路径会经过</a:t>
                </a:r>
                <a:r>
                  <a:rPr lang="en-US" altLang="zh-CN" dirty="0">
                    <a:latin typeface="微软雅黑" panose="020B0503020204020204" pitchFamily="34" charset="-122"/>
                    <a:ea typeface="微软雅黑" panose="020B0503020204020204" pitchFamily="34" charset="-122"/>
                    <a:sym typeface="+mn-ea"/>
                  </a:rPr>
                  <a:t>B</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q</a:t>
                </a:r>
                <a:r>
                  <a:rPr lang="zh-CN" altLang="en-US" dirty="0">
                    <a:latin typeface="微软雅黑" panose="020B0503020204020204" pitchFamily="34" charset="-122"/>
                    <a:ea typeface="微软雅黑" panose="020B0503020204020204" pitchFamily="34" charset="-122"/>
                    <a:sym typeface="+mn-ea"/>
                  </a:rPr>
                  <a:t>）个栅格单元，如果经历的每个栅格单元的实际测量值</a:t>
                </a:r>
                <a:r>
                  <a:rPr lang="en-US" altLang="zh-CN" dirty="0" err="1">
                    <a:latin typeface="微软雅黑" panose="020B0503020204020204" pitchFamily="34" charset="-122"/>
                    <a:ea typeface="微软雅黑" panose="020B0503020204020204" pitchFamily="34" charset="-122"/>
                    <a:sym typeface="+mn-ea"/>
                  </a:rPr>
                  <a:t>zm</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q</a:t>
                </a:r>
                <a:r>
                  <a:rPr lang="zh-CN" altLang="en-US" dirty="0">
                    <a:latin typeface="微软雅黑" panose="020B0503020204020204" pitchFamily="34" charset="-122"/>
                    <a:ea typeface="微软雅黑" panose="020B0503020204020204" pitchFamily="34" charset="-122"/>
                    <a:sym typeface="+mn-ea"/>
                  </a:rPr>
                  <a:t>）都大于</a:t>
                </a:r>
                <a:r>
                  <a:rPr lang="en-US" altLang="zh-CN" dirty="0">
                    <a:latin typeface="微软雅黑" panose="020B0503020204020204" pitchFamily="34" charset="-122"/>
                    <a:ea typeface="微软雅黑" panose="020B0503020204020204" pitchFamily="34" charset="-122"/>
                    <a:sym typeface="+mn-ea"/>
                  </a:rPr>
                  <a:t>H</a:t>
                </a:r>
                <a:r>
                  <a:rPr lang="zh-CN" altLang="en-US" dirty="0">
                    <a:latin typeface="微软雅黑" panose="020B0503020204020204" pitchFamily="34" charset="-122"/>
                    <a:ea typeface="微软雅黑" panose="020B0503020204020204" pitchFamily="34" charset="-122"/>
                    <a:sym typeface="+mn-ea"/>
                  </a:rPr>
                  <a:t>中对应栅格所有类别障碍物的高度</a:t>
                </a:r>
                <a:r>
                  <a:rPr lang="en-US" altLang="zh-CN" dirty="0">
                    <a:latin typeface="微软雅黑" panose="020B0503020204020204" pitchFamily="34" charset="-122"/>
                    <a:ea typeface="微软雅黑" panose="020B0503020204020204" pitchFamily="34" charset="-122"/>
                    <a:sym typeface="+mn-ea"/>
                  </a:rPr>
                  <a:t>hm</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n</a:t>
                </a:r>
                <a:r>
                  <a:rPr lang="zh-CN" altLang="en-US" dirty="0">
                    <a:latin typeface="微软雅黑" panose="020B0503020204020204" pitchFamily="34" charset="-122"/>
                    <a:ea typeface="微软雅黑" panose="020B0503020204020204" pitchFamily="34" charset="-122"/>
                    <a:sym typeface="+mn-ea"/>
                  </a:rPr>
                  <a:t>，那么这对收发位置就属于</a:t>
                </a:r>
                <a:r>
                  <a:rPr lang="en-US" altLang="zh-CN" dirty="0">
                    <a:latin typeface="微软雅黑" panose="020B0503020204020204" pitchFamily="34" charset="-122"/>
                    <a:ea typeface="微软雅黑" panose="020B0503020204020204" pitchFamily="34" charset="-122"/>
                    <a:sym typeface="+mn-ea"/>
                  </a:rPr>
                  <a:t>D0</a:t>
                </a:r>
                <a:r>
                  <a:rPr lang="zh-CN" altLang="en-US" dirty="0">
                    <a:latin typeface="微软雅黑" panose="020B0503020204020204" pitchFamily="34" charset="-122"/>
                    <a:ea typeface="微软雅黑" panose="020B0503020204020204" pitchFamily="34" charset="-122"/>
                    <a:sym typeface="+mn-ea"/>
                  </a:rPr>
                  <a:t>，就是存在</a:t>
                </a:r>
                <a:r>
                  <a:rPr lang="en-US" altLang="zh-CN" dirty="0">
                    <a:latin typeface="微软雅黑" panose="020B0503020204020204" pitchFamily="34" charset="-122"/>
                    <a:ea typeface="微软雅黑" panose="020B0503020204020204" pitchFamily="34" charset="-122"/>
                    <a:sym typeface="+mn-ea"/>
                  </a:rPr>
                  <a:t>Los</a:t>
                </a:r>
                <a:r>
                  <a:rPr lang="zh-CN" altLang="en-US" dirty="0">
                    <a:latin typeface="微软雅黑" panose="020B0503020204020204" pitchFamily="34" charset="-122"/>
                    <a:ea typeface="微软雅黑" panose="020B0503020204020204" pitchFamily="34" charset="-122"/>
                    <a:sym typeface="+mn-ea"/>
                  </a:rPr>
                  <a:t>链路。</a:t>
                </a:r>
              </a:p>
              <a:p>
                <a:pPr indent="0">
                  <a:buFont typeface="Wingdings" panose="05000000000000000000" charset="0"/>
                  <a:buNone/>
                </a:pPr>
                <a:r>
                  <a:rPr lang="zh-CN" altLang="en-US" dirty="0">
                    <a:latin typeface="微软雅黑" panose="020B0503020204020204" pitchFamily="34" charset="-122"/>
                    <a:ea typeface="微软雅黑" panose="020B0503020204020204" pitchFamily="34" charset="-122"/>
                    <a:sym typeface="+mn-ea"/>
                  </a:rPr>
                  <a:t>同样如果经历的栅格单元中，存在至少一个栅格单元</a:t>
                </a:r>
                <a:r>
                  <a:rPr lang="en-US" altLang="zh-CN" dirty="0" err="1">
                    <a:latin typeface="微软雅黑" panose="020B0503020204020204" pitchFamily="34" charset="-122"/>
                    <a:ea typeface="微软雅黑" panose="020B0503020204020204" pitchFamily="34" charset="-122"/>
                    <a:sym typeface="+mn-ea"/>
                  </a:rPr>
                  <a:t>zm</a:t>
                </a:r>
                <a:r>
                  <a:rPr lang="en-US" altLang="zh-CN" dirty="0">
                    <a:latin typeface="微软雅黑" panose="020B0503020204020204" pitchFamily="34" charset="-122"/>
                    <a:ea typeface="微软雅黑" panose="020B0503020204020204" pitchFamily="34" charset="-122"/>
                    <a:sym typeface="+mn-ea"/>
                  </a:rPr>
                  <a:t>(q)</a:t>
                </a:r>
                <a:r>
                  <a:rPr lang="zh-CN" altLang="en-US" dirty="0">
                    <a:latin typeface="微软雅黑" panose="020B0503020204020204" pitchFamily="34" charset="-122"/>
                    <a:ea typeface="微软雅黑" panose="020B0503020204020204" pitchFamily="34" charset="-122"/>
                    <a:sym typeface="+mn-ea"/>
                  </a:rPr>
                  <a:t>的实际测量高度小于</a:t>
                </a:r>
                <a:r>
                  <a:rPr lang="en-US" altLang="zh-CN" dirty="0">
                    <a:latin typeface="微软雅黑" panose="020B0503020204020204" pitchFamily="34" charset="-122"/>
                    <a:ea typeface="微软雅黑" panose="020B0503020204020204" pitchFamily="34" charset="-122"/>
                    <a:sym typeface="+mn-ea"/>
                  </a:rPr>
                  <a:t>H</a:t>
                </a:r>
                <a:r>
                  <a:rPr lang="zh-CN" altLang="en-US" dirty="0">
                    <a:latin typeface="微软雅黑" panose="020B0503020204020204" pitchFamily="34" charset="-122"/>
                    <a:ea typeface="微软雅黑" panose="020B0503020204020204" pitchFamily="34" charset="-122"/>
                    <a:sym typeface="+mn-ea"/>
                  </a:rPr>
                  <a:t>中对应栅格中</a:t>
                </a:r>
                <a:r>
                  <a:rPr lang="en-US" altLang="zh-CN" dirty="0">
                    <a:latin typeface="微软雅黑" panose="020B0503020204020204" pitchFamily="34" charset="-122"/>
                    <a:ea typeface="微软雅黑" panose="020B0503020204020204" pitchFamily="34" charset="-122"/>
                    <a:sym typeface="+mn-ea"/>
                  </a:rPr>
                  <a:t>l</a:t>
                </a:r>
                <a:r>
                  <a:rPr lang="zh-CN" altLang="en-US" dirty="0">
                    <a:latin typeface="微软雅黑" panose="020B0503020204020204" pitchFamily="34" charset="-122"/>
                    <a:ea typeface="微软雅黑" panose="020B0503020204020204" pitchFamily="34" charset="-122"/>
                    <a:sym typeface="+mn-ea"/>
                  </a:rPr>
                  <a:t>类障碍物的高度，并且所有栅格单元的实际测量值都大于</a:t>
                </a:r>
                <a:endParaRPr lang="en-US" alt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dirty="0">
                    <a:latin typeface="微软雅黑" panose="020B0503020204020204" pitchFamily="34" charset="-122"/>
                    <a:ea typeface="微软雅黑" panose="020B0503020204020204" pitchFamily="34" charset="-122"/>
                    <a:sym typeface="+mn-ea"/>
                  </a:rPr>
                  <a:t>l+1</a:t>
                </a:r>
                <a:r>
                  <a:rPr lang="zh-CN" altLang="en-US" dirty="0">
                    <a:latin typeface="微软雅黑" panose="020B0503020204020204" pitchFamily="34" charset="-122"/>
                    <a:ea typeface="微软雅黑" panose="020B0503020204020204" pitchFamily="34" charset="-122"/>
                    <a:sym typeface="+mn-ea"/>
                  </a:rPr>
                  <a:t>类障碍物高度</a:t>
                </a:r>
                <a:r>
                  <a:rPr lang="en-US" altLang="zh-CN" dirty="0">
                    <a:latin typeface="微软雅黑" panose="020B0503020204020204" pitchFamily="34" charset="-122"/>
                    <a:ea typeface="微软雅黑" panose="020B0503020204020204" pitchFamily="34" charset="-122"/>
                    <a:sym typeface="+mn-ea"/>
                  </a:rPr>
                  <a:t>hm</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n</a:t>
                </a:r>
                <a:r>
                  <a:rPr lang="zh-CN" altLang="en-US" dirty="0">
                    <a:latin typeface="微软雅黑" panose="020B0503020204020204" pitchFamily="34" charset="-122"/>
                    <a:ea typeface="微软雅黑" panose="020B0503020204020204" pitchFamily="34" charset="-122"/>
                    <a:sym typeface="+mn-ea"/>
                  </a:rPr>
                  <a:t>，那么这个位置对</a:t>
                </a:r>
                <a:r>
                  <a:rPr lang="en-US" altLang="zh-CN" dirty="0">
                    <a:latin typeface="微软雅黑" panose="020B0503020204020204" pitchFamily="34" charset="-122"/>
                    <a:ea typeface="微软雅黑" panose="020B0503020204020204" pitchFamily="34" charset="-122"/>
                    <a:sym typeface="+mn-ea"/>
                  </a:rPr>
                  <a:t>q</a:t>
                </a:r>
                <a:r>
                  <a:rPr lang="zh-CN" altLang="en-US" dirty="0">
                    <a:latin typeface="微软雅黑" panose="020B0503020204020204" pitchFamily="34" charset="-122"/>
                    <a:ea typeface="微软雅黑" panose="020B0503020204020204" pitchFamily="34" charset="-122"/>
                    <a:sym typeface="+mn-ea"/>
                  </a:rPr>
                  <a:t>波浪就属于</a:t>
                </a:r>
                <a:r>
                  <a:rPr lang="en-US" altLang="zh-CN" dirty="0">
                    <a:latin typeface="微软雅黑" panose="020B0503020204020204" pitchFamily="34" charset="-122"/>
                    <a:ea typeface="微软雅黑" panose="020B0503020204020204" pitchFamily="34" charset="-122"/>
                    <a:sym typeface="+mn-ea"/>
                  </a:rPr>
                  <a:t>Dl</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l</a:t>
                </a:r>
                <a:r>
                  <a:rPr lang="zh-CN" altLang="en-US" dirty="0">
                    <a:latin typeface="微软雅黑" panose="020B0503020204020204" pitchFamily="34" charset="-122"/>
                    <a:ea typeface="微软雅黑" panose="020B0503020204020204" pitchFamily="34" charset="-122"/>
                    <a:sym typeface="+mn-ea"/>
                  </a:rPr>
                  <a:t>大于等于</a:t>
                </a:r>
                <a:r>
                  <a:rPr lang="en-US" altLang="zh-CN" dirty="0">
                    <a:latin typeface="微软雅黑" panose="020B0503020204020204" pitchFamily="34" charset="-122"/>
                    <a:ea typeface="微软雅黑" panose="020B0503020204020204" pitchFamily="34" charset="-122"/>
                    <a:sym typeface="+mn-ea"/>
                  </a:rPr>
                  <a:t>1</a:t>
                </a:r>
              </a:p>
              <a:p>
                <a:pPr indent="0">
                  <a:buFont typeface="Wingdings" panose="05000000000000000000" charset="0"/>
                  <a:buNone/>
                </a:pPr>
                <a:endParaRPr lang="en-US" alt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dirty="0">
                    <a:latin typeface="微软雅黑" panose="020B0503020204020204" pitchFamily="34" charset="-122"/>
                    <a:ea typeface="微软雅黑" panose="020B0503020204020204" pitchFamily="34" charset="-122"/>
                    <a:sym typeface="+mn-ea"/>
                  </a:rPr>
                  <a:t>这个方法</a:t>
                </a:r>
                <a:r>
                  <a:rPr lang="en-US" altLang="zh-CN" dirty="0">
                    <a:latin typeface="微软雅黑" panose="020B0503020204020204" pitchFamily="34" charset="-122"/>
                    <a:ea typeface="微软雅黑" panose="020B0503020204020204" pitchFamily="34" charset="-122"/>
                    <a:sym typeface="+mn-ea"/>
                  </a:rPr>
                  <a:t>H</a:t>
                </a:r>
                <a:r>
                  <a:rPr lang="zh-CN" altLang="en-US" dirty="0">
                    <a:latin typeface="微软雅黑" panose="020B0503020204020204" pitchFamily="34" charset="-122"/>
                    <a:ea typeface="微软雅黑" panose="020B0503020204020204" pitchFamily="34" charset="-122"/>
                    <a:sym typeface="+mn-ea"/>
                  </a:rPr>
                  <a:t>估计有两种方法，【</a:t>
                </a:r>
                <a:r>
                  <a:rPr lang="en-US" altLang="zh-CN" dirty="0">
                    <a:latin typeface="微软雅黑" panose="020B0503020204020204" pitchFamily="34" charset="-122"/>
                    <a:ea typeface="微软雅黑" panose="020B0503020204020204" pitchFamily="34" charset="-122"/>
                    <a:sym typeface="+mn-ea"/>
                  </a:rPr>
                  <a:t>189</a:t>
                </a:r>
                <a:r>
                  <a:rPr lang="zh-CN" altLang="en-US" dirty="0">
                    <a:latin typeface="微软雅黑" panose="020B0503020204020204" pitchFamily="34" charset="-122"/>
                    <a:ea typeface="微软雅黑" panose="020B0503020204020204" pitchFamily="34" charset="-122"/>
                    <a:sym typeface="+mn-ea"/>
                  </a:rPr>
                  <a:t>】将</a:t>
                </a:r>
                <a:r>
                  <a:rPr lang="en-US" altLang="zh-CN" dirty="0">
                    <a:latin typeface="微软雅黑" panose="020B0503020204020204" pitchFamily="34" charset="-122"/>
                    <a:ea typeface="微软雅黑" panose="020B0503020204020204" pitchFamily="34" charset="-122"/>
                    <a:sym typeface="+mn-ea"/>
                  </a:rPr>
                  <a:t>loss</a:t>
                </a:r>
                <a:r>
                  <a:rPr lang="zh-CN" altLang="en-US" dirty="0">
                    <a:latin typeface="微软雅黑" panose="020B0503020204020204" pitchFamily="34" charset="-122"/>
                    <a:ea typeface="微软雅黑" panose="020B0503020204020204" pitchFamily="34" charset="-122"/>
                    <a:sym typeface="+mn-ea"/>
                  </a:rPr>
                  <a:t>建立成</a:t>
                </a:r>
                <a:r>
                  <a:rPr lang="en-US" altLang="zh-CN" dirty="0">
                    <a:latin typeface="微软雅黑" panose="020B0503020204020204" pitchFamily="34" charset="-122"/>
                    <a:ea typeface="微软雅黑" panose="020B0503020204020204" pitchFamily="34" charset="-122"/>
                    <a:sym typeface="+mn-ea"/>
                  </a:rPr>
                  <a:t>f</a:t>
                </a:r>
                <a:r>
                  <a:rPr lang="zh-CN" altLang="en-US" dirty="0">
                    <a:latin typeface="微软雅黑" panose="020B0503020204020204" pitchFamily="34" charset="-122"/>
                    <a:ea typeface="微软雅黑" panose="020B0503020204020204" pitchFamily="34" charset="-122"/>
                    <a:sym typeface="+mn-ea"/>
                  </a:rPr>
                  <a:t>和真实值之间的最小二乘问题，但是因为</a:t>
                </a:r>
                <a:r>
                  <a:rPr lang="en-US" altLang="zh-CN" dirty="0">
                    <a:latin typeface="微软雅黑" panose="020B0503020204020204" pitchFamily="34" charset="-122"/>
                    <a:ea typeface="微软雅黑" panose="020B0503020204020204" pitchFamily="34" charset="-122"/>
                    <a:sym typeface="+mn-ea"/>
                  </a:rPr>
                  <a:t>H</a:t>
                </a:r>
                <a:r>
                  <a:rPr lang="zh-CN" altLang="en-US" dirty="0">
                    <a:latin typeface="微软雅黑" panose="020B0503020204020204" pitchFamily="34" charset="-122"/>
                    <a:ea typeface="微软雅黑" panose="020B0503020204020204" pitchFamily="34" charset="-122"/>
                    <a:sym typeface="+mn-ea"/>
                  </a:rPr>
                  <a:t>是离散的，所以该问题是非凸的，但是这篇文章发现这个问题是有局部拟凸性的，所以就用近似的方法求解该问题从而估计出</a:t>
                </a:r>
                <a:r>
                  <a:rPr lang="en-US" altLang="zh-CN" dirty="0">
                    <a:latin typeface="微软雅黑" panose="020B0503020204020204" pitchFamily="34" charset="-122"/>
                    <a:ea typeface="微软雅黑" panose="020B0503020204020204" pitchFamily="34" charset="-122"/>
                    <a:sym typeface="+mn-ea"/>
                  </a:rPr>
                  <a:t>H</a:t>
                </a:r>
                <a:r>
                  <a:rPr lang="zh-CN" altLang="en-US" dirty="0">
                    <a:latin typeface="微软雅黑" panose="020B0503020204020204" pitchFamily="34" charset="-122"/>
                    <a:ea typeface="微软雅黑" panose="020B0503020204020204" pitchFamily="34" charset="-122"/>
                    <a:sym typeface="+mn-ea"/>
                  </a:rPr>
                  <a:t>，相比之下【</a:t>
                </a:r>
                <a:r>
                  <a:rPr lang="en-US" altLang="zh-CN" dirty="0">
                    <a:latin typeface="微软雅黑" panose="020B0503020204020204" pitchFamily="34" charset="-122"/>
                    <a:ea typeface="微软雅黑" panose="020B0503020204020204" pitchFamily="34" charset="-122"/>
                    <a:sym typeface="+mn-ea"/>
                  </a:rPr>
                  <a:t>190</a:t>
                </a:r>
                <a:r>
                  <a:rPr lang="zh-CN" altLang="en-US" dirty="0">
                    <a:latin typeface="微软雅黑" panose="020B0503020204020204" pitchFamily="34" charset="-122"/>
                    <a:ea typeface="微软雅黑" panose="020B0503020204020204" pitchFamily="34" charset="-122"/>
                    <a:sym typeface="+mn-ea"/>
                  </a:rPr>
                  <a:t>】</a:t>
                </a:r>
                <a:r>
                  <a:rPr lang="zh-CN" dirty="0">
                    <a:latin typeface="微软雅黑" panose="020B0503020204020204" pitchFamily="34" charset="-122"/>
                    <a:ea typeface="微软雅黑" panose="020B0503020204020204" pitchFamily="34" charset="-122"/>
                    <a:sym typeface="+mn-ea"/>
                  </a:rPr>
                  <a:t>主要设计出了一个便于有效的反向传播来轻松学习系数的架构，学习的系数就是</a:t>
                </a:r>
                <a:r>
                  <a:rPr lang="en-US" altLang="zh-CN" dirty="0">
                    <a:latin typeface="微软雅黑" panose="020B0503020204020204" pitchFamily="34" charset="-122"/>
                    <a:ea typeface="微软雅黑" panose="020B0503020204020204" pitchFamily="34" charset="-122"/>
                    <a:sym typeface="+mn-ea"/>
                  </a:rPr>
                  <a:t>H</a:t>
                </a:r>
                <a:r>
                  <a:rPr lang="zh-CN" altLang="en-US" dirty="0">
                    <a:latin typeface="微软雅黑" panose="020B0503020204020204" pitchFamily="34" charset="-122"/>
                    <a:ea typeface="微软雅黑" panose="020B0503020204020204" pitchFamily="34" charset="-122"/>
                    <a:sym typeface="+mn-ea"/>
                  </a:rPr>
                  <a:t>，利用收发位置对和对应的接收信号功率测量数据对整体架构进行训练。</a:t>
                </a:r>
              </a:p>
            </p:txBody>
          </p:sp>
        </mc:Choice>
        <mc:Fallback xmlns="">
          <p:sp>
            <p:nvSpPr>
              <p:cNvPr id="3" name="备注占位符 2"/>
              <p:cNvSpPr>
                <a:spLocks noGrp="1"/>
              </p:cNvSpPr>
              <p:nvPr>
                <p:ph type="body" idx="1"/>
              </p:nvPr>
            </p:nvSpPr>
            <p:spPr/>
            <p:txBody>
              <a:bodyPr/>
              <a:lstStyle/>
              <a:p>
                <a:pPr indent="0">
                  <a:buFont typeface="Wingdings" panose="05000000000000000000" charset="0"/>
                  <a:buNone/>
                </a:pPr>
                <a:r>
                  <a:rPr lang="en-US" altLang="zh-CN" dirty="0">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分段模型的主要思路先将不同收发位置对根据它们之间通信链路的阻塞程度进行分类，然后再对不同的类型的阻塞度建立不同的传播模型，传播模型被定义成收发位置对，超参数</a:t>
                </a:r>
                <a:r>
                  <a:rPr lang="zh-CN" altLang="en-US" i="0">
                    <a:latin typeface="Cambria Math" panose="02040503050406030204" pitchFamily="18" charset="0"/>
                    <a:ea typeface="微软雅黑" panose="020B0503020204020204" pitchFamily="34" charset="-122"/>
                    <a:sym typeface="+mn-ea"/>
                  </a:rPr>
                  <a:t>𝜃、</a:t>
                </a:r>
                <a:r>
                  <a:rPr lang="zh-CN" altLang="en-US" dirty="0">
                    <a:latin typeface="微软雅黑" panose="020B0503020204020204" pitchFamily="34" charset="-122"/>
                    <a:ea typeface="微软雅黑" panose="020B0503020204020204" pitchFamily="34" charset="-122"/>
                    <a:sym typeface="+mn-ea"/>
                  </a:rPr>
                  <a:t>分类</a:t>
                </a:r>
                <a:r>
                  <a:rPr lang="en-US" altLang="zh-CN" dirty="0">
                    <a:latin typeface="微软雅黑" panose="020B0503020204020204" pitchFamily="34" charset="-122"/>
                    <a:ea typeface="微软雅黑" panose="020B0503020204020204" pitchFamily="34" charset="-122"/>
                    <a:sym typeface="+mn-ea"/>
                  </a:rPr>
                  <a:t>Dl</a:t>
                </a:r>
                <a:r>
                  <a:rPr lang="zh-CN" altLang="en-US" dirty="0">
                    <a:latin typeface="微软雅黑" panose="020B0503020204020204" pitchFamily="34" charset="-122"/>
                    <a:ea typeface="微软雅黑" panose="020B0503020204020204" pitchFamily="34" charset="-122"/>
                    <a:sym typeface="+mn-ea"/>
                  </a:rPr>
                  <a:t>的函数</a:t>
                </a:r>
                <a:endParaRPr lang="en-US" altLang="zh-CN" dirty="0">
                  <a:latin typeface="微软雅黑" panose="020B0503020204020204" pitchFamily="34" charset="-122"/>
                  <a:ea typeface="微软雅黑" panose="020B0503020204020204" pitchFamily="34" charset="-122"/>
                  <a:sym typeface="+mn-ea"/>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charset="0"/>
                  <a:buNone/>
                  <a:tabLst/>
                  <a:defRPr/>
                </a:pPr>
                <a:r>
                  <a:rPr lang="en-US" altLang="zh-CN" dirty="0">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这里主要文中介绍了一种基于虚拟障碍物模型的方法去分类不同的通信链路，如下图对于</a:t>
                </a:r>
                <a:r>
                  <a:rPr lang="en-US" altLang="zh-CN" dirty="0">
                    <a:latin typeface="微软雅黑" panose="020B0503020204020204" pitchFamily="34" charset="-122"/>
                    <a:ea typeface="微软雅黑" panose="020B0503020204020204" pitchFamily="34" charset="-122"/>
                    <a:sym typeface="+mn-ea"/>
                  </a:rPr>
                  <a:t>BS</a:t>
                </a:r>
                <a:r>
                  <a:rPr lang="zh-CN" altLang="en-US" dirty="0">
                    <a:latin typeface="微软雅黑" panose="020B0503020204020204" pitchFamily="34" charset="-122"/>
                    <a:ea typeface="微软雅黑" panose="020B0503020204020204" pitchFamily="34" charset="-122"/>
                    <a:sym typeface="+mn-ea"/>
                  </a:rPr>
                  <a:t>和用户</a:t>
                </a:r>
                <a:r>
                  <a:rPr lang="en-US" altLang="zh-CN" dirty="0">
                    <a:latin typeface="微软雅黑" panose="020B0503020204020204" pitchFamily="34" charset="-122"/>
                    <a:ea typeface="微软雅黑" panose="020B0503020204020204" pitchFamily="34" charset="-122"/>
                    <a:sym typeface="+mn-ea"/>
                  </a:rPr>
                  <a:t>1</a:t>
                </a:r>
                <a:r>
                  <a:rPr lang="zh-CN" altLang="en-US" dirty="0">
                    <a:latin typeface="微软雅黑" panose="020B0503020204020204" pitchFamily="34" charset="-122"/>
                    <a:ea typeface="微软雅黑" panose="020B0503020204020204" pitchFamily="34" charset="-122"/>
                    <a:sym typeface="+mn-ea"/>
                  </a:rPr>
                  <a:t>存在</a:t>
                </a:r>
                <a:r>
                  <a:rPr lang="en-US" altLang="zh-CN" dirty="0">
                    <a:latin typeface="微软雅黑" panose="020B0503020204020204" pitchFamily="34" charset="-122"/>
                    <a:ea typeface="微软雅黑" panose="020B0503020204020204" pitchFamily="34" charset="-122"/>
                    <a:sym typeface="+mn-ea"/>
                  </a:rPr>
                  <a:t>los</a:t>
                </a:r>
                <a:r>
                  <a:rPr lang="zh-CN" altLang="en-US" dirty="0">
                    <a:latin typeface="微软雅黑" panose="020B0503020204020204" pitchFamily="34" charset="-122"/>
                    <a:ea typeface="微软雅黑" panose="020B0503020204020204" pitchFamily="34" charset="-122"/>
                    <a:sym typeface="+mn-ea"/>
                  </a:rPr>
                  <a:t>视距链路就不需要等效障碍物，这种收发位置对归类为</a:t>
                </a:r>
                <a:r>
                  <a:rPr lang="en-US" altLang="zh-CN" dirty="0">
                    <a:latin typeface="微软雅黑" panose="020B0503020204020204" pitchFamily="34" charset="-122"/>
                    <a:ea typeface="微软雅黑" panose="020B0503020204020204" pitchFamily="34" charset="-122"/>
                    <a:sym typeface="+mn-ea"/>
                  </a:rPr>
                  <a:t>D0</a:t>
                </a:r>
                <a:r>
                  <a:rPr lang="zh-CN" altLang="en-US" dirty="0">
                    <a:latin typeface="微软雅黑" panose="020B0503020204020204" pitchFamily="34" charset="-122"/>
                    <a:ea typeface="微软雅黑" panose="020B0503020204020204" pitchFamily="34" charset="-122"/>
                    <a:sym typeface="+mn-ea"/>
                  </a:rPr>
                  <a:t>。对于</a:t>
                </a:r>
                <a:r>
                  <a:rPr lang="en-US" altLang="zh-CN" dirty="0">
                    <a:latin typeface="微软雅黑" panose="020B0503020204020204" pitchFamily="34" charset="-122"/>
                    <a:ea typeface="微软雅黑" panose="020B0503020204020204" pitchFamily="34" charset="-122"/>
                    <a:sym typeface="+mn-ea"/>
                  </a:rPr>
                  <a:t>BS</a:t>
                </a:r>
                <a:r>
                  <a:rPr lang="zh-CN" altLang="en-US" dirty="0">
                    <a:latin typeface="微软雅黑" panose="020B0503020204020204" pitchFamily="34" charset="-122"/>
                    <a:ea typeface="微软雅黑" panose="020B0503020204020204" pitchFamily="34" charset="-122"/>
                    <a:sym typeface="+mn-ea"/>
                  </a:rPr>
                  <a:t>和用户</a:t>
                </a:r>
                <a:r>
                  <a:rPr lang="en-US" altLang="zh-CN" dirty="0">
                    <a:latin typeface="微软雅黑" panose="020B0503020204020204" pitchFamily="34" charset="-122"/>
                    <a:ea typeface="微软雅黑" panose="020B0503020204020204" pitchFamily="34" charset="-122"/>
                    <a:sym typeface="+mn-ea"/>
                  </a:rPr>
                  <a:t>3</a:t>
                </a:r>
                <a:r>
                  <a:rPr lang="zh-CN" altLang="en-US" dirty="0">
                    <a:latin typeface="微软雅黑" panose="020B0503020204020204" pitchFamily="34" charset="-122"/>
                    <a:ea typeface="微软雅黑" panose="020B0503020204020204" pitchFamily="34" charset="-122"/>
                    <a:sym typeface="+mn-ea"/>
                  </a:rPr>
                  <a:t>之间直径链路存在轻微障碍物阻塞，就等效成第一类障碍物，将这类收发位置对归类为</a:t>
                </a:r>
                <a:r>
                  <a:rPr lang="en-US" altLang="zh-CN" dirty="0">
                    <a:latin typeface="微软雅黑" panose="020B0503020204020204" pitchFamily="34" charset="-122"/>
                    <a:ea typeface="微软雅黑" panose="020B0503020204020204" pitchFamily="34" charset="-122"/>
                    <a:sym typeface="+mn-ea"/>
                  </a:rPr>
                  <a:t>D1</a:t>
                </a:r>
                <a:r>
                  <a:rPr lang="zh-CN" altLang="en-US" dirty="0">
                    <a:latin typeface="微软雅黑" panose="020B0503020204020204" pitchFamily="34" charset="-122"/>
                    <a:ea typeface="微软雅黑" panose="020B0503020204020204" pitchFamily="34" charset="-122"/>
                    <a:sym typeface="+mn-ea"/>
                  </a:rPr>
                  <a:t>。同理</a:t>
                </a:r>
                <a:r>
                  <a:rPr lang="en-US" altLang="zh-CN" dirty="0">
                    <a:latin typeface="微软雅黑" panose="020B0503020204020204" pitchFamily="34" charset="-122"/>
                    <a:ea typeface="微软雅黑" panose="020B0503020204020204" pitchFamily="34" charset="-122"/>
                    <a:sym typeface="+mn-ea"/>
                  </a:rPr>
                  <a:t>BS</a:t>
                </a:r>
                <a:r>
                  <a:rPr lang="zh-CN" altLang="en-US" dirty="0">
                    <a:latin typeface="微软雅黑" panose="020B0503020204020204" pitchFamily="34" charset="-122"/>
                    <a:ea typeface="微软雅黑" panose="020B0503020204020204" pitchFamily="34" charset="-122"/>
                    <a:sym typeface="+mn-ea"/>
                  </a:rPr>
                  <a:t>和</a:t>
                </a:r>
                <a:r>
                  <a:rPr lang="en-US" altLang="zh-CN" dirty="0">
                    <a:latin typeface="微软雅黑" panose="020B0503020204020204" pitchFamily="34" charset="-122"/>
                    <a:ea typeface="微软雅黑" panose="020B0503020204020204" pitchFamily="34" charset="-122"/>
                    <a:sym typeface="+mn-ea"/>
                  </a:rPr>
                  <a:t>U2</a:t>
                </a:r>
                <a:r>
                  <a:rPr lang="zh-CN" altLang="en-US" dirty="0">
                    <a:latin typeface="微软雅黑" panose="020B0503020204020204" pitchFamily="34" charset="-122"/>
                    <a:ea typeface="微软雅黑" panose="020B0503020204020204" pitchFamily="34" charset="-122"/>
                    <a:sym typeface="+mn-ea"/>
                  </a:rPr>
                  <a:t>之间等效成第二类虚拟障碍物，并且位置对</a:t>
                </a:r>
                <a:r>
                  <a:rPr lang="en-US" altLang="zh-CN" dirty="0">
                    <a:latin typeface="微软雅黑" panose="020B0503020204020204" pitchFamily="34" charset="-122"/>
                    <a:ea typeface="微软雅黑" panose="020B0503020204020204" pitchFamily="34" charset="-122"/>
                    <a:sym typeface="+mn-ea"/>
                  </a:rPr>
                  <a:t>q</a:t>
                </a:r>
                <a:r>
                  <a:rPr lang="zh-CN" altLang="en-US" dirty="0">
                    <a:latin typeface="微软雅黑" panose="020B0503020204020204" pitchFamily="34" charset="-122"/>
                    <a:ea typeface="微软雅黑" panose="020B0503020204020204" pitchFamily="34" charset="-122"/>
                    <a:sym typeface="+mn-ea"/>
                  </a:rPr>
                  <a:t>波浪归类为</a:t>
                </a:r>
                <a:r>
                  <a:rPr lang="en-US" altLang="zh-CN" dirty="0">
                    <a:latin typeface="微软雅黑" panose="020B0503020204020204" pitchFamily="34" charset="-122"/>
                    <a:ea typeface="微软雅黑" panose="020B0503020204020204" pitchFamily="34" charset="-122"/>
                    <a:sym typeface="+mn-ea"/>
                  </a:rPr>
                  <a:t>D2</a:t>
                </a:r>
                <a:r>
                  <a:rPr lang="zh-CN" altLang="en-US" dirty="0">
                    <a:latin typeface="微软雅黑" panose="020B0503020204020204" pitchFamily="34" charset="-122"/>
                    <a:ea typeface="微软雅黑" panose="020B0503020204020204" pitchFamily="34" charset="-122"/>
                    <a:sym typeface="+mn-ea"/>
                  </a:rPr>
                  <a:t>。</a:t>
                </a:r>
              </a:p>
              <a:p>
                <a:pPr indent="0">
                  <a:buFont typeface="Wingdings" panose="05000000000000000000" charset="0"/>
                  <a:buNone/>
                </a:pPr>
                <a:r>
                  <a:rPr lang="en-US" altLang="zh-CN" dirty="0">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这里具体的判断算法还要借助到一个环境参数</a:t>
                </a:r>
                <a:r>
                  <a:rPr lang="en-US" altLang="zh-CN" dirty="0">
                    <a:latin typeface="微软雅黑" panose="020B0503020204020204" pitchFamily="34" charset="-122"/>
                    <a:ea typeface="微软雅黑" panose="020B0503020204020204" pitchFamily="34" charset="-122"/>
                    <a:sym typeface="+mn-ea"/>
                  </a:rPr>
                  <a:t>H</a:t>
                </a:r>
                <a:r>
                  <a:rPr lang="zh-CN" altLang="en-US" dirty="0">
                    <a:latin typeface="微软雅黑" panose="020B0503020204020204" pitchFamily="34" charset="-122"/>
                    <a:ea typeface="微软雅黑" panose="020B0503020204020204" pitchFamily="34" charset="-122"/>
                    <a:sym typeface="+mn-ea"/>
                  </a:rPr>
                  <a:t>，假设整个地图被分成立刻</a:t>
                </a:r>
                <a:r>
                  <a:rPr lang="en-US" altLang="zh-CN" dirty="0">
                    <a:latin typeface="微软雅黑" panose="020B0503020204020204" pitchFamily="34" charset="-122"/>
                    <a:ea typeface="微软雅黑" panose="020B0503020204020204" pitchFamily="34" charset="-122"/>
                    <a:sym typeface="+mn-ea"/>
                  </a:rPr>
                  <a:t>M</a:t>
                </a:r>
                <a:r>
                  <a:rPr lang="zh-CN" altLang="en-US" dirty="0">
                    <a:latin typeface="微软雅黑" panose="020B0503020204020204" pitchFamily="34" charset="-122"/>
                    <a:ea typeface="微软雅黑" panose="020B0503020204020204" pitchFamily="34" charset="-122"/>
                    <a:sym typeface="+mn-ea"/>
                  </a:rPr>
                  <a:t>个栅格，障碍物种类被分成了</a:t>
                </a:r>
                <a:r>
                  <a:rPr lang="en-US" altLang="zh-CN" dirty="0">
                    <a:latin typeface="微软雅黑" panose="020B0503020204020204" pitchFamily="34" charset="-122"/>
                    <a:ea typeface="微软雅黑" panose="020B0503020204020204" pitchFamily="34" charset="-122"/>
                    <a:sym typeface="+mn-ea"/>
                  </a:rPr>
                  <a:t>L</a:t>
                </a:r>
                <a:r>
                  <a:rPr lang="zh-CN" altLang="en-US" dirty="0">
                    <a:latin typeface="微软雅黑" panose="020B0503020204020204" pitchFamily="34" charset="-122"/>
                    <a:ea typeface="微软雅黑" panose="020B0503020204020204" pitchFamily="34" charset="-122"/>
                    <a:sym typeface="+mn-ea"/>
                  </a:rPr>
                  <a:t>类，那么</a:t>
                </a:r>
                <a:r>
                  <a:rPr lang="en-US" altLang="zh-CN" dirty="0">
                    <a:latin typeface="微软雅黑" panose="020B0503020204020204" pitchFamily="34" charset="-122"/>
                    <a:ea typeface="微软雅黑" panose="020B0503020204020204" pitchFamily="34" charset="-122"/>
                    <a:sym typeface="+mn-ea"/>
                  </a:rPr>
                  <a:t>H</a:t>
                </a:r>
                <a:r>
                  <a:rPr lang="zh-CN" altLang="en-US" dirty="0">
                    <a:latin typeface="微软雅黑" panose="020B0503020204020204" pitchFamily="34" charset="-122"/>
                    <a:ea typeface="微软雅黑" panose="020B0503020204020204" pitchFamily="34" charset="-122"/>
                    <a:sym typeface="+mn-ea"/>
                  </a:rPr>
                  <a:t>就是一个</a:t>
                </a:r>
                <a:r>
                  <a:rPr lang="en-US" altLang="zh-CN" dirty="0">
                    <a:latin typeface="微软雅黑" panose="020B0503020204020204" pitchFamily="34" charset="-122"/>
                    <a:ea typeface="微软雅黑" panose="020B0503020204020204" pitchFamily="34" charset="-122"/>
                    <a:sym typeface="+mn-ea"/>
                  </a:rPr>
                  <a:t>M×L</a:t>
                </a:r>
                <a:r>
                  <a:rPr lang="zh-CN" altLang="en-US" dirty="0">
                    <a:latin typeface="微软雅黑" panose="020B0503020204020204" pitchFamily="34" charset="-122"/>
                    <a:ea typeface="微软雅黑" panose="020B0503020204020204" pitchFamily="34" charset="-122"/>
                    <a:sym typeface="+mn-ea"/>
                  </a:rPr>
                  <a:t>的矩阵，用来描述每个栅格单元中障碍物种类的信息，也就是</a:t>
                </a:r>
                <a:r>
                  <a:rPr lang="en-US" altLang="zh-CN" dirty="0">
                    <a:latin typeface="微软雅黑" panose="020B0503020204020204" pitchFamily="34" charset="-122"/>
                    <a:ea typeface="微软雅黑" panose="020B0503020204020204" pitchFamily="34" charset="-122"/>
                    <a:sym typeface="+mn-ea"/>
                  </a:rPr>
                  <a:t>H</a:t>
                </a:r>
                <a:r>
                  <a:rPr lang="zh-CN" altLang="en-US" dirty="0">
                    <a:latin typeface="微软雅黑" panose="020B0503020204020204" pitchFamily="34" charset="-122"/>
                    <a:ea typeface="微软雅黑" panose="020B0503020204020204" pitchFamily="34" charset="-122"/>
                    <a:sym typeface="+mn-ea"/>
                  </a:rPr>
                  <a:t>的第</a:t>
                </a:r>
                <a:r>
                  <a:rPr lang="en-US" altLang="zh-CN" dirty="0">
                    <a:latin typeface="微软雅黑" panose="020B0503020204020204" pitchFamily="34" charset="-122"/>
                    <a:ea typeface="微软雅黑" panose="020B0503020204020204" pitchFamily="34" charset="-122"/>
                    <a:sym typeface="+mn-ea"/>
                  </a:rPr>
                  <a:t>m</a:t>
                </a:r>
                <a:r>
                  <a:rPr lang="zh-CN" altLang="en-US" dirty="0">
                    <a:latin typeface="微软雅黑" panose="020B0503020204020204" pitchFamily="34" charset="-122"/>
                    <a:ea typeface="微软雅黑" panose="020B0503020204020204" pitchFamily="34" charset="-122"/>
                    <a:sym typeface="+mn-ea"/>
                  </a:rPr>
                  <a:t>行第</a:t>
                </a:r>
                <a:r>
                  <a:rPr lang="en-US" altLang="zh-CN" dirty="0">
                    <a:latin typeface="微软雅黑" panose="020B0503020204020204" pitchFamily="34" charset="-122"/>
                    <a:ea typeface="微软雅黑" panose="020B0503020204020204" pitchFamily="34" charset="-122"/>
                    <a:sym typeface="+mn-ea"/>
                  </a:rPr>
                  <a:t>l</a:t>
                </a:r>
                <a:r>
                  <a:rPr lang="zh-CN" altLang="en-US" dirty="0">
                    <a:latin typeface="微软雅黑" panose="020B0503020204020204" pitchFamily="34" charset="-122"/>
                    <a:ea typeface="微软雅黑" panose="020B0503020204020204" pitchFamily="34" charset="-122"/>
                    <a:sym typeface="+mn-ea"/>
                  </a:rPr>
                  <a:t>列的元素</a:t>
                </a:r>
                <a:r>
                  <a:rPr lang="en-US" altLang="zh-CN" dirty="0">
                    <a:latin typeface="微软雅黑" panose="020B0503020204020204" pitchFamily="34" charset="-122"/>
                    <a:ea typeface="微软雅黑" panose="020B0503020204020204" pitchFamily="34" charset="-122"/>
                    <a:sym typeface="+mn-ea"/>
                  </a:rPr>
                  <a:t>hm</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l</a:t>
                </a:r>
                <a:r>
                  <a:rPr lang="zh-CN" altLang="en-US" dirty="0">
                    <a:latin typeface="微软雅黑" panose="020B0503020204020204" pitchFamily="34" charset="-122"/>
                    <a:ea typeface="微软雅黑" panose="020B0503020204020204" pitchFamily="34" charset="-122"/>
                    <a:sym typeface="+mn-ea"/>
                  </a:rPr>
                  <a:t>表示第</a:t>
                </a:r>
                <a:r>
                  <a:rPr lang="en-US" altLang="zh-CN" dirty="0">
                    <a:latin typeface="微软雅黑" panose="020B0503020204020204" pitchFamily="34" charset="-122"/>
                    <a:ea typeface="微软雅黑" panose="020B0503020204020204" pitchFamily="34" charset="-122"/>
                    <a:sym typeface="+mn-ea"/>
                  </a:rPr>
                  <a:t>M</a:t>
                </a:r>
                <a:r>
                  <a:rPr lang="zh-CN" altLang="en-US" dirty="0">
                    <a:latin typeface="微软雅黑" panose="020B0503020204020204" pitchFamily="34" charset="-122"/>
                    <a:ea typeface="微软雅黑" panose="020B0503020204020204" pitchFamily="34" charset="-122"/>
                    <a:sym typeface="+mn-ea"/>
                  </a:rPr>
                  <a:t>个栅格单元中第</a:t>
                </a:r>
                <a:r>
                  <a:rPr lang="en-US" altLang="zh-CN" dirty="0">
                    <a:latin typeface="微软雅黑" panose="020B0503020204020204" pitchFamily="34" charset="-122"/>
                    <a:ea typeface="微软雅黑" panose="020B0503020204020204" pitchFamily="34" charset="-122"/>
                    <a:sym typeface="+mn-ea"/>
                  </a:rPr>
                  <a:t>l</a:t>
                </a:r>
                <a:r>
                  <a:rPr lang="zh-CN" altLang="en-US" dirty="0">
                    <a:latin typeface="微软雅黑" panose="020B0503020204020204" pitchFamily="34" charset="-122"/>
                    <a:ea typeface="微软雅黑" panose="020B0503020204020204" pitchFamily="34" charset="-122"/>
                    <a:sym typeface="+mn-ea"/>
                  </a:rPr>
                  <a:t>类障碍物的高度，这里的</a:t>
                </a:r>
                <a:r>
                  <a:rPr lang="en-US" altLang="zh-CN" dirty="0">
                    <a:latin typeface="微软雅黑" panose="020B0503020204020204" pitchFamily="34" charset="-122"/>
                    <a:ea typeface="微软雅黑" panose="020B0503020204020204" pitchFamily="34" charset="-122"/>
                    <a:sym typeface="+mn-ea"/>
                  </a:rPr>
                  <a:t>B</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q~</a:t>
                </a:r>
                <a:r>
                  <a:rPr lang="zh-CN" altLang="en-US" dirty="0">
                    <a:latin typeface="微软雅黑" panose="020B0503020204020204" pitchFamily="34" charset="-122"/>
                    <a:ea typeface="微软雅黑" panose="020B0503020204020204" pitchFamily="34" charset="-122"/>
                    <a:sym typeface="+mn-ea"/>
                  </a:rPr>
                  <a:t>）表示的是收发位置对直射路径上所经过的栅格单元集合</a:t>
                </a:r>
                <a:endParaRPr lang="en-US" alt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dirty="0">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在介绍完以上参数过后再看这个算法，算法表示的含义就是当收发位置对之间路径的测量高度大于他们之间栅格单元所有类障碍物高度时，那么就将这类收发位置对归类为</a:t>
                </a:r>
                <a:r>
                  <a:rPr lang="en-US" altLang="zh-CN" dirty="0">
                    <a:latin typeface="微软雅黑" panose="020B0503020204020204" pitchFamily="34" charset="-122"/>
                    <a:ea typeface="微软雅黑" panose="020B0503020204020204" pitchFamily="34" charset="-122"/>
                    <a:sym typeface="+mn-ea"/>
                  </a:rPr>
                  <a:t>D0</a:t>
                </a:r>
                <a:r>
                  <a:rPr lang="zh-CN" altLang="en-US" dirty="0">
                    <a:latin typeface="微软雅黑" panose="020B0503020204020204" pitchFamily="34" charset="-122"/>
                    <a:ea typeface="微软雅黑" panose="020B0503020204020204" pitchFamily="34" charset="-122"/>
                    <a:sym typeface="+mn-ea"/>
                  </a:rPr>
                  <a:t>，也就是属于视距链路。</a:t>
                </a:r>
                <a:endParaRPr lang="en-US" alt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dirty="0">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第二部分表示当直射路径所经过的栅格单元中至少有一个栅格单元的测量高度小于</a:t>
                </a:r>
                <a:r>
                  <a:rPr lang="en-US" altLang="zh-CN" dirty="0">
                    <a:latin typeface="微软雅黑" panose="020B0503020204020204" pitchFamily="34" charset="-122"/>
                    <a:ea typeface="微软雅黑" panose="020B0503020204020204" pitchFamily="34" charset="-122"/>
                    <a:sym typeface="+mn-ea"/>
                  </a:rPr>
                  <a:t>H</a:t>
                </a:r>
                <a:r>
                  <a:rPr lang="zh-CN" altLang="en-US" dirty="0">
                    <a:latin typeface="微软雅黑" panose="020B0503020204020204" pitchFamily="34" charset="-122"/>
                    <a:ea typeface="微软雅黑" panose="020B0503020204020204" pitchFamily="34" charset="-122"/>
                    <a:sym typeface="+mn-ea"/>
                  </a:rPr>
                  <a:t>中对应栅格单元中</a:t>
                </a:r>
                <a:r>
                  <a:rPr lang="en-US" altLang="zh-CN" dirty="0">
                    <a:latin typeface="微软雅黑" panose="020B0503020204020204" pitchFamily="34" charset="-122"/>
                    <a:ea typeface="微软雅黑" panose="020B0503020204020204" pitchFamily="34" charset="-122"/>
                    <a:sym typeface="+mn-ea"/>
                  </a:rPr>
                  <a:t>l</a:t>
                </a:r>
                <a:r>
                  <a:rPr lang="zh-CN" altLang="en-US" dirty="0">
                    <a:latin typeface="微软雅黑" panose="020B0503020204020204" pitchFamily="34" charset="-122"/>
                    <a:ea typeface="微软雅黑" panose="020B0503020204020204" pitchFamily="34" charset="-122"/>
                    <a:sym typeface="+mn-ea"/>
                  </a:rPr>
                  <a:t>类障碍物的高度，并且大于所有</a:t>
                </a:r>
                <a:r>
                  <a:rPr lang="en-US" altLang="zh-CN" dirty="0">
                    <a:latin typeface="微软雅黑" panose="020B0503020204020204" pitchFamily="34" charset="-122"/>
                    <a:ea typeface="微软雅黑" panose="020B0503020204020204" pitchFamily="34" charset="-122"/>
                    <a:sym typeface="+mn-ea"/>
                  </a:rPr>
                  <a:t>l+1</a:t>
                </a:r>
                <a:r>
                  <a:rPr lang="zh-CN" altLang="en-US" dirty="0">
                    <a:latin typeface="微软雅黑" panose="020B0503020204020204" pitchFamily="34" charset="-122"/>
                    <a:ea typeface="微软雅黑" panose="020B0503020204020204" pitchFamily="34" charset="-122"/>
                    <a:sym typeface="+mn-ea"/>
                  </a:rPr>
                  <a:t>类障碍物的高度的话，这对收发位置归类为</a:t>
                </a:r>
                <a:r>
                  <a:rPr lang="en-US" altLang="zh-CN" dirty="0">
                    <a:latin typeface="微软雅黑" panose="020B0503020204020204" pitchFamily="34" charset="-122"/>
                    <a:ea typeface="微软雅黑" panose="020B0503020204020204" pitchFamily="34" charset="-122"/>
                    <a:sym typeface="+mn-ea"/>
                  </a:rPr>
                  <a:t>Dl</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l</a:t>
                </a:r>
                <a:r>
                  <a:rPr lang="zh-CN" altLang="en-US" dirty="0">
                    <a:latin typeface="微软雅黑" panose="020B0503020204020204" pitchFamily="34" charset="-122"/>
                    <a:ea typeface="微软雅黑" panose="020B0503020204020204" pitchFamily="34" charset="-122"/>
                    <a:sym typeface="+mn-ea"/>
                  </a:rPr>
                  <a:t>大于等于</a:t>
                </a:r>
                <a:r>
                  <a:rPr lang="en-US" altLang="zh-CN" dirty="0">
                    <a:latin typeface="微软雅黑" panose="020B0503020204020204" pitchFamily="34" charset="-122"/>
                    <a:ea typeface="微软雅黑" panose="020B0503020204020204" pitchFamily="34" charset="-122"/>
                    <a:sym typeface="+mn-ea"/>
                  </a:rPr>
                  <a:t>1</a:t>
                </a:r>
                <a:r>
                  <a:rPr lang="zh-CN" altLang="en-US" dirty="0">
                    <a:latin typeface="微软雅黑" panose="020B0503020204020204" pitchFamily="34" charset="-122"/>
                    <a:ea typeface="微软雅黑" panose="020B0503020204020204" pitchFamily="34" charset="-122"/>
                    <a:sym typeface="+mn-ea"/>
                  </a:rPr>
                  <a:t>小于等于</a:t>
                </a:r>
                <a:r>
                  <a:rPr lang="en-US" altLang="zh-CN" dirty="0">
                    <a:latin typeface="微软雅黑" panose="020B0503020204020204" pitchFamily="34" charset="-122"/>
                    <a:ea typeface="微软雅黑" panose="020B0503020204020204" pitchFamily="34" charset="-122"/>
                    <a:sym typeface="+mn-ea"/>
                  </a:rPr>
                  <a:t>K</a:t>
                </a:r>
                <a:r>
                  <a:rPr lang="zh-CN" altLang="en-US" dirty="0">
                    <a:latin typeface="微软雅黑" panose="020B0503020204020204" pitchFamily="34" charset="-122"/>
                    <a:ea typeface="微软雅黑" panose="020B0503020204020204" pitchFamily="34" charset="-122"/>
                    <a:sym typeface="+mn-ea"/>
                  </a:rPr>
                  <a:t>。在完成以上对</a:t>
                </a:r>
                <a:r>
                  <a:rPr lang="en-US" altLang="zh-CN" dirty="0">
                    <a:latin typeface="微软雅黑" panose="020B0503020204020204" pitchFamily="34" charset="-122"/>
                    <a:ea typeface="微软雅黑" panose="020B0503020204020204" pitchFamily="34" charset="-122"/>
                    <a:sym typeface="+mn-ea"/>
                  </a:rPr>
                  <a:t>H</a:t>
                </a:r>
                <a:r>
                  <a:rPr lang="zh-CN" altLang="en-US" dirty="0">
                    <a:latin typeface="微软雅黑" panose="020B0503020204020204" pitchFamily="34" charset="-122"/>
                    <a:ea typeface="微软雅黑" panose="020B0503020204020204" pitchFamily="34" charset="-122"/>
                    <a:sym typeface="+mn-ea"/>
                  </a:rPr>
                  <a:t>的定义过后分段模型就能够写成收发位置对、超参数</a:t>
                </a:r>
                <a:r>
                  <a:rPr lang="zh-CN" altLang="en-US" i="0">
                    <a:latin typeface="Cambria Math" panose="02040503050406030204" pitchFamily="18" charset="0"/>
                    <a:ea typeface="微软雅黑" panose="020B0503020204020204" pitchFamily="34" charset="-122"/>
                    <a:sym typeface="+mn-ea"/>
                  </a:rPr>
                  <a:t>𝜃</a:t>
                </a:r>
                <a:r>
                  <a:rPr lang="zh-CN" altLang="en-US" dirty="0">
                    <a:latin typeface="微软雅黑" panose="020B0503020204020204" pitchFamily="34" charset="-122"/>
                    <a:ea typeface="微软雅黑" panose="020B0503020204020204" pitchFamily="34" charset="-122"/>
                    <a:sym typeface="+mn-ea"/>
                  </a:rPr>
                  <a:t>、环境参数</a:t>
                </a:r>
                <a:r>
                  <a:rPr lang="en-US" altLang="zh-CN" dirty="0">
                    <a:latin typeface="微软雅黑" panose="020B0503020204020204" pitchFamily="34" charset="-122"/>
                    <a:ea typeface="微软雅黑" panose="020B0503020204020204" pitchFamily="34" charset="-122"/>
                    <a:sym typeface="+mn-ea"/>
                  </a:rPr>
                  <a:t>H</a:t>
                </a:r>
                <a:r>
                  <a:rPr lang="zh-CN" altLang="en-US" dirty="0">
                    <a:latin typeface="微软雅黑" panose="020B0503020204020204" pitchFamily="34" charset="-122"/>
                    <a:ea typeface="微软雅黑" panose="020B0503020204020204" pitchFamily="34" charset="-122"/>
                    <a:sym typeface="+mn-ea"/>
                  </a:rPr>
                  <a:t>的函数，然后通过最小二乘法来得到参数</a:t>
                </a:r>
                <a:r>
                  <a:rPr lang="zh-CN" altLang="en-US" i="0">
                    <a:latin typeface="Cambria Math" panose="02040503050406030204" pitchFamily="18" charset="0"/>
                    <a:ea typeface="微软雅黑" panose="020B0503020204020204" pitchFamily="34" charset="-122"/>
                    <a:sym typeface="+mn-ea"/>
                  </a:rPr>
                  <a:t>𝜃</a:t>
                </a:r>
                <a:r>
                  <a:rPr lang="zh-CN" altLang="en-US" dirty="0">
                    <a:latin typeface="微软雅黑" panose="020B0503020204020204" pitchFamily="34" charset="-122"/>
                    <a:ea typeface="微软雅黑" panose="020B0503020204020204" pitchFamily="34" charset="-122"/>
                    <a:sym typeface="+mn-ea"/>
                  </a:rPr>
                  <a:t>和</a:t>
                </a:r>
                <a:r>
                  <a:rPr lang="en-US" altLang="zh-CN" dirty="0">
                    <a:latin typeface="微软雅黑" panose="020B0503020204020204" pitchFamily="34" charset="-122"/>
                    <a:ea typeface="微软雅黑" panose="020B0503020204020204" pitchFamily="34" charset="-122"/>
                    <a:sym typeface="+mn-ea"/>
                  </a:rPr>
                  <a:t>H</a:t>
                </a:r>
                <a:r>
                  <a:rPr lang="zh-CN" altLang="en-US" dirty="0">
                    <a:latin typeface="微软雅黑" panose="020B0503020204020204" pitchFamily="34" charset="-122"/>
                    <a:ea typeface="微软雅黑" panose="020B0503020204020204" pitchFamily="34" charset="-122"/>
                    <a:sym typeface="+mn-ea"/>
                  </a:rPr>
                  <a:t>从而得出分段模型，完成对未知点映射值的预测。</a:t>
                </a:r>
                <a:endParaRPr lang="en-US" alt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dirty="0">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但是这个方法有个问题就是，因为上述指示函数的存在，所以导致这个最小二乘问题是非凸的，文章</a:t>
                </a:r>
                <a:r>
                  <a:rPr lang="en-US" altLang="zh-CN" dirty="0">
                    <a:latin typeface="微软雅黑" panose="020B0503020204020204" pitchFamily="34" charset="-122"/>
                    <a:ea typeface="微软雅黑" panose="020B0503020204020204" pitchFamily="34" charset="-122"/>
                    <a:sym typeface="+mn-ea"/>
                  </a:rPr>
                  <a:t>【189】</a:t>
                </a:r>
                <a:r>
                  <a:rPr lang="zh-CN" altLang="en-US" dirty="0">
                    <a:latin typeface="微软雅黑" panose="020B0503020204020204" pitchFamily="34" charset="-122"/>
                    <a:ea typeface="微软雅黑" panose="020B0503020204020204" pitchFamily="34" charset="-122"/>
                    <a:sym typeface="+mn-ea"/>
                  </a:rPr>
                  <a:t>是用它的局部拟凸性来求解的，所以比较的复杂，所以接下来介绍一个基于深度学习方法的分段模型</a:t>
                </a:r>
                <a:endParaRPr lang="en-US" alt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dirty="0">
                    <a:latin typeface="微软雅黑" panose="020B0503020204020204" pitchFamily="34" charset="-122"/>
                    <a:ea typeface="微软雅黑" panose="020B0503020204020204" pitchFamily="34" charset="-122"/>
                    <a:sym typeface="+mn-ea"/>
                  </a:rPr>
                  <a:t>一般思路是在某一位置采用某一类具有适当形状和尺寸的等效虚拟障碍物来表示由于收发器与环境之间的几何关系而产生的等效信号衰减</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如下图对于</a:t>
                </a:r>
                <a:r>
                  <a:rPr lang="en-US" altLang="zh-CN" dirty="0">
                    <a:latin typeface="微软雅黑" panose="020B0503020204020204" pitchFamily="34" charset="-122"/>
                    <a:ea typeface="微软雅黑" panose="020B0503020204020204" pitchFamily="34" charset="-122"/>
                    <a:sym typeface="+mn-ea"/>
                  </a:rPr>
                  <a:t>BS</a:t>
                </a:r>
                <a:r>
                  <a:rPr lang="zh-CN" altLang="en-US" dirty="0">
                    <a:latin typeface="微软雅黑" panose="020B0503020204020204" pitchFamily="34" charset="-122"/>
                    <a:ea typeface="微软雅黑" panose="020B0503020204020204" pitchFamily="34" charset="-122"/>
                    <a:sym typeface="+mn-ea"/>
                  </a:rPr>
                  <a:t>和用户</a:t>
                </a:r>
                <a:r>
                  <a:rPr lang="en-US" altLang="zh-CN" dirty="0">
                    <a:latin typeface="微软雅黑" panose="020B0503020204020204" pitchFamily="34" charset="-122"/>
                    <a:ea typeface="微软雅黑" panose="020B0503020204020204" pitchFamily="34" charset="-122"/>
                    <a:sym typeface="+mn-ea"/>
                  </a:rPr>
                  <a:t>1</a:t>
                </a:r>
                <a:r>
                  <a:rPr lang="zh-CN" altLang="en-US" dirty="0">
                    <a:latin typeface="微软雅黑" panose="020B0503020204020204" pitchFamily="34" charset="-122"/>
                    <a:ea typeface="微软雅黑" panose="020B0503020204020204" pitchFamily="34" charset="-122"/>
                    <a:sym typeface="+mn-ea"/>
                  </a:rPr>
                  <a:t>存在</a:t>
                </a:r>
                <a:r>
                  <a:rPr lang="en-US" altLang="zh-CN" dirty="0">
                    <a:latin typeface="微软雅黑" panose="020B0503020204020204" pitchFamily="34" charset="-122"/>
                    <a:ea typeface="微软雅黑" panose="020B0503020204020204" pitchFamily="34" charset="-122"/>
                    <a:sym typeface="+mn-ea"/>
                  </a:rPr>
                  <a:t>los</a:t>
                </a:r>
                <a:r>
                  <a:rPr lang="zh-CN" altLang="en-US" dirty="0">
                    <a:latin typeface="微软雅黑" panose="020B0503020204020204" pitchFamily="34" charset="-122"/>
                    <a:ea typeface="微软雅黑" panose="020B0503020204020204" pitchFamily="34" charset="-122"/>
                    <a:sym typeface="+mn-ea"/>
                  </a:rPr>
                  <a:t>视距链路就不需要等效障碍物，这种收发位置对归类为</a:t>
                </a:r>
                <a:r>
                  <a:rPr lang="en-US" altLang="zh-CN" dirty="0">
                    <a:latin typeface="微软雅黑" panose="020B0503020204020204" pitchFamily="34" charset="-122"/>
                    <a:ea typeface="微软雅黑" panose="020B0503020204020204" pitchFamily="34" charset="-122"/>
                    <a:sym typeface="+mn-ea"/>
                  </a:rPr>
                  <a:t>D0</a:t>
                </a:r>
                <a:r>
                  <a:rPr lang="zh-CN" altLang="en-US" dirty="0">
                    <a:latin typeface="微软雅黑" panose="020B0503020204020204" pitchFamily="34" charset="-122"/>
                    <a:ea typeface="微软雅黑" panose="020B0503020204020204" pitchFamily="34" charset="-122"/>
                    <a:sym typeface="+mn-ea"/>
                  </a:rPr>
                  <a:t>。对于</a:t>
                </a:r>
                <a:r>
                  <a:rPr lang="en-US" altLang="zh-CN" dirty="0">
                    <a:latin typeface="微软雅黑" panose="020B0503020204020204" pitchFamily="34" charset="-122"/>
                    <a:ea typeface="微软雅黑" panose="020B0503020204020204" pitchFamily="34" charset="-122"/>
                    <a:sym typeface="+mn-ea"/>
                  </a:rPr>
                  <a:t>BS</a:t>
                </a:r>
                <a:r>
                  <a:rPr lang="zh-CN" altLang="en-US" dirty="0">
                    <a:latin typeface="微软雅黑" panose="020B0503020204020204" pitchFamily="34" charset="-122"/>
                    <a:ea typeface="微软雅黑" panose="020B0503020204020204" pitchFamily="34" charset="-122"/>
                    <a:sym typeface="+mn-ea"/>
                  </a:rPr>
                  <a:t>和用户</a:t>
                </a:r>
                <a:r>
                  <a:rPr lang="en-US" altLang="zh-CN" dirty="0">
                    <a:latin typeface="微软雅黑" panose="020B0503020204020204" pitchFamily="34" charset="-122"/>
                    <a:ea typeface="微软雅黑" panose="020B0503020204020204" pitchFamily="34" charset="-122"/>
                    <a:sym typeface="+mn-ea"/>
                  </a:rPr>
                  <a:t>3</a:t>
                </a:r>
                <a:r>
                  <a:rPr lang="zh-CN" altLang="en-US" dirty="0">
                    <a:latin typeface="微软雅黑" panose="020B0503020204020204" pitchFamily="34" charset="-122"/>
                    <a:ea typeface="微软雅黑" panose="020B0503020204020204" pitchFamily="34" charset="-122"/>
                    <a:sym typeface="+mn-ea"/>
                  </a:rPr>
                  <a:t>之间直径链路存在轻微障碍物阻塞，就等效成第一类障碍物，将这类收发位置对归类为</a:t>
                </a:r>
                <a:r>
                  <a:rPr lang="en-US" altLang="zh-CN" dirty="0">
                    <a:latin typeface="微软雅黑" panose="020B0503020204020204" pitchFamily="34" charset="-122"/>
                    <a:ea typeface="微软雅黑" panose="020B0503020204020204" pitchFamily="34" charset="-122"/>
                    <a:sym typeface="+mn-ea"/>
                  </a:rPr>
                  <a:t>D1</a:t>
                </a:r>
                <a:r>
                  <a:rPr lang="zh-CN" altLang="en-US" dirty="0">
                    <a:latin typeface="微软雅黑" panose="020B0503020204020204" pitchFamily="34" charset="-122"/>
                    <a:ea typeface="微软雅黑" panose="020B0503020204020204" pitchFamily="34" charset="-122"/>
                    <a:sym typeface="+mn-ea"/>
                  </a:rPr>
                  <a:t>。同理</a:t>
                </a:r>
                <a:r>
                  <a:rPr lang="en-US" altLang="zh-CN" dirty="0">
                    <a:latin typeface="微软雅黑" panose="020B0503020204020204" pitchFamily="34" charset="-122"/>
                    <a:ea typeface="微软雅黑" panose="020B0503020204020204" pitchFamily="34" charset="-122"/>
                    <a:sym typeface="+mn-ea"/>
                  </a:rPr>
                  <a:t>BS</a:t>
                </a:r>
                <a:r>
                  <a:rPr lang="zh-CN" altLang="en-US" dirty="0">
                    <a:latin typeface="微软雅黑" panose="020B0503020204020204" pitchFamily="34" charset="-122"/>
                    <a:ea typeface="微软雅黑" panose="020B0503020204020204" pitchFamily="34" charset="-122"/>
                    <a:sym typeface="+mn-ea"/>
                  </a:rPr>
                  <a:t>和</a:t>
                </a:r>
                <a:r>
                  <a:rPr lang="en-US" altLang="zh-CN" dirty="0">
                    <a:latin typeface="微软雅黑" panose="020B0503020204020204" pitchFamily="34" charset="-122"/>
                    <a:ea typeface="微软雅黑" panose="020B0503020204020204" pitchFamily="34" charset="-122"/>
                    <a:sym typeface="+mn-ea"/>
                  </a:rPr>
                  <a:t>U2</a:t>
                </a:r>
                <a:r>
                  <a:rPr lang="zh-CN" altLang="en-US" dirty="0">
                    <a:latin typeface="微软雅黑" panose="020B0503020204020204" pitchFamily="34" charset="-122"/>
                    <a:ea typeface="微软雅黑" panose="020B0503020204020204" pitchFamily="34" charset="-122"/>
                    <a:sym typeface="+mn-ea"/>
                  </a:rPr>
                  <a:t>之间等效成第二类虚拟障碍物，并且位置对</a:t>
                </a:r>
                <a:r>
                  <a:rPr lang="en-US" altLang="zh-CN" dirty="0">
                    <a:latin typeface="微软雅黑" panose="020B0503020204020204" pitchFamily="34" charset="-122"/>
                    <a:ea typeface="微软雅黑" panose="020B0503020204020204" pitchFamily="34" charset="-122"/>
                    <a:sym typeface="+mn-ea"/>
                  </a:rPr>
                  <a:t>q</a:t>
                </a:r>
                <a:r>
                  <a:rPr lang="zh-CN" altLang="en-US" dirty="0">
                    <a:latin typeface="微软雅黑" panose="020B0503020204020204" pitchFamily="34" charset="-122"/>
                    <a:ea typeface="微软雅黑" panose="020B0503020204020204" pitchFamily="34" charset="-122"/>
                    <a:sym typeface="+mn-ea"/>
                  </a:rPr>
                  <a:t>波浪归类为</a:t>
                </a:r>
                <a:r>
                  <a:rPr lang="en-US" altLang="zh-CN" dirty="0">
                    <a:latin typeface="微软雅黑" panose="020B0503020204020204" pitchFamily="34" charset="-122"/>
                    <a:ea typeface="微软雅黑" panose="020B0503020204020204" pitchFamily="34" charset="-122"/>
                    <a:sym typeface="+mn-ea"/>
                  </a:rPr>
                  <a:t>D2</a:t>
                </a:r>
                <a:r>
                  <a:rPr lang="zh-CN" altLang="en-US" dirty="0">
                    <a:latin typeface="微软雅黑" panose="020B0503020204020204" pitchFamily="34" charset="-122"/>
                    <a:ea typeface="微软雅黑" panose="020B0503020204020204" pitchFamily="34" charset="-122"/>
                    <a:sym typeface="+mn-ea"/>
                  </a:rPr>
                  <a:t>。</a:t>
                </a:r>
              </a:p>
              <a:p>
                <a:pPr indent="0">
                  <a:buFont typeface="Wingdings" panose="05000000000000000000" charset="0"/>
                  <a:buNone/>
                </a:pPr>
                <a:r>
                  <a:rPr lang="zh-CN" altLang="en-US" dirty="0">
                    <a:latin typeface="微软雅黑" panose="020B0503020204020204" pitchFamily="34" charset="-122"/>
                    <a:ea typeface="微软雅黑" panose="020B0503020204020204" pitchFamily="34" charset="-122"/>
                    <a:sym typeface="+mn-ea"/>
                  </a:rPr>
                  <a:t>基于分类区域</a:t>
                </a:r>
                <a:r>
                  <a:rPr lang="en-US" altLang="zh-CN" dirty="0">
                    <a:latin typeface="微软雅黑" panose="020B0503020204020204" pitchFamily="34" charset="-122"/>
                    <a:ea typeface="微软雅黑" panose="020B0503020204020204" pitchFamily="34" charset="-122"/>
                    <a:sym typeface="+mn-ea"/>
                  </a:rPr>
                  <a:t>Dl</a:t>
                </a:r>
                <a:r>
                  <a:rPr lang="zh-CN" altLang="en-US" dirty="0">
                    <a:latin typeface="微软雅黑" panose="020B0503020204020204" pitchFamily="34" charset="-122"/>
                    <a:ea typeface="微软雅黑" panose="020B0503020204020204" pitchFamily="34" charset="-122"/>
                    <a:sym typeface="+mn-ea"/>
                  </a:rPr>
                  <a:t>可以用分段传播模型来描述信道，具体传播模型成右边这个式子。</a:t>
                </a:r>
                <a:r>
                  <a:rPr lang="en-US" altLang="zh-CN" dirty="0">
                    <a:latin typeface="微软雅黑" panose="020B0503020204020204" pitchFamily="34" charset="-122"/>
                    <a:ea typeface="微软雅黑" panose="020B0503020204020204" pitchFamily="34" charset="-122"/>
                    <a:sym typeface="+mn-ea"/>
                  </a:rPr>
                  <a:t>q</a:t>
                </a:r>
                <a:r>
                  <a:rPr lang="zh-CN" altLang="en-US" dirty="0">
                    <a:latin typeface="微软雅黑" panose="020B0503020204020204" pitchFamily="34" charset="-122"/>
                    <a:ea typeface="微软雅黑" panose="020B0503020204020204" pitchFamily="34" charset="-122"/>
                    <a:sym typeface="+mn-ea"/>
                  </a:rPr>
                  <a:t>波浪是收发位置对，</a:t>
                </a:r>
                <a:r>
                  <a:rPr lang="en-US" altLang="zh-CN" dirty="0">
                    <a:latin typeface="微软雅黑" panose="020B0503020204020204" pitchFamily="34" charset="-122"/>
                    <a:ea typeface="微软雅黑" panose="020B0503020204020204" pitchFamily="34" charset="-122"/>
                    <a:sym typeface="+mn-ea"/>
                  </a:rPr>
                  <a:t>seta</a:t>
                </a:r>
                <a:r>
                  <a:rPr lang="zh-CN" altLang="en-US" dirty="0">
                    <a:latin typeface="微软雅黑" panose="020B0503020204020204" pitchFamily="34" charset="-122"/>
                    <a:ea typeface="微软雅黑" panose="020B0503020204020204" pitchFamily="34" charset="-122"/>
                    <a:sym typeface="+mn-ea"/>
                  </a:rPr>
                  <a:t>代表的阴影损失模型</a:t>
                </a:r>
                <a:r>
                  <a:rPr lang="en-US" altLang="zh-CN" dirty="0" err="1">
                    <a:latin typeface="微软雅黑" panose="020B0503020204020204" pitchFamily="34" charset="-122"/>
                    <a:ea typeface="微软雅黑" panose="020B0503020204020204" pitchFamily="34" charset="-122"/>
                    <a:sym typeface="+mn-ea"/>
                  </a:rPr>
                  <a:t>gl</a:t>
                </a:r>
                <a:r>
                  <a:rPr lang="zh-CN" altLang="en-US" dirty="0">
                    <a:latin typeface="微软雅黑" panose="020B0503020204020204" pitchFamily="34" charset="-122"/>
                    <a:ea typeface="微软雅黑" panose="020B0503020204020204" pitchFamily="34" charset="-122"/>
                    <a:sym typeface="+mn-ea"/>
                  </a:rPr>
                  <a:t>的参数，</a:t>
                </a:r>
                <a:r>
                  <a:rPr lang="zh-CN" dirty="0">
                    <a:latin typeface="微软雅黑" panose="020B0503020204020204" pitchFamily="34" charset="-122"/>
                    <a:ea typeface="微软雅黑" panose="020B0503020204020204" pitchFamily="34" charset="-122"/>
                    <a:sym typeface="+mn-ea"/>
                  </a:rPr>
                  <a:t>通过</a:t>
                </a:r>
                <a:r>
                  <a:rPr lang="zh-CN" altLang="en-US" dirty="0">
                    <a:latin typeface="微软雅黑" panose="020B0503020204020204" pitchFamily="34" charset="-122"/>
                    <a:ea typeface="微软雅黑" panose="020B0503020204020204" pitchFamily="34" charset="-122"/>
                    <a:sym typeface="+mn-ea"/>
                  </a:rPr>
                  <a:t>权重使得属于不同类别的位置对对应上不同分段的损失模型，</a:t>
                </a:r>
                <a:r>
                  <a:rPr lang="zh-CN" dirty="0">
                    <a:latin typeface="微软雅黑" panose="020B0503020204020204" pitchFamily="34" charset="-122"/>
                    <a:ea typeface="微软雅黑" panose="020B0503020204020204" pitchFamily="34" charset="-122"/>
                    <a:sym typeface="+mn-ea"/>
                  </a:rPr>
                  <a:t>后面的</a:t>
                </a:r>
                <a:r>
                  <a:rPr lang="zh-CN" altLang="en-US" dirty="0">
                    <a:latin typeface="微软雅黑" panose="020B0503020204020204" pitchFamily="34" charset="-122"/>
                    <a:ea typeface="微软雅黑" panose="020B0503020204020204" pitchFamily="34" charset="-122"/>
                    <a:sym typeface="+mn-ea"/>
                  </a:rPr>
                  <a:t>尾项是用来描述误差。</a:t>
                </a:r>
              </a:p>
              <a:p>
                <a:pPr indent="0">
                  <a:buFont typeface="Wingdings" panose="05000000000000000000" charset="0"/>
                  <a:buNone/>
                </a:pPr>
                <a:r>
                  <a:rPr lang="zh-CN" dirty="0">
                    <a:latin typeface="微软雅黑" panose="020B0503020204020204" pitchFamily="34" charset="-122"/>
                    <a:ea typeface="微软雅黑" panose="020B0503020204020204" pitchFamily="34" charset="-122"/>
                    <a:sym typeface="+mn-ea"/>
                  </a:rPr>
                  <a:t>下面这两个式子用来判断收发位置对属于哪个类别</a:t>
                </a:r>
                <a:r>
                  <a:rPr lang="zh-CN" altLang="en-US" dirty="0">
                    <a:latin typeface="微软雅黑" panose="020B0503020204020204" pitchFamily="34" charset="-122"/>
                    <a:ea typeface="微软雅黑" panose="020B0503020204020204" pitchFamily="34" charset="-122"/>
                    <a:sym typeface="+mn-ea"/>
                  </a:rPr>
                  <a:t>。</a:t>
                </a:r>
              </a:p>
              <a:p>
                <a:pPr indent="0">
                  <a:buFont typeface="Wingdings" panose="05000000000000000000" charset="0"/>
                  <a:buNone/>
                </a:pPr>
                <a:r>
                  <a:rPr lang="zh-CN" altLang="en-US" dirty="0">
                    <a:latin typeface="微软雅黑" panose="020B0503020204020204" pitchFamily="34" charset="-122"/>
                    <a:ea typeface="微软雅黑" panose="020B0503020204020204" pitchFamily="34" charset="-122"/>
                    <a:sym typeface="+mn-ea"/>
                  </a:rPr>
                  <a:t>里面的</a:t>
                </a:r>
                <a:r>
                  <a:rPr lang="en-US" altLang="zh-CN" dirty="0">
                    <a:latin typeface="微软雅黑" panose="020B0503020204020204" pitchFamily="34" charset="-122"/>
                    <a:ea typeface="微软雅黑" panose="020B0503020204020204" pitchFamily="34" charset="-122"/>
                    <a:sym typeface="+mn-ea"/>
                  </a:rPr>
                  <a:t>H</a:t>
                </a:r>
                <a:r>
                  <a:rPr lang="zh-CN" altLang="en-US" dirty="0">
                    <a:latin typeface="微软雅黑" panose="020B0503020204020204" pitchFamily="34" charset="-122"/>
                    <a:ea typeface="微软雅黑" panose="020B0503020204020204" pitchFamily="34" charset="-122"/>
                    <a:sym typeface="+mn-ea"/>
                  </a:rPr>
                  <a:t>是环境建模参数，是一个</a:t>
                </a:r>
                <a:r>
                  <a:rPr lang="en-US" altLang="zh-CN" dirty="0">
                    <a:latin typeface="微软雅黑" panose="020B0503020204020204" pitchFamily="34" charset="-122"/>
                    <a:ea typeface="微软雅黑" panose="020B0503020204020204" pitchFamily="34" charset="-122"/>
                    <a:sym typeface="+mn-ea"/>
                  </a:rPr>
                  <a:t>M</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L</a:t>
                </a:r>
                <a:r>
                  <a:rPr lang="zh-CN" altLang="en-US" dirty="0">
                    <a:latin typeface="微软雅黑" panose="020B0503020204020204" pitchFamily="34" charset="-122"/>
                    <a:ea typeface="微软雅黑" panose="020B0503020204020204" pitchFamily="34" charset="-122"/>
                    <a:sym typeface="+mn-ea"/>
                  </a:rPr>
                  <a:t>的矩阵，</a:t>
                </a:r>
                <a:r>
                  <a:rPr lang="en-US" altLang="zh-CN" dirty="0">
                    <a:latin typeface="微软雅黑" panose="020B0503020204020204" pitchFamily="34" charset="-122"/>
                    <a:ea typeface="微软雅黑" panose="020B0503020204020204" pitchFamily="34" charset="-122"/>
                    <a:sym typeface="+mn-ea"/>
                  </a:rPr>
                  <a:t>M</a:t>
                </a:r>
                <a:r>
                  <a:rPr lang="zh-CN" altLang="en-US" dirty="0">
                    <a:latin typeface="微软雅黑" panose="020B0503020204020204" pitchFamily="34" charset="-122"/>
                    <a:ea typeface="微软雅黑" panose="020B0503020204020204" pitchFamily="34" charset="-122"/>
                    <a:sym typeface="+mn-ea"/>
                  </a:rPr>
                  <a:t>行对应</a:t>
                </a:r>
                <a:r>
                  <a:rPr lang="en-US" altLang="zh-CN" dirty="0">
                    <a:latin typeface="微软雅黑" panose="020B0503020204020204" pitchFamily="34" charset="-122"/>
                    <a:ea typeface="微软雅黑" panose="020B0503020204020204" pitchFamily="34" charset="-122"/>
                    <a:sym typeface="+mn-ea"/>
                  </a:rPr>
                  <a:t>M</a:t>
                </a:r>
                <a:r>
                  <a:rPr lang="zh-CN" altLang="en-US" dirty="0">
                    <a:latin typeface="微软雅黑" panose="020B0503020204020204" pitchFamily="34" charset="-122"/>
                    <a:ea typeface="微软雅黑" panose="020B0503020204020204" pitchFamily="34" charset="-122"/>
                    <a:sym typeface="+mn-ea"/>
                  </a:rPr>
                  <a:t>个栅格单元，</a:t>
                </a:r>
                <a:r>
                  <a:rPr lang="en-US" altLang="zh-CN" dirty="0">
                    <a:latin typeface="微软雅黑" panose="020B0503020204020204" pitchFamily="34" charset="-122"/>
                    <a:ea typeface="微软雅黑" panose="020B0503020204020204" pitchFamily="34" charset="-122"/>
                    <a:sym typeface="+mn-ea"/>
                  </a:rPr>
                  <a:t>L</a:t>
                </a:r>
                <a:r>
                  <a:rPr lang="zh-CN" altLang="en-US" dirty="0">
                    <a:latin typeface="微软雅黑" panose="020B0503020204020204" pitchFamily="34" charset="-122"/>
                    <a:ea typeface="微软雅黑" panose="020B0503020204020204" pitchFamily="34" charset="-122"/>
                    <a:sym typeface="+mn-ea"/>
                  </a:rPr>
                  <a:t>列对应</a:t>
                </a:r>
                <a:r>
                  <a:rPr lang="en-US" altLang="zh-CN" dirty="0">
                    <a:latin typeface="微软雅黑" panose="020B0503020204020204" pitchFamily="34" charset="-122"/>
                    <a:ea typeface="微软雅黑" panose="020B0503020204020204" pitchFamily="34" charset="-122"/>
                    <a:sym typeface="+mn-ea"/>
                  </a:rPr>
                  <a:t>L</a:t>
                </a:r>
                <a:r>
                  <a:rPr lang="zh-CN" altLang="en-US" dirty="0">
                    <a:latin typeface="微软雅黑" panose="020B0503020204020204" pitchFamily="34" charset="-122"/>
                    <a:ea typeface="微软雅黑" panose="020B0503020204020204" pitchFamily="34" charset="-122"/>
                    <a:sym typeface="+mn-ea"/>
                  </a:rPr>
                  <a:t>个类别的障碍物，存储的是每个栅格单元对应每个类别障碍物的高度</a:t>
                </a:r>
              </a:p>
              <a:p>
                <a:pPr indent="0">
                  <a:buFont typeface="Wingdings" panose="05000000000000000000" charset="0"/>
                  <a:buNone/>
                </a:pPr>
                <a:r>
                  <a:rPr lang="zh-CN" altLang="en-US" dirty="0">
                    <a:latin typeface="微软雅黑" panose="020B0503020204020204" pitchFamily="34" charset="-122"/>
                    <a:ea typeface="微软雅黑" panose="020B0503020204020204" pitchFamily="34" charset="-122"/>
                    <a:sym typeface="+mn-ea"/>
                  </a:rPr>
                  <a:t>收发位置对之间的直射路径会经过</a:t>
                </a:r>
                <a:r>
                  <a:rPr lang="en-US" altLang="zh-CN" dirty="0">
                    <a:latin typeface="微软雅黑" panose="020B0503020204020204" pitchFamily="34" charset="-122"/>
                    <a:ea typeface="微软雅黑" panose="020B0503020204020204" pitchFamily="34" charset="-122"/>
                    <a:sym typeface="+mn-ea"/>
                  </a:rPr>
                  <a:t>B</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q</a:t>
                </a:r>
                <a:r>
                  <a:rPr lang="zh-CN" altLang="en-US" dirty="0">
                    <a:latin typeface="微软雅黑" panose="020B0503020204020204" pitchFamily="34" charset="-122"/>
                    <a:ea typeface="微软雅黑" panose="020B0503020204020204" pitchFamily="34" charset="-122"/>
                    <a:sym typeface="+mn-ea"/>
                  </a:rPr>
                  <a:t>）个栅格单元，如果经历的每个栅格单元的实际测量值</a:t>
                </a:r>
                <a:r>
                  <a:rPr lang="en-US" altLang="zh-CN" dirty="0" err="1">
                    <a:latin typeface="微软雅黑" panose="020B0503020204020204" pitchFamily="34" charset="-122"/>
                    <a:ea typeface="微软雅黑" panose="020B0503020204020204" pitchFamily="34" charset="-122"/>
                    <a:sym typeface="+mn-ea"/>
                  </a:rPr>
                  <a:t>zm</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q</a:t>
                </a:r>
                <a:r>
                  <a:rPr lang="zh-CN" altLang="en-US" dirty="0">
                    <a:latin typeface="微软雅黑" panose="020B0503020204020204" pitchFamily="34" charset="-122"/>
                    <a:ea typeface="微软雅黑" panose="020B0503020204020204" pitchFamily="34" charset="-122"/>
                    <a:sym typeface="+mn-ea"/>
                  </a:rPr>
                  <a:t>）都大于</a:t>
                </a:r>
                <a:r>
                  <a:rPr lang="en-US" altLang="zh-CN" dirty="0">
                    <a:latin typeface="微软雅黑" panose="020B0503020204020204" pitchFamily="34" charset="-122"/>
                    <a:ea typeface="微软雅黑" panose="020B0503020204020204" pitchFamily="34" charset="-122"/>
                    <a:sym typeface="+mn-ea"/>
                  </a:rPr>
                  <a:t>H</a:t>
                </a:r>
                <a:r>
                  <a:rPr lang="zh-CN" altLang="en-US" dirty="0">
                    <a:latin typeface="微软雅黑" panose="020B0503020204020204" pitchFamily="34" charset="-122"/>
                    <a:ea typeface="微软雅黑" panose="020B0503020204020204" pitchFamily="34" charset="-122"/>
                    <a:sym typeface="+mn-ea"/>
                  </a:rPr>
                  <a:t>中对应栅格所有类别障碍物的高度</a:t>
                </a:r>
                <a:r>
                  <a:rPr lang="en-US" altLang="zh-CN" dirty="0">
                    <a:latin typeface="微软雅黑" panose="020B0503020204020204" pitchFamily="34" charset="-122"/>
                    <a:ea typeface="微软雅黑" panose="020B0503020204020204" pitchFamily="34" charset="-122"/>
                    <a:sym typeface="+mn-ea"/>
                  </a:rPr>
                  <a:t>hm</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n</a:t>
                </a:r>
                <a:r>
                  <a:rPr lang="zh-CN" altLang="en-US" dirty="0">
                    <a:latin typeface="微软雅黑" panose="020B0503020204020204" pitchFamily="34" charset="-122"/>
                    <a:ea typeface="微软雅黑" panose="020B0503020204020204" pitchFamily="34" charset="-122"/>
                    <a:sym typeface="+mn-ea"/>
                  </a:rPr>
                  <a:t>，那么这对收发位置就属于</a:t>
                </a:r>
                <a:r>
                  <a:rPr lang="en-US" altLang="zh-CN" dirty="0">
                    <a:latin typeface="微软雅黑" panose="020B0503020204020204" pitchFamily="34" charset="-122"/>
                    <a:ea typeface="微软雅黑" panose="020B0503020204020204" pitchFamily="34" charset="-122"/>
                    <a:sym typeface="+mn-ea"/>
                  </a:rPr>
                  <a:t>D0</a:t>
                </a:r>
                <a:r>
                  <a:rPr lang="zh-CN" altLang="en-US" dirty="0">
                    <a:latin typeface="微软雅黑" panose="020B0503020204020204" pitchFamily="34" charset="-122"/>
                    <a:ea typeface="微软雅黑" panose="020B0503020204020204" pitchFamily="34" charset="-122"/>
                    <a:sym typeface="+mn-ea"/>
                  </a:rPr>
                  <a:t>，就是存在</a:t>
                </a:r>
                <a:r>
                  <a:rPr lang="en-US" altLang="zh-CN" dirty="0">
                    <a:latin typeface="微软雅黑" panose="020B0503020204020204" pitchFamily="34" charset="-122"/>
                    <a:ea typeface="微软雅黑" panose="020B0503020204020204" pitchFamily="34" charset="-122"/>
                    <a:sym typeface="+mn-ea"/>
                  </a:rPr>
                  <a:t>Los</a:t>
                </a:r>
                <a:r>
                  <a:rPr lang="zh-CN" altLang="en-US" dirty="0">
                    <a:latin typeface="微软雅黑" panose="020B0503020204020204" pitchFamily="34" charset="-122"/>
                    <a:ea typeface="微软雅黑" panose="020B0503020204020204" pitchFamily="34" charset="-122"/>
                    <a:sym typeface="+mn-ea"/>
                  </a:rPr>
                  <a:t>链路。</a:t>
                </a:r>
              </a:p>
              <a:p>
                <a:pPr indent="0">
                  <a:buFont typeface="Wingdings" panose="05000000000000000000" charset="0"/>
                  <a:buNone/>
                </a:pPr>
                <a:r>
                  <a:rPr lang="zh-CN" altLang="en-US" dirty="0">
                    <a:latin typeface="微软雅黑" panose="020B0503020204020204" pitchFamily="34" charset="-122"/>
                    <a:ea typeface="微软雅黑" panose="020B0503020204020204" pitchFamily="34" charset="-122"/>
                    <a:sym typeface="+mn-ea"/>
                  </a:rPr>
                  <a:t>同样如果经历的栅格单元中，存在至少一个栅格单元</a:t>
                </a:r>
                <a:r>
                  <a:rPr lang="en-US" altLang="zh-CN" dirty="0" err="1">
                    <a:latin typeface="微软雅黑" panose="020B0503020204020204" pitchFamily="34" charset="-122"/>
                    <a:ea typeface="微软雅黑" panose="020B0503020204020204" pitchFamily="34" charset="-122"/>
                    <a:sym typeface="+mn-ea"/>
                  </a:rPr>
                  <a:t>zm</a:t>
                </a:r>
                <a:r>
                  <a:rPr lang="en-US" altLang="zh-CN" dirty="0">
                    <a:latin typeface="微软雅黑" panose="020B0503020204020204" pitchFamily="34" charset="-122"/>
                    <a:ea typeface="微软雅黑" panose="020B0503020204020204" pitchFamily="34" charset="-122"/>
                    <a:sym typeface="+mn-ea"/>
                  </a:rPr>
                  <a:t>(q)</a:t>
                </a:r>
                <a:r>
                  <a:rPr lang="zh-CN" altLang="en-US" dirty="0">
                    <a:latin typeface="微软雅黑" panose="020B0503020204020204" pitchFamily="34" charset="-122"/>
                    <a:ea typeface="微软雅黑" panose="020B0503020204020204" pitchFamily="34" charset="-122"/>
                    <a:sym typeface="+mn-ea"/>
                  </a:rPr>
                  <a:t>的实际测量高度小于</a:t>
                </a:r>
                <a:r>
                  <a:rPr lang="en-US" altLang="zh-CN" dirty="0">
                    <a:latin typeface="微软雅黑" panose="020B0503020204020204" pitchFamily="34" charset="-122"/>
                    <a:ea typeface="微软雅黑" panose="020B0503020204020204" pitchFamily="34" charset="-122"/>
                    <a:sym typeface="+mn-ea"/>
                  </a:rPr>
                  <a:t>H</a:t>
                </a:r>
                <a:r>
                  <a:rPr lang="zh-CN" altLang="en-US" dirty="0">
                    <a:latin typeface="微软雅黑" panose="020B0503020204020204" pitchFamily="34" charset="-122"/>
                    <a:ea typeface="微软雅黑" panose="020B0503020204020204" pitchFamily="34" charset="-122"/>
                    <a:sym typeface="+mn-ea"/>
                  </a:rPr>
                  <a:t>中对应栅格中</a:t>
                </a:r>
                <a:r>
                  <a:rPr lang="en-US" altLang="zh-CN" dirty="0">
                    <a:latin typeface="微软雅黑" panose="020B0503020204020204" pitchFamily="34" charset="-122"/>
                    <a:ea typeface="微软雅黑" panose="020B0503020204020204" pitchFamily="34" charset="-122"/>
                    <a:sym typeface="+mn-ea"/>
                  </a:rPr>
                  <a:t>l</a:t>
                </a:r>
                <a:r>
                  <a:rPr lang="zh-CN" altLang="en-US" dirty="0">
                    <a:latin typeface="微软雅黑" panose="020B0503020204020204" pitchFamily="34" charset="-122"/>
                    <a:ea typeface="微软雅黑" panose="020B0503020204020204" pitchFamily="34" charset="-122"/>
                    <a:sym typeface="+mn-ea"/>
                  </a:rPr>
                  <a:t>类障碍物的高度，并且所有栅格单元的实际测量值都大于</a:t>
                </a:r>
                <a:endParaRPr lang="en-US" alt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dirty="0">
                    <a:latin typeface="微软雅黑" panose="020B0503020204020204" pitchFamily="34" charset="-122"/>
                    <a:ea typeface="微软雅黑" panose="020B0503020204020204" pitchFamily="34" charset="-122"/>
                    <a:sym typeface="+mn-ea"/>
                  </a:rPr>
                  <a:t>l+1</a:t>
                </a:r>
                <a:r>
                  <a:rPr lang="zh-CN" altLang="en-US" dirty="0">
                    <a:latin typeface="微软雅黑" panose="020B0503020204020204" pitchFamily="34" charset="-122"/>
                    <a:ea typeface="微软雅黑" panose="020B0503020204020204" pitchFamily="34" charset="-122"/>
                    <a:sym typeface="+mn-ea"/>
                  </a:rPr>
                  <a:t>类障碍物高度</a:t>
                </a:r>
                <a:r>
                  <a:rPr lang="en-US" altLang="zh-CN" dirty="0">
                    <a:latin typeface="微软雅黑" panose="020B0503020204020204" pitchFamily="34" charset="-122"/>
                    <a:ea typeface="微软雅黑" panose="020B0503020204020204" pitchFamily="34" charset="-122"/>
                    <a:sym typeface="+mn-ea"/>
                  </a:rPr>
                  <a:t>hm</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n</a:t>
                </a:r>
                <a:r>
                  <a:rPr lang="zh-CN" altLang="en-US" dirty="0">
                    <a:latin typeface="微软雅黑" panose="020B0503020204020204" pitchFamily="34" charset="-122"/>
                    <a:ea typeface="微软雅黑" panose="020B0503020204020204" pitchFamily="34" charset="-122"/>
                    <a:sym typeface="+mn-ea"/>
                  </a:rPr>
                  <a:t>，那么这个位置对</a:t>
                </a:r>
                <a:r>
                  <a:rPr lang="en-US" altLang="zh-CN" dirty="0">
                    <a:latin typeface="微软雅黑" panose="020B0503020204020204" pitchFamily="34" charset="-122"/>
                    <a:ea typeface="微软雅黑" panose="020B0503020204020204" pitchFamily="34" charset="-122"/>
                    <a:sym typeface="+mn-ea"/>
                  </a:rPr>
                  <a:t>q</a:t>
                </a:r>
                <a:r>
                  <a:rPr lang="zh-CN" altLang="en-US" dirty="0">
                    <a:latin typeface="微软雅黑" panose="020B0503020204020204" pitchFamily="34" charset="-122"/>
                    <a:ea typeface="微软雅黑" panose="020B0503020204020204" pitchFamily="34" charset="-122"/>
                    <a:sym typeface="+mn-ea"/>
                  </a:rPr>
                  <a:t>波浪就属于</a:t>
                </a:r>
                <a:r>
                  <a:rPr lang="en-US" altLang="zh-CN" dirty="0">
                    <a:latin typeface="微软雅黑" panose="020B0503020204020204" pitchFamily="34" charset="-122"/>
                    <a:ea typeface="微软雅黑" panose="020B0503020204020204" pitchFamily="34" charset="-122"/>
                    <a:sym typeface="+mn-ea"/>
                  </a:rPr>
                  <a:t>Dl</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l</a:t>
                </a:r>
                <a:r>
                  <a:rPr lang="zh-CN" altLang="en-US" dirty="0">
                    <a:latin typeface="微软雅黑" panose="020B0503020204020204" pitchFamily="34" charset="-122"/>
                    <a:ea typeface="微软雅黑" panose="020B0503020204020204" pitchFamily="34" charset="-122"/>
                    <a:sym typeface="+mn-ea"/>
                  </a:rPr>
                  <a:t>大于等于</a:t>
                </a:r>
                <a:r>
                  <a:rPr lang="en-US" altLang="zh-CN" dirty="0">
                    <a:latin typeface="微软雅黑" panose="020B0503020204020204" pitchFamily="34" charset="-122"/>
                    <a:ea typeface="微软雅黑" panose="020B0503020204020204" pitchFamily="34" charset="-122"/>
                    <a:sym typeface="+mn-ea"/>
                  </a:rPr>
                  <a:t>1</a:t>
                </a:r>
              </a:p>
              <a:p>
                <a:pPr indent="0">
                  <a:buFont typeface="Wingdings" panose="05000000000000000000" charset="0"/>
                  <a:buNone/>
                </a:pPr>
                <a:endParaRPr lang="en-US" alt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dirty="0">
                    <a:latin typeface="微软雅黑" panose="020B0503020204020204" pitchFamily="34" charset="-122"/>
                    <a:ea typeface="微软雅黑" panose="020B0503020204020204" pitchFamily="34" charset="-122"/>
                    <a:sym typeface="+mn-ea"/>
                  </a:rPr>
                  <a:t>这个方法</a:t>
                </a:r>
                <a:r>
                  <a:rPr lang="en-US" altLang="zh-CN" dirty="0">
                    <a:latin typeface="微软雅黑" panose="020B0503020204020204" pitchFamily="34" charset="-122"/>
                    <a:ea typeface="微软雅黑" panose="020B0503020204020204" pitchFamily="34" charset="-122"/>
                    <a:sym typeface="+mn-ea"/>
                  </a:rPr>
                  <a:t>H</a:t>
                </a:r>
                <a:r>
                  <a:rPr lang="zh-CN" altLang="en-US" dirty="0">
                    <a:latin typeface="微软雅黑" panose="020B0503020204020204" pitchFamily="34" charset="-122"/>
                    <a:ea typeface="微软雅黑" panose="020B0503020204020204" pitchFamily="34" charset="-122"/>
                    <a:sym typeface="+mn-ea"/>
                  </a:rPr>
                  <a:t>估计有两种方法，【</a:t>
                </a:r>
                <a:r>
                  <a:rPr lang="en-US" altLang="zh-CN" dirty="0">
                    <a:latin typeface="微软雅黑" panose="020B0503020204020204" pitchFamily="34" charset="-122"/>
                    <a:ea typeface="微软雅黑" panose="020B0503020204020204" pitchFamily="34" charset="-122"/>
                    <a:sym typeface="+mn-ea"/>
                  </a:rPr>
                  <a:t>189</a:t>
                </a:r>
                <a:r>
                  <a:rPr lang="zh-CN" altLang="en-US" dirty="0">
                    <a:latin typeface="微软雅黑" panose="020B0503020204020204" pitchFamily="34" charset="-122"/>
                    <a:ea typeface="微软雅黑" panose="020B0503020204020204" pitchFamily="34" charset="-122"/>
                    <a:sym typeface="+mn-ea"/>
                  </a:rPr>
                  <a:t>】将</a:t>
                </a:r>
                <a:r>
                  <a:rPr lang="en-US" altLang="zh-CN" dirty="0">
                    <a:latin typeface="微软雅黑" panose="020B0503020204020204" pitchFamily="34" charset="-122"/>
                    <a:ea typeface="微软雅黑" panose="020B0503020204020204" pitchFamily="34" charset="-122"/>
                    <a:sym typeface="+mn-ea"/>
                  </a:rPr>
                  <a:t>loss</a:t>
                </a:r>
                <a:r>
                  <a:rPr lang="zh-CN" altLang="en-US" dirty="0">
                    <a:latin typeface="微软雅黑" panose="020B0503020204020204" pitchFamily="34" charset="-122"/>
                    <a:ea typeface="微软雅黑" panose="020B0503020204020204" pitchFamily="34" charset="-122"/>
                    <a:sym typeface="+mn-ea"/>
                  </a:rPr>
                  <a:t>建立成</a:t>
                </a:r>
                <a:r>
                  <a:rPr lang="en-US" altLang="zh-CN" dirty="0">
                    <a:latin typeface="微软雅黑" panose="020B0503020204020204" pitchFamily="34" charset="-122"/>
                    <a:ea typeface="微软雅黑" panose="020B0503020204020204" pitchFamily="34" charset="-122"/>
                    <a:sym typeface="+mn-ea"/>
                  </a:rPr>
                  <a:t>f</a:t>
                </a:r>
                <a:r>
                  <a:rPr lang="zh-CN" altLang="en-US" dirty="0">
                    <a:latin typeface="微软雅黑" panose="020B0503020204020204" pitchFamily="34" charset="-122"/>
                    <a:ea typeface="微软雅黑" panose="020B0503020204020204" pitchFamily="34" charset="-122"/>
                    <a:sym typeface="+mn-ea"/>
                  </a:rPr>
                  <a:t>和真实值之间的最小二乘问题，但是因为</a:t>
                </a:r>
                <a:r>
                  <a:rPr lang="en-US" altLang="zh-CN" dirty="0">
                    <a:latin typeface="微软雅黑" panose="020B0503020204020204" pitchFamily="34" charset="-122"/>
                    <a:ea typeface="微软雅黑" panose="020B0503020204020204" pitchFamily="34" charset="-122"/>
                    <a:sym typeface="+mn-ea"/>
                  </a:rPr>
                  <a:t>H</a:t>
                </a:r>
                <a:r>
                  <a:rPr lang="zh-CN" altLang="en-US" dirty="0">
                    <a:latin typeface="微软雅黑" panose="020B0503020204020204" pitchFamily="34" charset="-122"/>
                    <a:ea typeface="微软雅黑" panose="020B0503020204020204" pitchFamily="34" charset="-122"/>
                    <a:sym typeface="+mn-ea"/>
                  </a:rPr>
                  <a:t>是离散的，所以该问题是非凸的，但是这篇文章发现这个问题是有局部拟凸性的，所以就用近似的方法求解该问题从而估计出</a:t>
                </a:r>
                <a:r>
                  <a:rPr lang="en-US" altLang="zh-CN" dirty="0">
                    <a:latin typeface="微软雅黑" panose="020B0503020204020204" pitchFamily="34" charset="-122"/>
                    <a:ea typeface="微软雅黑" panose="020B0503020204020204" pitchFamily="34" charset="-122"/>
                    <a:sym typeface="+mn-ea"/>
                  </a:rPr>
                  <a:t>H</a:t>
                </a:r>
                <a:r>
                  <a:rPr lang="zh-CN" altLang="en-US" dirty="0">
                    <a:latin typeface="微软雅黑" panose="020B0503020204020204" pitchFamily="34" charset="-122"/>
                    <a:ea typeface="微软雅黑" panose="020B0503020204020204" pitchFamily="34" charset="-122"/>
                    <a:sym typeface="+mn-ea"/>
                  </a:rPr>
                  <a:t>，相比之下【</a:t>
                </a:r>
                <a:r>
                  <a:rPr lang="en-US" altLang="zh-CN" dirty="0">
                    <a:latin typeface="微软雅黑" panose="020B0503020204020204" pitchFamily="34" charset="-122"/>
                    <a:ea typeface="微软雅黑" panose="020B0503020204020204" pitchFamily="34" charset="-122"/>
                    <a:sym typeface="+mn-ea"/>
                  </a:rPr>
                  <a:t>190</a:t>
                </a:r>
                <a:r>
                  <a:rPr lang="zh-CN" altLang="en-US" dirty="0">
                    <a:latin typeface="微软雅黑" panose="020B0503020204020204" pitchFamily="34" charset="-122"/>
                    <a:ea typeface="微软雅黑" panose="020B0503020204020204" pitchFamily="34" charset="-122"/>
                    <a:sym typeface="+mn-ea"/>
                  </a:rPr>
                  <a:t>】</a:t>
                </a:r>
                <a:r>
                  <a:rPr lang="zh-CN" dirty="0">
                    <a:latin typeface="微软雅黑" panose="020B0503020204020204" pitchFamily="34" charset="-122"/>
                    <a:ea typeface="微软雅黑" panose="020B0503020204020204" pitchFamily="34" charset="-122"/>
                    <a:sym typeface="+mn-ea"/>
                  </a:rPr>
                  <a:t>主要设计出了一个便于有效的反向传播来轻松学习系数的架构，学习的系数就是</a:t>
                </a:r>
                <a:r>
                  <a:rPr lang="en-US" altLang="zh-CN" dirty="0">
                    <a:latin typeface="微软雅黑" panose="020B0503020204020204" pitchFamily="34" charset="-122"/>
                    <a:ea typeface="微软雅黑" panose="020B0503020204020204" pitchFamily="34" charset="-122"/>
                    <a:sym typeface="+mn-ea"/>
                  </a:rPr>
                  <a:t>H</a:t>
                </a:r>
                <a:r>
                  <a:rPr lang="zh-CN" altLang="en-US" dirty="0">
                    <a:latin typeface="微软雅黑" panose="020B0503020204020204" pitchFamily="34" charset="-122"/>
                    <a:ea typeface="微软雅黑" panose="020B0503020204020204" pitchFamily="34" charset="-122"/>
                    <a:sym typeface="+mn-ea"/>
                  </a:rPr>
                  <a:t>，利用收发位置对和对应的接收信号功率测量数据对整体架构进行训练。</a:t>
                </a:r>
              </a:p>
            </p:txBody>
          </p:sp>
        </mc:Fallback>
      </mc:AlternateContent>
      <p:sp>
        <p:nvSpPr>
          <p:cNvPr id="4" name="灯片编号占位符 3"/>
          <p:cNvSpPr>
            <a:spLocks noGrp="1"/>
          </p:cNvSpPr>
          <p:nvPr>
            <p:ph type="sldNum" sz="quarter" idx="5"/>
          </p:nvPr>
        </p:nvSpPr>
        <p:spPr/>
        <p:txBody>
          <a:bodyPr/>
          <a:lstStyle/>
          <a:p>
            <a:fld id="{69C03E7F-BD71-4F7F-BEAF-CA83D5F3412C}"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buFont typeface="Wingdings" panose="05000000000000000000" charset="0"/>
              <a:buNone/>
            </a:pPr>
            <a:r>
              <a:rPr lang="en-US" altLang="zh-CN" dirty="0">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基于深度学习方法分段传播模型建立成左上角这个式子，</a:t>
            </a:r>
            <a:r>
              <a:rPr lang="en-US" altLang="zh-CN" dirty="0">
                <a:latin typeface="微软雅黑" panose="020B0503020204020204" pitchFamily="34" charset="-122"/>
                <a:ea typeface="微软雅黑" panose="020B0503020204020204" pitchFamily="34" charset="-122"/>
                <a:sym typeface="+mn-ea"/>
              </a:rPr>
              <a:t>p</a:t>
            </a:r>
            <a:r>
              <a:rPr lang="zh-CN" altLang="en-US" dirty="0">
                <a:latin typeface="微软雅黑" panose="020B0503020204020204" pitchFamily="34" charset="-122"/>
                <a:ea typeface="微软雅黑" panose="020B0503020204020204" pitchFamily="34" charset="-122"/>
                <a:sym typeface="+mn-ea"/>
              </a:rPr>
              <a:t>表示收发位置对位置，</a:t>
            </a:r>
            <a:r>
              <a:rPr lang="en-US" altLang="zh-CN" dirty="0" err="1">
                <a:latin typeface="微软雅黑" panose="020B0503020204020204" pitchFamily="34" charset="-122"/>
                <a:ea typeface="微软雅黑" panose="020B0503020204020204" pitchFamily="34" charset="-122"/>
                <a:sym typeface="+mn-ea"/>
              </a:rPr>
              <a:t>pu</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pd</a:t>
            </a:r>
            <a:r>
              <a:rPr lang="zh-CN" altLang="en-US" dirty="0">
                <a:latin typeface="微软雅黑" panose="020B0503020204020204" pitchFamily="34" charset="-122"/>
                <a:ea typeface="微软雅黑" panose="020B0503020204020204" pitchFamily="34" charset="-122"/>
                <a:sym typeface="+mn-ea"/>
              </a:rPr>
              <a:t>分别是收发位置，</a:t>
            </a:r>
            <a:r>
              <a:rPr lang="en-US" altLang="zh-CN" dirty="0" err="1">
                <a:latin typeface="微软雅黑" panose="020B0503020204020204" pitchFamily="34" charset="-122"/>
                <a:ea typeface="微软雅黑" panose="020B0503020204020204" pitchFamily="34" charset="-122"/>
                <a:sym typeface="+mn-ea"/>
              </a:rPr>
              <a:t>Sk</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p</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H</a:t>
            </a:r>
            <a:r>
              <a:rPr lang="zh-CN" altLang="en-US" dirty="0">
                <a:latin typeface="微软雅黑" panose="020B0503020204020204" pitchFamily="34" charset="-122"/>
                <a:ea typeface="微软雅黑" panose="020B0503020204020204" pitchFamily="34" charset="-122"/>
                <a:sym typeface="+mn-ea"/>
              </a:rPr>
              <a:t>）表示的是收发位置对之间的障碍物阻塞关系，当收发位置对之间存在</a:t>
            </a:r>
            <a:r>
              <a:rPr lang="en-US" altLang="zh-CN" dirty="0">
                <a:latin typeface="微软雅黑" panose="020B0503020204020204" pitchFamily="34" charset="-122"/>
                <a:ea typeface="微软雅黑" panose="020B0503020204020204" pitchFamily="34" charset="-122"/>
                <a:sym typeface="+mn-ea"/>
              </a:rPr>
              <a:t>k</a:t>
            </a:r>
            <a:r>
              <a:rPr lang="zh-CN" altLang="en-US" dirty="0">
                <a:latin typeface="微软雅黑" panose="020B0503020204020204" pitchFamily="34" charset="-122"/>
                <a:ea typeface="微软雅黑" panose="020B0503020204020204" pitchFamily="34" charset="-122"/>
                <a:sym typeface="+mn-ea"/>
              </a:rPr>
              <a:t>类障碍物，则</a:t>
            </a:r>
            <a:r>
              <a:rPr lang="en-US" altLang="zh-CN" dirty="0" err="1">
                <a:latin typeface="微软雅黑" panose="020B0503020204020204" pitchFamily="34" charset="-122"/>
                <a:ea typeface="微软雅黑" panose="020B0503020204020204" pitchFamily="34" charset="-122"/>
                <a:sym typeface="+mn-ea"/>
              </a:rPr>
              <a:t>Sk</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P,H</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=1</a:t>
            </a:r>
            <a:r>
              <a:rPr lang="zh-CN" altLang="en-US" dirty="0">
                <a:latin typeface="微软雅黑" panose="020B0503020204020204" pitchFamily="34" charset="-122"/>
                <a:ea typeface="微软雅黑" panose="020B0503020204020204" pitchFamily="34" charset="-122"/>
                <a:sym typeface="+mn-ea"/>
              </a:rPr>
              <a:t>，其余为</a:t>
            </a:r>
            <a:r>
              <a:rPr lang="en-US" altLang="zh-CN" dirty="0">
                <a:latin typeface="微软雅黑" panose="020B0503020204020204" pitchFamily="34" charset="-122"/>
                <a:ea typeface="微软雅黑" panose="020B0503020204020204" pitchFamily="34" charset="-122"/>
                <a:sym typeface="+mn-ea"/>
              </a:rPr>
              <a:t>0</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αk</a:t>
            </a:r>
            <a:r>
              <a:rPr lang="zh-CN" altLang="en-US" dirty="0">
                <a:latin typeface="微软雅黑" panose="020B0503020204020204" pitchFamily="34" charset="-122"/>
                <a:ea typeface="微软雅黑" panose="020B0503020204020204" pitchFamily="34" charset="-122"/>
                <a:sym typeface="+mn-ea"/>
              </a:rPr>
              <a:t>和</a:t>
            </a:r>
            <a:r>
              <a:rPr lang="en-US" altLang="zh-CN" dirty="0">
                <a:latin typeface="微软雅黑" panose="020B0503020204020204" pitchFamily="34" charset="-122"/>
                <a:ea typeface="微软雅黑" panose="020B0503020204020204" pitchFamily="34" charset="-122"/>
                <a:sym typeface="+mn-ea"/>
              </a:rPr>
              <a:t>βk</a:t>
            </a:r>
            <a:r>
              <a:rPr lang="zh-CN" altLang="en-US" dirty="0">
                <a:latin typeface="微软雅黑" panose="020B0503020204020204" pitchFamily="34" charset="-122"/>
                <a:ea typeface="微软雅黑" panose="020B0503020204020204" pitchFamily="34" charset="-122"/>
                <a:sym typeface="+mn-ea"/>
              </a:rPr>
              <a:t>表示超参数。</a:t>
            </a:r>
            <a:endParaRPr lang="en-US" alt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dirty="0">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整个神经网络的架构如左下图所示，本质上是通过整个架构来模拟上面的传播模型。先看框架的后半部分，</a:t>
            </a:r>
            <a:r>
              <a:rPr lang="en-US" altLang="zh-CN" dirty="0" err="1">
                <a:latin typeface="微软雅黑" panose="020B0503020204020204" pitchFamily="34" charset="-122"/>
                <a:ea typeface="微软雅黑" panose="020B0503020204020204" pitchFamily="34" charset="-122"/>
                <a:sym typeface="+mn-ea"/>
              </a:rPr>
              <a:t>Obstuction</a:t>
            </a:r>
            <a:r>
              <a:rPr lang="en-US" altLang="zh-CN" dirty="0">
                <a:latin typeface="微软雅黑" panose="020B0503020204020204" pitchFamily="34" charset="-122"/>
                <a:ea typeface="微软雅黑" panose="020B0503020204020204" pitchFamily="34" charset="-122"/>
                <a:sym typeface="+mn-ea"/>
              </a:rPr>
              <a:t> Network</a:t>
            </a:r>
            <a:r>
              <a:rPr lang="zh-CN" altLang="en-US" dirty="0">
                <a:latin typeface="微软雅黑" panose="020B0503020204020204" pitchFamily="34" charset="-122"/>
                <a:ea typeface="微软雅黑" panose="020B0503020204020204" pitchFamily="34" charset="-122"/>
                <a:sym typeface="+mn-ea"/>
              </a:rPr>
              <a:t>部分用来模拟</a:t>
            </a:r>
            <a:r>
              <a:rPr lang="en-US" altLang="zh-CN" dirty="0" err="1">
                <a:latin typeface="微软雅黑" panose="020B0503020204020204" pitchFamily="34" charset="-122"/>
                <a:ea typeface="微软雅黑" panose="020B0503020204020204" pitchFamily="34" charset="-122"/>
                <a:sym typeface="+mn-ea"/>
              </a:rPr>
              <a:t>Sk</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p</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H</a:t>
            </a:r>
            <a:r>
              <a:rPr lang="zh-CN" altLang="en-US" dirty="0">
                <a:latin typeface="微软雅黑" panose="020B0503020204020204" pitchFamily="34" charset="-122"/>
                <a:ea typeface="微软雅黑" panose="020B0503020204020204" pitchFamily="34" charset="-122"/>
                <a:sym typeface="+mn-ea"/>
              </a:rPr>
              <a:t>）函数，</a:t>
            </a:r>
            <a:r>
              <a:rPr lang="en-US" altLang="zh-CN" dirty="0">
                <a:latin typeface="微软雅黑" panose="020B0503020204020204" pitchFamily="34" charset="-122"/>
                <a:ea typeface="微软雅黑" panose="020B0503020204020204" pitchFamily="34" charset="-122"/>
                <a:sym typeface="+mn-ea"/>
              </a:rPr>
              <a:t>Multi-degree channel gain</a:t>
            </a:r>
            <a:r>
              <a:rPr lang="zh-CN" altLang="en-US" dirty="0">
                <a:latin typeface="微软雅黑" panose="020B0503020204020204" pitchFamily="34" charset="-122"/>
                <a:ea typeface="微软雅黑" panose="020B0503020204020204" pitchFamily="34" charset="-122"/>
                <a:sym typeface="+mn-ea"/>
              </a:rPr>
              <a:t>模块用来模拟不同阻塞类下的信道增益（</a:t>
            </a:r>
            <a:r>
              <a:rPr lang="en-US" altLang="zh-CN" dirty="0">
                <a:latin typeface="微软雅黑" panose="020B0503020204020204" pitchFamily="34" charset="-122"/>
                <a:ea typeface="微软雅黑" panose="020B0503020204020204" pitchFamily="34" charset="-122"/>
                <a:sym typeface="+mn-ea"/>
              </a:rPr>
              <a:t>g1-gk</a:t>
            </a:r>
            <a:r>
              <a:rPr lang="zh-CN" altLang="en-US" dirty="0">
                <a:latin typeface="微软雅黑" panose="020B0503020204020204" pitchFamily="34" charset="-122"/>
                <a:ea typeface="微软雅黑" panose="020B0503020204020204" pitchFamily="34" charset="-122"/>
                <a:sym typeface="+mn-ea"/>
              </a:rPr>
              <a:t>）。而最后的</a:t>
            </a:r>
            <a:r>
              <a:rPr lang="en-US" altLang="zh-CN" dirty="0">
                <a:latin typeface="微软雅黑" panose="020B0503020204020204" pitchFamily="34" charset="-122"/>
                <a:ea typeface="微软雅黑" panose="020B0503020204020204" pitchFamily="34" charset="-122"/>
                <a:sym typeface="+mn-ea"/>
              </a:rPr>
              <a:t>RM-Net</a:t>
            </a:r>
            <a:r>
              <a:rPr lang="zh-CN" altLang="en-US" dirty="0">
                <a:latin typeface="微软雅黑" panose="020B0503020204020204" pitchFamily="34" charset="-122"/>
                <a:ea typeface="微软雅黑" panose="020B0503020204020204" pitchFamily="34" charset="-122"/>
                <a:sym typeface="+mn-ea"/>
              </a:rPr>
              <a:t>通过输入的</a:t>
            </a:r>
            <a:r>
              <a:rPr lang="en-US" altLang="zh-CN" dirty="0" err="1">
                <a:latin typeface="微软雅黑" panose="020B0503020204020204" pitchFamily="34" charset="-122"/>
                <a:ea typeface="微软雅黑" panose="020B0503020204020204" pitchFamily="34" charset="-122"/>
                <a:sym typeface="+mn-ea"/>
              </a:rPr>
              <a:t>Sk</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p</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H</a:t>
            </a:r>
            <a:r>
              <a:rPr lang="zh-CN" altLang="en-US" dirty="0">
                <a:latin typeface="微软雅黑" panose="020B0503020204020204" pitchFamily="34" charset="-122"/>
                <a:ea typeface="微软雅黑" panose="020B0503020204020204" pitchFamily="34" charset="-122"/>
                <a:sym typeface="+mn-ea"/>
              </a:rPr>
              <a:t>）函数和信道增益</a:t>
            </a:r>
            <a:r>
              <a:rPr lang="en-US" altLang="zh-CN" dirty="0">
                <a:latin typeface="微软雅黑" panose="020B0503020204020204" pitchFamily="34" charset="-122"/>
                <a:ea typeface="微软雅黑" panose="020B0503020204020204" pitchFamily="34" charset="-122"/>
                <a:sym typeface="+mn-ea"/>
              </a:rPr>
              <a:t>(g1-gk)</a:t>
            </a:r>
            <a:r>
              <a:rPr lang="zh-CN" altLang="en-US" dirty="0">
                <a:latin typeface="微软雅黑" panose="020B0503020204020204" pitchFamily="34" charset="-122"/>
                <a:ea typeface="微软雅黑" panose="020B0503020204020204" pitchFamily="34" charset="-122"/>
                <a:sym typeface="+mn-ea"/>
              </a:rPr>
              <a:t>来进行加权和得到预测的接收功率，并且得出位置对之间的阻塞程度</a:t>
            </a:r>
            <a:r>
              <a:rPr lang="en-US" altLang="zh-CN" dirty="0">
                <a:latin typeface="微软雅黑" panose="020B0503020204020204" pitchFamily="34" charset="-122"/>
                <a:ea typeface="微软雅黑" panose="020B0503020204020204" pitchFamily="34" charset="-122"/>
                <a:sym typeface="+mn-ea"/>
              </a:rPr>
              <a:t>S</a:t>
            </a:r>
            <a:r>
              <a:rPr lang="zh-CN" altLang="en-US" dirty="0">
                <a:latin typeface="微软雅黑" panose="020B0503020204020204" pitchFamily="34" charset="-122"/>
                <a:ea typeface="微软雅黑" panose="020B0503020204020204" pitchFamily="34" charset="-122"/>
                <a:sym typeface="+mn-ea"/>
              </a:rPr>
              <a:t>（</a:t>
            </a:r>
            <a:r>
              <a:rPr lang="en-US" altLang="zh-CN" dirty="0" err="1">
                <a:latin typeface="微软雅黑" panose="020B0503020204020204" pitchFamily="34" charset="-122"/>
                <a:ea typeface="微软雅黑" panose="020B0503020204020204" pitchFamily="34" charset="-122"/>
                <a:sym typeface="+mn-ea"/>
              </a:rPr>
              <a:t>i</a:t>
            </a:r>
            <a:r>
              <a:rPr lang="zh-CN" altLang="en-US" dirty="0">
                <a:latin typeface="微软雅黑" panose="020B0503020204020204" pitchFamily="34" charset="-122"/>
                <a:ea typeface="微软雅黑" panose="020B0503020204020204" pitchFamily="34" charset="-122"/>
                <a:sym typeface="+mn-ea"/>
              </a:rPr>
              <a:t>）。</a:t>
            </a:r>
            <a:endParaRPr lang="en-US" alt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dirty="0">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对于框架的前半部分，首先根据输入的收发位置信息提取出收发位置对之间的对数距离特征输入到</a:t>
            </a:r>
            <a:r>
              <a:rPr lang="en-US" altLang="zh-CN" dirty="0">
                <a:latin typeface="微软雅黑" panose="020B0503020204020204" pitchFamily="34" charset="-122"/>
                <a:ea typeface="微软雅黑" panose="020B0503020204020204" pitchFamily="34" charset="-122"/>
                <a:sym typeface="+mn-ea"/>
              </a:rPr>
              <a:t>Multi-degree channel gain</a:t>
            </a:r>
            <a:r>
              <a:rPr lang="zh-CN" altLang="en-US" dirty="0">
                <a:latin typeface="微软雅黑" panose="020B0503020204020204" pitchFamily="34" charset="-122"/>
                <a:ea typeface="微软雅黑" panose="020B0503020204020204" pitchFamily="34" charset="-122"/>
                <a:sym typeface="+mn-ea"/>
              </a:rPr>
              <a:t>，并且提取出位置地图特征和</a:t>
            </a:r>
            <a:r>
              <a:rPr lang="en-US" altLang="zh-CN" dirty="0">
                <a:latin typeface="微软雅黑" panose="020B0503020204020204" pitchFamily="34" charset="-122"/>
                <a:ea typeface="微软雅黑" panose="020B0503020204020204" pitchFamily="34" charset="-122"/>
                <a:sym typeface="+mn-ea"/>
              </a:rPr>
              <a:t>RE-Net</a:t>
            </a:r>
            <a:r>
              <a:rPr lang="zh-CN" altLang="en-US" dirty="0">
                <a:latin typeface="微软雅黑" panose="020B0503020204020204" pitchFamily="34" charset="-122"/>
                <a:ea typeface="微软雅黑" panose="020B0503020204020204" pitchFamily="34" charset="-122"/>
                <a:sym typeface="+mn-ea"/>
              </a:rPr>
              <a:t>输出的障碍物环境图共同输入到</a:t>
            </a:r>
            <a:r>
              <a:rPr lang="en-US" altLang="zh-CN" dirty="0">
                <a:latin typeface="微软雅黑" panose="020B0503020204020204" pitchFamily="34" charset="-122"/>
                <a:ea typeface="微软雅黑" panose="020B0503020204020204" pitchFamily="34" charset="-122"/>
                <a:sym typeface="+mn-ea"/>
              </a:rPr>
              <a:t>Obstruction Network</a:t>
            </a:r>
            <a:r>
              <a:rPr lang="zh-CN" altLang="en-US" dirty="0">
                <a:latin typeface="微软雅黑" panose="020B0503020204020204" pitchFamily="34" charset="-122"/>
                <a:ea typeface="微软雅黑" panose="020B0503020204020204" pitchFamily="34" charset="-122"/>
                <a:sym typeface="+mn-ea"/>
              </a:rPr>
              <a:t>中</a:t>
            </a:r>
            <a:endParaRPr lang="en-US" alt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dirty="0">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具体的</a:t>
            </a:r>
            <a:r>
              <a:rPr lang="en-US" altLang="zh-CN" dirty="0">
                <a:latin typeface="微软雅黑" panose="020B0503020204020204" pitchFamily="34" charset="-122"/>
                <a:ea typeface="微软雅黑" panose="020B0503020204020204" pitchFamily="34" charset="-122"/>
                <a:sym typeface="+mn-ea"/>
              </a:rPr>
              <a:t>Re-Net</a:t>
            </a:r>
            <a:r>
              <a:rPr lang="zh-CN" altLang="en-US" dirty="0">
                <a:latin typeface="微软雅黑" panose="020B0503020204020204" pitchFamily="34" charset="-122"/>
                <a:ea typeface="微软雅黑" panose="020B0503020204020204" pitchFamily="34" charset="-122"/>
                <a:sym typeface="+mn-ea"/>
              </a:rPr>
              <a:t>图看右下角，它首先输入一些三角形、正方形、圆形等基本障碍物图形，然后</a:t>
            </a:r>
            <a:r>
              <a:rPr lang="zh-CN" altLang="en-US" b="0" i="0" dirty="0">
                <a:solidFill>
                  <a:srgbClr val="000000"/>
                </a:solidFill>
                <a:effectLst/>
                <a:latin typeface="微软雅黑" panose="020B0503020204020204" pitchFamily="34" charset="-122"/>
                <a:ea typeface="微软雅黑" panose="020B0503020204020204" pitchFamily="34" charset="-122"/>
              </a:rPr>
              <a:t>通过浅卷积网络提取基本特征，然后输入到反卷积网络进行上采样。随着通道数量的增加和特征图尺度的增大，这些特征会扩散到整个地图区域，然后，使用通道数递减的浅卷积平均网络对特征映射进行平滑处理并进行综合组合。最后一层是核大小为</a:t>
            </a:r>
            <a:r>
              <a:rPr lang="en-US" altLang="zh-CN" b="0" i="0" dirty="0">
                <a:solidFill>
                  <a:srgbClr val="000000"/>
                </a:solidFill>
                <a:effectLst/>
                <a:latin typeface="微软雅黑" panose="020B0503020204020204" pitchFamily="34" charset="-122"/>
                <a:ea typeface="微软雅黑" panose="020B0503020204020204" pitchFamily="34" charset="-122"/>
              </a:rPr>
              <a:t>1 × 1</a:t>
            </a:r>
            <a:r>
              <a:rPr lang="zh-CN" altLang="en-US" b="0" i="0" dirty="0">
                <a:solidFill>
                  <a:srgbClr val="000000"/>
                </a:solidFill>
                <a:effectLst/>
                <a:latin typeface="微软雅黑" panose="020B0503020204020204" pitchFamily="34" charset="-122"/>
                <a:ea typeface="微软雅黑" panose="020B0503020204020204" pitchFamily="34" charset="-122"/>
              </a:rPr>
              <a:t>的</a:t>
            </a:r>
            <a:r>
              <a:rPr lang="en-US" altLang="zh-CN" b="0" i="0" dirty="0">
                <a:solidFill>
                  <a:srgbClr val="000000"/>
                </a:solidFill>
                <a:effectLst/>
                <a:latin typeface="微软雅黑" panose="020B0503020204020204" pitchFamily="34" charset="-122"/>
                <a:ea typeface="微软雅黑" panose="020B0503020204020204" pitchFamily="34" charset="-122"/>
              </a:rPr>
              <a:t>1</a:t>
            </a:r>
            <a:r>
              <a:rPr lang="zh-CN" altLang="en-US" b="0" i="0" dirty="0">
                <a:solidFill>
                  <a:srgbClr val="000000"/>
                </a:solidFill>
                <a:effectLst/>
                <a:latin typeface="微软雅黑" panose="020B0503020204020204" pitchFamily="34" charset="-122"/>
                <a:ea typeface="微软雅黑" panose="020B0503020204020204" pitchFamily="34" charset="-122"/>
              </a:rPr>
              <a:t>通道卷积层，充分融合沿通道方向的特征映射，生成特定类型的虚拟障碍图。</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charset="0"/>
              <a:buNone/>
              <a:tabLst/>
              <a:defRPr/>
            </a:pPr>
            <a:r>
              <a:rPr lang="en-US" altLang="zh-CN" b="0" i="0" dirty="0">
                <a:solidFill>
                  <a:srgbClr val="000000"/>
                </a:solidFill>
                <a:effectLst/>
                <a:latin typeface="微软雅黑" panose="020B0503020204020204" pitchFamily="34" charset="-122"/>
                <a:ea typeface="微软雅黑" panose="020B0503020204020204" pitchFamily="34" charset="-122"/>
                <a:sym typeface="+mn-ea"/>
              </a:rPr>
              <a:t>	</a:t>
            </a:r>
            <a:r>
              <a:rPr lang="zh-CN" altLang="en-US" b="0" i="0" dirty="0">
                <a:solidFill>
                  <a:srgbClr val="000000"/>
                </a:solidFill>
                <a:effectLst/>
                <a:latin typeface="微软雅黑" panose="020B0503020204020204" pitchFamily="34" charset="-122"/>
                <a:ea typeface="微软雅黑" panose="020B0503020204020204" pitchFamily="34" charset="-122"/>
                <a:sym typeface="+mn-ea"/>
              </a:rPr>
              <a:t>最后训练过程中先固定</a:t>
            </a:r>
            <a:r>
              <a:rPr lang="en-US" altLang="zh-CN" b="0" i="0" dirty="0">
                <a:solidFill>
                  <a:srgbClr val="000000"/>
                </a:solidFill>
                <a:effectLst/>
                <a:latin typeface="微软雅黑" panose="020B0503020204020204" pitchFamily="34" charset="-122"/>
                <a:ea typeface="微软雅黑" panose="020B0503020204020204" pitchFamily="34" charset="-122"/>
                <a:sym typeface="+mn-ea"/>
              </a:rPr>
              <a:t>RE-Net</a:t>
            </a:r>
            <a:r>
              <a:rPr lang="zh-CN" altLang="en-US" b="0" i="0" dirty="0">
                <a:solidFill>
                  <a:srgbClr val="000000"/>
                </a:solidFill>
                <a:effectLst/>
                <a:latin typeface="微软雅黑" panose="020B0503020204020204" pitchFamily="34" charset="-122"/>
                <a:ea typeface="微软雅黑" panose="020B0503020204020204" pitchFamily="34" charset="-122"/>
                <a:sym typeface="+mn-ea"/>
              </a:rPr>
              <a:t>和</a:t>
            </a:r>
            <a:r>
              <a:rPr lang="en-US" altLang="zh-CN" b="0" i="0" dirty="0">
                <a:solidFill>
                  <a:srgbClr val="000000"/>
                </a:solidFill>
                <a:effectLst/>
                <a:latin typeface="微软雅黑" panose="020B0503020204020204" pitchFamily="34" charset="-122"/>
                <a:ea typeface="微软雅黑" panose="020B0503020204020204" pitchFamily="34" charset="-122"/>
                <a:sym typeface="+mn-ea"/>
              </a:rPr>
              <a:t>Obstruction Network</a:t>
            </a:r>
            <a:r>
              <a:rPr lang="zh-CN" altLang="en-US" b="0" i="0" dirty="0">
                <a:solidFill>
                  <a:srgbClr val="000000"/>
                </a:solidFill>
                <a:effectLst/>
                <a:latin typeface="微软雅黑" panose="020B0503020204020204" pitchFamily="34" charset="-122"/>
                <a:ea typeface="微软雅黑" panose="020B0503020204020204" pitchFamily="34" charset="-122"/>
                <a:sym typeface="+mn-ea"/>
              </a:rPr>
              <a:t>模块，然后</a:t>
            </a:r>
            <a:r>
              <a:rPr lang="zh-CN" altLang="en-US" sz="1200" spc="100" dirty="0">
                <a:latin typeface="微软雅黑" panose="020B0503020204020204" pitchFamily="34" charset="-122"/>
                <a:ea typeface="微软雅黑" panose="020B0503020204020204" pitchFamily="34" charset="-122"/>
              </a:rPr>
              <a:t>粗略初始化超参数</a:t>
            </a:r>
            <a:r>
              <a:rPr lang="en-US" altLang="zh-CN" sz="1200" spc="100" dirty="0">
                <a:latin typeface="微软雅黑" panose="020B0503020204020204" pitchFamily="34" charset="-122"/>
                <a:ea typeface="微软雅黑" panose="020B0503020204020204" pitchFamily="34" charset="-122"/>
              </a:rPr>
              <a:t>αk</a:t>
            </a:r>
            <a:r>
              <a:rPr lang="zh-CN" altLang="en-US" sz="1200" spc="100" dirty="0">
                <a:latin typeface="微软雅黑" panose="020B0503020204020204" pitchFamily="34" charset="-122"/>
                <a:ea typeface="微软雅黑" panose="020B0503020204020204" pitchFamily="34" charset="-122"/>
              </a:rPr>
              <a:t>和</a:t>
            </a:r>
            <a:r>
              <a:rPr lang="en-US" altLang="zh-CN" sz="1200" spc="100" dirty="0">
                <a:latin typeface="微软雅黑" panose="020B0503020204020204" pitchFamily="34" charset="-122"/>
                <a:ea typeface="微软雅黑" panose="020B0503020204020204" pitchFamily="34" charset="-122"/>
              </a:rPr>
              <a:t>βk</a:t>
            </a:r>
            <a:r>
              <a:rPr lang="zh-CN" altLang="en-US" sz="1200" spc="100" dirty="0">
                <a:latin typeface="微软雅黑" panose="020B0503020204020204" pitchFamily="34" charset="-122"/>
                <a:ea typeface="微软雅黑" panose="020B0503020204020204" pitchFamily="34" charset="-122"/>
              </a:rPr>
              <a:t>，得到信道增益（</a:t>
            </a:r>
            <a:r>
              <a:rPr lang="en-US" altLang="zh-CN" sz="1200" spc="100" dirty="0">
                <a:latin typeface="微软雅黑" panose="020B0503020204020204" pitchFamily="34" charset="-122"/>
                <a:ea typeface="微软雅黑" panose="020B0503020204020204" pitchFamily="34" charset="-122"/>
              </a:rPr>
              <a:t>g1-gk</a:t>
            </a:r>
            <a:r>
              <a:rPr lang="zh-CN" altLang="en-US" sz="1200" spc="100" dirty="0">
                <a:latin typeface="微软雅黑" panose="020B0503020204020204" pitchFamily="34" charset="-122"/>
                <a:ea typeface="微软雅黑" panose="020B0503020204020204" pitchFamily="34" charset="-122"/>
              </a:rPr>
              <a:t>），进而得到阻碍度关系</a:t>
            </a:r>
            <a:r>
              <a:rPr lang="en-US" altLang="zh-CN" sz="1200" spc="100" dirty="0">
                <a:latin typeface="微软雅黑" panose="020B0503020204020204" pitchFamily="34" charset="-122"/>
                <a:ea typeface="微软雅黑" panose="020B0503020204020204" pitchFamily="34" charset="-122"/>
              </a:rPr>
              <a:t>S</a:t>
            </a:r>
            <a:r>
              <a:rPr lang="zh-CN" altLang="en-US" sz="1200" spc="100" dirty="0">
                <a:latin typeface="微软雅黑" panose="020B0503020204020204" pitchFamily="34" charset="-122"/>
                <a:ea typeface="微软雅黑" panose="020B0503020204020204" pitchFamily="34" charset="-122"/>
              </a:rPr>
              <a:t>，然后将</a:t>
            </a:r>
            <a:r>
              <a:rPr lang="en-US" altLang="zh-CN" sz="1200" spc="100" dirty="0">
                <a:latin typeface="微软雅黑" panose="020B0503020204020204" pitchFamily="34" charset="-122"/>
                <a:ea typeface="微软雅黑" panose="020B0503020204020204" pitchFamily="34" charset="-122"/>
              </a:rPr>
              <a:t>S</a:t>
            </a:r>
            <a:r>
              <a:rPr lang="zh-CN" altLang="en-US" sz="1200" spc="100" dirty="0">
                <a:latin typeface="微软雅黑" panose="020B0503020204020204" pitchFamily="34" charset="-122"/>
                <a:ea typeface="微软雅黑" panose="020B0503020204020204" pitchFamily="34" charset="-122"/>
              </a:rPr>
              <a:t>反过来用于监督</a:t>
            </a:r>
            <a:r>
              <a:rPr lang="en-US" altLang="zh-CN" sz="1200" spc="100" dirty="0">
                <a:latin typeface="微软雅黑" panose="020B0503020204020204" pitchFamily="34" charset="-122"/>
                <a:ea typeface="微软雅黑" panose="020B0503020204020204" pitchFamily="34" charset="-122"/>
              </a:rPr>
              <a:t>Obstruction Network</a:t>
            </a:r>
            <a:r>
              <a:rPr lang="zh-CN" altLang="en-US" sz="1200" spc="100" dirty="0">
                <a:latin typeface="微软雅黑" panose="020B0503020204020204" pitchFamily="34" charset="-122"/>
                <a:ea typeface="微软雅黑" panose="020B0503020204020204" pitchFamily="34" charset="-122"/>
              </a:rPr>
              <a:t>学习。</a:t>
            </a:r>
            <a:endParaRPr lang="en-US" altLang="zh-CN" sz="1200" spc="1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charset="0"/>
              <a:buNone/>
              <a:tabLst/>
              <a:defRPr/>
            </a:pPr>
            <a:r>
              <a:rPr lang="en-US" altLang="zh-CN" sz="1200" spc="100" dirty="0">
                <a:latin typeface="微软雅黑" panose="020B0503020204020204" pitchFamily="34" charset="-122"/>
                <a:ea typeface="微软雅黑" panose="020B0503020204020204" pitchFamily="34" charset="-122"/>
                <a:sym typeface="+mn-ea"/>
              </a:rPr>
              <a:t>	</a:t>
            </a:r>
            <a:r>
              <a:rPr lang="zh-CN" altLang="en-US" sz="1200" spc="100" dirty="0">
                <a:latin typeface="微软雅黑" panose="020B0503020204020204" pitchFamily="34" charset="-122"/>
                <a:ea typeface="微软雅黑" panose="020B0503020204020204" pitchFamily="34" charset="-122"/>
                <a:sym typeface="+mn-ea"/>
              </a:rPr>
              <a:t>最后按照以上方法迭代训练，经过几个周期后，用真实的</a:t>
            </a:r>
            <a:r>
              <a:rPr lang="en-US" altLang="zh-CN" b="0" i="0" dirty="0">
                <a:solidFill>
                  <a:srgbClr val="000000"/>
                </a:solidFill>
                <a:effectLst/>
                <a:latin typeface="微软雅黑" panose="020B0503020204020204" pitchFamily="34" charset="-122"/>
                <a:ea typeface="微软雅黑" panose="020B0503020204020204" pitchFamily="34" charset="-122"/>
              </a:rPr>
              <a:t>RSS</a:t>
            </a:r>
            <a:r>
              <a:rPr lang="zh-CN" altLang="en-US" b="0" i="0" dirty="0">
                <a:solidFill>
                  <a:srgbClr val="000000"/>
                </a:solidFill>
                <a:effectLst/>
                <a:latin typeface="微软雅黑" panose="020B0503020204020204" pitchFamily="34" charset="-122"/>
                <a:ea typeface="微软雅黑" panose="020B0503020204020204" pitchFamily="34" charset="-122"/>
              </a:rPr>
              <a:t>数据监督整个网络以较小的学习率进行微调</a:t>
            </a:r>
            <a:endParaRPr lang="en-US" alt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en-US" alt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dirty="0">
                <a:latin typeface="微软雅黑" panose="020B0503020204020204" pitchFamily="34" charset="-122"/>
                <a:ea typeface="微软雅黑" panose="020B0503020204020204" pitchFamily="34" charset="-122"/>
                <a:sym typeface="+mn-ea"/>
              </a:rPr>
              <a:t>g(p)</a:t>
            </a:r>
            <a:r>
              <a:rPr lang="zh-CN" altLang="en-US" dirty="0">
                <a:latin typeface="微软雅黑" panose="020B0503020204020204" pitchFamily="34" charset="-122"/>
                <a:ea typeface="微软雅黑" panose="020B0503020204020204" pitchFamily="34" charset="-122"/>
                <a:sym typeface="+mn-ea"/>
              </a:rPr>
              <a:t>是文中路径增益的建模，</a:t>
            </a:r>
            <a:r>
              <a:rPr lang="en-US" altLang="zh-CN" dirty="0" err="1">
                <a:latin typeface="微软雅黑" panose="020B0503020204020204" pitchFamily="34" charset="-122"/>
                <a:ea typeface="微软雅黑" panose="020B0503020204020204" pitchFamily="34" charset="-122"/>
                <a:sym typeface="+mn-ea"/>
              </a:rPr>
              <a:t>ak</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bk</a:t>
            </a:r>
            <a:r>
              <a:rPr lang="zh-CN" altLang="en-US" dirty="0">
                <a:latin typeface="微软雅黑" panose="020B0503020204020204" pitchFamily="34" charset="-122"/>
                <a:ea typeface="微软雅黑" panose="020B0503020204020204" pitchFamily="34" charset="-122"/>
                <a:sym typeface="+mn-ea"/>
              </a:rPr>
              <a:t>是系数，</a:t>
            </a:r>
            <a:r>
              <a:rPr lang="en-US" altLang="zh-CN" dirty="0" err="1">
                <a:latin typeface="微软雅黑" panose="020B0503020204020204" pitchFamily="34" charset="-122"/>
                <a:ea typeface="微软雅黑" panose="020B0503020204020204" pitchFamily="34" charset="-122"/>
                <a:sym typeface="+mn-ea"/>
              </a:rPr>
              <a:t>Sk</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p</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H</a:t>
            </a:r>
            <a:r>
              <a:rPr lang="zh-CN" altLang="en-US" dirty="0">
                <a:latin typeface="微软雅黑" panose="020B0503020204020204" pitchFamily="34" charset="-122"/>
                <a:ea typeface="微软雅黑" panose="020B0503020204020204" pitchFamily="34" charset="-122"/>
                <a:sym typeface="+mn-ea"/>
              </a:rPr>
              <a:t>）描述的通信链路之间的阻塞度</a:t>
            </a:r>
            <a:endParaRPr lang="en-US" alt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zh-CN" altLang="en-US" dirty="0">
                <a:latin typeface="微软雅黑" panose="020B0503020204020204" pitchFamily="34" charset="-122"/>
                <a:ea typeface="微软雅黑" panose="020B0503020204020204" pitchFamily="34" charset="-122"/>
                <a:sym typeface="+mn-ea"/>
              </a:rPr>
              <a:t>图一是文中提出的整体的</a:t>
            </a:r>
            <a:r>
              <a:rPr lang="en-US" altLang="zh-CN" dirty="0">
                <a:latin typeface="微软雅黑" panose="020B0503020204020204" pitchFamily="34" charset="-122"/>
                <a:ea typeface="微软雅黑" panose="020B0503020204020204" pitchFamily="34" charset="-122"/>
                <a:sym typeface="+mn-ea"/>
              </a:rPr>
              <a:t>DL</a:t>
            </a:r>
            <a:r>
              <a:rPr lang="zh-CN" altLang="en-US" dirty="0">
                <a:latin typeface="微软雅黑" panose="020B0503020204020204" pitchFamily="34" charset="-122"/>
                <a:ea typeface="微软雅黑" panose="020B0503020204020204" pitchFamily="34" charset="-122"/>
                <a:sym typeface="+mn-ea"/>
              </a:rPr>
              <a:t>架构</a:t>
            </a:r>
            <a:endParaRPr lang="en-US" altLang="zh-CN" dirty="0">
              <a:latin typeface="微软雅黑" panose="020B0503020204020204" pitchFamily="34" charset="-122"/>
              <a:ea typeface="微软雅黑" panose="020B0503020204020204" pitchFamily="34" charset="-122"/>
              <a:sym typeface="+mn-ea"/>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charset="0"/>
              <a:buNone/>
              <a:tabLst/>
              <a:defRPr/>
            </a:pPr>
            <a:r>
              <a:rPr lang="zh-CN" altLang="en-US" dirty="0">
                <a:latin typeface="微软雅黑" panose="020B0503020204020204" pitchFamily="34" charset="-122"/>
                <a:ea typeface="微软雅黑" panose="020B0503020204020204" pitchFamily="34" charset="-122"/>
                <a:sym typeface="+mn-ea"/>
              </a:rPr>
              <a:t>首先根据输入的位置信息构建特征信息，分别形成一个位置地图特征和数字的收发之间距离特征（这里场景是无人机和用户</a:t>
            </a:r>
            <a:r>
              <a:rPr lang="en-US" altLang="zh-CN" dirty="0">
                <a:latin typeface="微软雅黑" panose="020B0503020204020204" pitchFamily="34" charset="-122"/>
                <a:ea typeface="微软雅黑" panose="020B0503020204020204" pitchFamily="34" charset="-122"/>
                <a:sym typeface="+mn-ea"/>
              </a:rPr>
              <a:t>)</a:t>
            </a:r>
          </a:p>
          <a:p>
            <a:pPr marL="0" marR="0" lvl="0" indent="0" algn="l" defTabSz="914400" rtl="0" eaLnBrk="1" fontAlgn="auto" latinLnBrk="0" hangingPunct="1">
              <a:lnSpc>
                <a:spcPct val="100000"/>
              </a:lnSpc>
              <a:spcBef>
                <a:spcPts val="0"/>
              </a:spcBef>
              <a:spcAft>
                <a:spcPts val="0"/>
              </a:spcAft>
              <a:buClrTx/>
              <a:buSzTx/>
              <a:buFont typeface="Wingdings" panose="05000000000000000000" charset="0"/>
              <a:buNone/>
              <a:tabLst/>
              <a:defRPr/>
            </a:pPr>
            <a:r>
              <a:rPr lang="zh-CN" altLang="en-US" dirty="0">
                <a:latin typeface="微软雅黑" panose="020B0503020204020204" pitchFamily="34" charset="-122"/>
                <a:ea typeface="微软雅黑" panose="020B0503020204020204" pitchFamily="34" charset="-122"/>
                <a:sym typeface="+mn-ea"/>
              </a:rPr>
              <a:t>收发之间的距离特征输入到</a:t>
            </a:r>
            <a:r>
              <a:rPr lang="en-US" altLang="zh-CN" dirty="0" err="1">
                <a:latin typeface="微软雅黑" panose="020B0503020204020204" pitchFamily="34" charset="-122"/>
                <a:ea typeface="微软雅黑" panose="020B0503020204020204" pitchFamily="34" charset="-122"/>
                <a:sym typeface="+mn-ea"/>
              </a:rPr>
              <a:t>Muliti</a:t>
            </a:r>
            <a:r>
              <a:rPr lang="en-US" altLang="zh-CN" dirty="0">
                <a:latin typeface="微软雅黑" panose="020B0503020204020204" pitchFamily="34" charset="-122"/>
                <a:ea typeface="微软雅黑" panose="020B0503020204020204" pitchFamily="34" charset="-122"/>
                <a:sym typeface="+mn-ea"/>
              </a:rPr>
              <a:t>-degree channel Gain</a:t>
            </a:r>
            <a:r>
              <a:rPr lang="zh-CN" altLang="en-US" dirty="0">
                <a:latin typeface="微软雅黑" panose="020B0503020204020204" pitchFamily="34" charset="-122"/>
                <a:ea typeface="微软雅黑" panose="020B0503020204020204" pitchFamily="34" charset="-122"/>
                <a:sym typeface="+mn-ea"/>
              </a:rPr>
              <a:t>中后经过一个单一的线性层输出</a:t>
            </a:r>
            <a:r>
              <a:rPr lang="en-US" altLang="zh-CN" dirty="0">
                <a:latin typeface="微软雅黑" panose="020B0503020204020204" pitchFamily="34" charset="-122"/>
                <a:ea typeface="微软雅黑" panose="020B0503020204020204" pitchFamily="34" charset="-122"/>
                <a:sym typeface="+mn-ea"/>
              </a:rPr>
              <a:t>g0-gk,g0-gk</a:t>
            </a:r>
            <a:r>
              <a:rPr lang="zh-CN" altLang="en-US" dirty="0">
                <a:latin typeface="微软雅黑" panose="020B0503020204020204" pitchFamily="34" charset="-122"/>
                <a:ea typeface="微软雅黑" panose="020B0503020204020204" pitchFamily="34" charset="-122"/>
                <a:sym typeface="+mn-ea"/>
              </a:rPr>
              <a:t>分别是</a:t>
            </a:r>
            <a:r>
              <a:rPr lang="en-US" altLang="zh-CN" dirty="0">
                <a:latin typeface="微软雅黑" panose="020B0503020204020204" pitchFamily="34" charset="-122"/>
                <a:ea typeface="微软雅黑" panose="020B0503020204020204" pitchFamily="34" charset="-122"/>
                <a:sym typeface="+mn-ea"/>
              </a:rPr>
              <a:t>g</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p</a:t>
            </a:r>
            <a:r>
              <a:rPr lang="zh-CN" altLang="en-US" dirty="0">
                <a:latin typeface="微软雅黑" panose="020B0503020204020204" pitchFamily="34" charset="-122"/>
                <a:ea typeface="微软雅黑" panose="020B0503020204020204" pitchFamily="34" charset="-122"/>
                <a:sym typeface="+mn-ea"/>
              </a:rPr>
              <a:t>）加权和中的每一项</a:t>
            </a:r>
            <a:endParaRPr lang="en-US" altLang="zh-CN" dirty="0">
              <a:latin typeface="微软雅黑" panose="020B0503020204020204" pitchFamily="34" charset="-122"/>
              <a:ea typeface="微软雅黑" panose="020B0503020204020204" pitchFamily="34" charset="-122"/>
              <a:sym typeface="+mn-ea"/>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charset="0"/>
              <a:buNone/>
              <a:tabLst/>
              <a:defRPr/>
            </a:pPr>
            <a:r>
              <a:rPr lang="en-US" altLang="zh-CN" dirty="0" err="1">
                <a:latin typeface="微软雅黑" panose="020B0503020204020204" pitchFamily="34" charset="-122"/>
                <a:ea typeface="微软雅黑" panose="020B0503020204020204" pitchFamily="34" charset="-122"/>
                <a:sym typeface="+mn-ea"/>
              </a:rPr>
              <a:t>Obstration</a:t>
            </a:r>
            <a:r>
              <a:rPr lang="en-US" altLang="zh-CN" dirty="0">
                <a:latin typeface="微软雅黑" panose="020B0503020204020204" pitchFamily="34" charset="-122"/>
                <a:ea typeface="微软雅黑" panose="020B0503020204020204" pitchFamily="34" charset="-122"/>
                <a:sym typeface="+mn-ea"/>
              </a:rPr>
              <a:t> Network</a:t>
            </a:r>
            <a:r>
              <a:rPr lang="zh-CN" altLang="en-US" dirty="0">
                <a:latin typeface="微软雅黑" panose="020B0503020204020204" pitchFamily="34" charset="-122"/>
                <a:ea typeface="微软雅黑" panose="020B0503020204020204" pitchFamily="34" charset="-122"/>
                <a:sym typeface="+mn-ea"/>
              </a:rPr>
              <a:t>的作用是去拟合</a:t>
            </a:r>
            <a:r>
              <a:rPr lang="en-US" altLang="zh-CN" dirty="0" err="1">
                <a:latin typeface="微软雅黑" panose="020B0503020204020204" pitchFamily="34" charset="-122"/>
                <a:ea typeface="微软雅黑" panose="020B0503020204020204" pitchFamily="34" charset="-122"/>
                <a:sym typeface="+mn-ea"/>
              </a:rPr>
              <a:t>Sk</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p</a:t>
            </a:r>
            <a:r>
              <a:rPr lang="zh-CN" altLang="en-US" dirty="0">
                <a:latin typeface="微软雅黑" panose="020B0503020204020204" pitchFamily="34" charset="-122"/>
                <a:ea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sym typeface="+mn-ea"/>
              </a:rPr>
              <a:t>H</a:t>
            </a:r>
            <a:r>
              <a:rPr lang="zh-CN" altLang="en-US" dirty="0">
                <a:latin typeface="微软雅黑" panose="020B0503020204020204" pitchFamily="34" charset="-122"/>
                <a:ea typeface="微软雅黑" panose="020B0503020204020204" pitchFamily="34" charset="-122"/>
                <a:sym typeface="+mn-ea"/>
              </a:rPr>
              <a:t>）这个函数，原理看右边这个公式。</a:t>
            </a:r>
            <a:r>
              <a:rPr lang="en-US" altLang="zh-CN" dirty="0">
                <a:latin typeface="微软雅黑" panose="020B0503020204020204" pitchFamily="34" charset="-122"/>
                <a:ea typeface="微软雅黑" panose="020B0503020204020204" pitchFamily="34" charset="-122"/>
                <a:sym typeface="+mn-ea"/>
              </a:rPr>
              <a:t>I</a:t>
            </a:r>
            <a:r>
              <a:rPr lang="zh-CN" altLang="en-US" dirty="0">
                <a:latin typeface="微软雅黑" panose="020B0503020204020204" pitchFamily="34" charset="-122"/>
                <a:ea typeface="微软雅黑" panose="020B0503020204020204" pitchFamily="34" charset="-122"/>
                <a:sym typeface="+mn-ea"/>
              </a:rPr>
              <a:t>的表示的是所有栅格的阻碍关系，</a:t>
            </a:r>
            <a:r>
              <a:rPr lang="en-US" altLang="zh-CN" dirty="0">
                <a:latin typeface="微软雅黑" panose="020B0503020204020204" pitchFamily="34" charset="-122"/>
                <a:ea typeface="微软雅黑" panose="020B0503020204020204" pitchFamily="34" charset="-122"/>
                <a:sym typeface="+mn-ea"/>
              </a:rPr>
              <a:t>P</a:t>
            </a:r>
            <a:r>
              <a:rPr lang="zh-CN" altLang="en-US" dirty="0">
                <a:latin typeface="微软雅黑" panose="020B0503020204020204" pitchFamily="34" charset="-122"/>
                <a:ea typeface="微软雅黑" panose="020B0503020204020204" pitchFamily="34" charset="-122"/>
                <a:sym typeface="+mn-ea"/>
              </a:rPr>
              <a:t>表示的这个位置地图特征，</a:t>
            </a:r>
            <a:r>
              <a:rPr lang="en-US" altLang="zh-CN" dirty="0">
                <a:latin typeface="微软雅黑" panose="020B0503020204020204" pitchFamily="34" charset="-122"/>
                <a:ea typeface="微软雅黑" panose="020B0503020204020204" pitchFamily="34" charset="-122"/>
                <a:sym typeface="+mn-ea"/>
              </a:rPr>
              <a:t> E</a:t>
            </a:r>
            <a:r>
              <a:rPr lang="zh-CN" altLang="en-US" dirty="0">
                <a:latin typeface="微软雅黑" panose="020B0503020204020204" pitchFamily="34" charset="-122"/>
                <a:ea typeface="微软雅黑" panose="020B0503020204020204" pitchFamily="34" charset="-122"/>
                <a:sym typeface="+mn-ea"/>
              </a:rPr>
              <a:t>代表的周围障碍物的地图特征，他们都是</a:t>
            </a:r>
            <a:r>
              <a:rPr lang="en-US" altLang="zh-CN" dirty="0">
                <a:latin typeface="微软雅黑" panose="020B0503020204020204" pitchFamily="34" charset="-122"/>
                <a:ea typeface="微软雅黑" panose="020B0503020204020204" pitchFamily="34" charset="-122"/>
                <a:sym typeface="+mn-ea"/>
              </a:rPr>
              <a:t>K*M*N</a:t>
            </a:r>
            <a:r>
              <a:rPr lang="zh-CN" altLang="en-US" dirty="0">
                <a:latin typeface="微软雅黑" panose="020B0503020204020204" pitchFamily="34" charset="-122"/>
                <a:ea typeface="微软雅黑" panose="020B0503020204020204" pitchFamily="34" charset="-122"/>
                <a:sym typeface="+mn-ea"/>
              </a:rPr>
              <a:t>的张量，</a:t>
            </a:r>
            <a:r>
              <a:rPr lang="en-US" altLang="zh-CN" dirty="0">
                <a:latin typeface="微软雅黑" panose="020B0503020204020204" pitchFamily="34" charset="-122"/>
                <a:ea typeface="微软雅黑" panose="020B0503020204020204" pitchFamily="34" charset="-122"/>
                <a:sym typeface="+mn-ea"/>
              </a:rPr>
              <a:t>K</a:t>
            </a:r>
            <a:r>
              <a:rPr lang="zh-CN" altLang="en-US" dirty="0">
                <a:latin typeface="微软雅黑" panose="020B0503020204020204" pitchFamily="34" charset="-122"/>
                <a:ea typeface="微软雅黑" panose="020B0503020204020204" pitchFamily="34" charset="-122"/>
                <a:sym typeface="+mn-ea"/>
              </a:rPr>
              <a:t>是代表</a:t>
            </a:r>
            <a:r>
              <a:rPr lang="en-US" altLang="zh-CN" dirty="0">
                <a:latin typeface="微软雅黑" panose="020B0503020204020204" pitchFamily="34" charset="-122"/>
                <a:ea typeface="微软雅黑" panose="020B0503020204020204" pitchFamily="34" charset="-122"/>
                <a:sym typeface="+mn-ea"/>
              </a:rPr>
              <a:t>k</a:t>
            </a:r>
            <a:r>
              <a:rPr lang="zh-CN" altLang="en-US" dirty="0">
                <a:latin typeface="微软雅黑" panose="020B0503020204020204" pitchFamily="34" charset="-122"/>
                <a:ea typeface="微软雅黑" panose="020B0503020204020204" pitchFamily="34" charset="-122"/>
                <a:sym typeface="+mn-ea"/>
              </a:rPr>
              <a:t>阶障碍物，</a:t>
            </a:r>
            <a:r>
              <a:rPr lang="en-US" altLang="zh-CN" dirty="0">
                <a:latin typeface="微软雅黑" panose="020B0503020204020204" pitchFamily="34" charset="-122"/>
                <a:ea typeface="微软雅黑" panose="020B0503020204020204" pitchFamily="34" charset="-122"/>
                <a:sym typeface="+mn-ea"/>
              </a:rPr>
              <a:t>M</a:t>
            </a:r>
            <a:r>
              <a:rPr lang="zh-CN" altLang="en-US" dirty="0">
                <a:latin typeface="微软雅黑" panose="020B0503020204020204" pitchFamily="34" charset="-122"/>
                <a:ea typeface="微软雅黑" panose="020B0503020204020204" pitchFamily="34" charset="-122"/>
                <a:sym typeface="+mn-ea"/>
              </a:rPr>
              <a:t>和</a:t>
            </a:r>
            <a:r>
              <a:rPr lang="en-US" altLang="zh-CN" dirty="0">
                <a:latin typeface="微软雅黑" panose="020B0503020204020204" pitchFamily="34" charset="-122"/>
                <a:ea typeface="微软雅黑" panose="020B0503020204020204" pitchFamily="34" charset="-122"/>
                <a:sym typeface="+mn-ea"/>
              </a:rPr>
              <a:t>N</a:t>
            </a:r>
            <a:r>
              <a:rPr lang="zh-CN" altLang="en-US" dirty="0">
                <a:latin typeface="微软雅黑" panose="020B0503020204020204" pitchFamily="34" charset="-122"/>
                <a:ea typeface="微软雅黑" panose="020B0503020204020204" pitchFamily="34" charset="-122"/>
                <a:sym typeface="+mn-ea"/>
              </a:rPr>
              <a:t>代表地图大小。这相当于是</a:t>
            </a:r>
            <a:r>
              <a:rPr lang="zh-CN" altLang="en-US" b="0" i="0" dirty="0">
                <a:solidFill>
                  <a:srgbClr val="000000"/>
                </a:solidFill>
                <a:effectLst/>
                <a:latin typeface="微软雅黑" panose="020B0503020204020204" pitchFamily="34" charset="-122"/>
                <a:ea typeface="微软雅黑" panose="020B0503020204020204" pitchFamily="34" charset="-122"/>
              </a:rPr>
              <a:t>拟合一个逻辑函数来告诉通信链路属于哪一个传播区域</a:t>
            </a:r>
            <a:r>
              <a:rPr lang="en-US" altLang="zh-CN" b="0" i="0" dirty="0">
                <a:solidFill>
                  <a:srgbClr val="000000"/>
                </a:solidFill>
                <a:effectLst/>
                <a:latin typeface="微软雅黑" panose="020B0503020204020204" pitchFamily="34" charset="-122"/>
                <a:ea typeface="微软雅黑" panose="020B0503020204020204" pitchFamily="34" charset="-122"/>
              </a:rPr>
              <a:t>Dk</a:t>
            </a:r>
            <a:r>
              <a:rPr lang="zh-CN" altLang="en-US" dirty="0">
                <a:latin typeface="微软雅黑" panose="020B0503020204020204" pitchFamily="34" charset="-122"/>
                <a:ea typeface="微软雅黑" panose="020B0503020204020204" pitchFamily="34" charset="-122"/>
                <a:sym typeface="+mn-ea"/>
              </a:rPr>
              <a:t>。</a:t>
            </a:r>
            <a:r>
              <a:rPr lang="zh-CN" altLang="en-US" b="0" i="0" dirty="0">
                <a:solidFill>
                  <a:srgbClr val="000000"/>
                </a:solidFill>
                <a:effectLst/>
                <a:latin typeface="微软雅黑" panose="020B0503020204020204" pitchFamily="34" charset="-122"/>
                <a:ea typeface="微软雅黑" panose="020B0503020204020204" pitchFamily="34" charset="-122"/>
              </a:rPr>
              <a:t>首先，为了得到阻塞关系</a:t>
            </a:r>
            <a:r>
              <a:rPr lang="en-US" altLang="zh-CN" b="0" i="0" dirty="0">
                <a:solidFill>
                  <a:srgbClr val="000000"/>
                </a:solidFill>
                <a:effectLst/>
                <a:latin typeface="微软雅黑" panose="020B0503020204020204" pitchFamily="34" charset="-122"/>
                <a:ea typeface="微软雅黑" panose="020B0503020204020204" pitchFamily="34" charset="-122"/>
              </a:rPr>
              <a:t>I</a:t>
            </a:r>
            <a:r>
              <a:rPr lang="zh-CN" altLang="en-US" b="0" i="0" dirty="0">
                <a:solidFill>
                  <a:srgbClr val="000000"/>
                </a:solidFill>
                <a:effectLst/>
                <a:latin typeface="微软雅黑" panose="020B0503020204020204" pitchFamily="34" charset="-122"/>
                <a:ea typeface="微软雅黑" panose="020B0503020204020204" pitchFamily="34" charset="-122"/>
              </a:rPr>
              <a:t>，我们让</a:t>
            </a:r>
            <a:r>
              <a:rPr lang="en-US" altLang="zh-CN" b="0" i="0" dirty="0">
                <a:solidFill>
                  <a:srgbClr val="000000"/>
                </a:solidFill>
                <a:effectLst/>
                <a:latin typeface="微软雅黑" panose="020B0503020204020204" pitchFamily="34" charset="-122"/>
                <a:ea typeface="微软雅黑" panose="020B0503020204020204" pitchFamily="34" charset="-122"/>
              </a:rPr>
              <a:t>E - P</a:t>
            </a:r>
            <a:r>
              <a:rPr lang="zh-CN" altLang="en-US" b="0" i="0" dirty="0">
                <a:solidFill>
                  <a:srgbClr val="000000"/>
                </a:solidFill>
                <a:effectLst/>
                <a:latin typeface="微软雅黑" panose="020B0503020204020204" pitchFamily="34" charset="-122"/>
                <a:ea typeface="微软雅黑" panose="020B0503020204020204" pitchFamily="34" charset="-122"/>
              </a:rPr>
              <a:t>，然后通过函数</a:t>
            </a:r>
            <a:r>
              <a:rPr lang="en-US" altLang="zh-CN" b="0" i="0" dirty="0" err="1">
                <a:solidFill>
                  <a:srgbClr val="000000"/>
                </a:solidFill>
                <a:effectLst/>
                <a:latin typeface="微软雅黑" panose="020B0503020204020204" pitchFamily="34" charset="-122"/>
                <a:ea typeface="微软雅黑" panose="020B0503020204020204" pitchFamily="34" charset="-122"/>
              </a:rPr>
              <a:t>ReLU</a:t>
            </a:r>
            <a:r>
              <a:rPr lang="zh-CN" altLang="en-US" b="0" i="0" dirty="0">
                <a:solidFill>
                  <a:srgbClr val="000000"/>
                </a:solidFill>
                <a:effectLst/>
                <a:latin typeface="微软雅黑" panose="020B0503020204020204" pitchFamily="34" charset="-122"/>
                <a:ea typeface="微软雅黑" panose="020B0503020204020204" pitchFamily="34" charset="-122"/>
              </a:rPr>
              <a:t>激活结果。之后，我们采用</a:t>
            </a:r>
            <a:r>
              <a:rPr lang="en-US" altLang="zh-CN" b="0" i="0" dirty="0">
                <a:solidFill>
                  <a:srgbClr val="000000"/>
                </a:solidFill>
                <a:effectLst/>
                <a:latin typeface="微软雅黑" panose="020B0503020204020204" pitchFamily="34" charset="-122"/>
                <a:ea typeface="微软雅黑" panose="020B0503020204020204" pitchFamily="34" charset="-122"/>
              </a:rPr>
              <a:t>P</a:t>
            </a:r>
            <a:r>
              <a:rPr lang="zh-CN" altLang="en-US" b="0" i="0" dirty="0">
                <a:solidFill>
                  <a:srgbClr val="000000"/>
                </a:solidFill>
                <a:effectLst/>
                <a:latin typeface="微软雅黑" panose="020B0503020204020204" pitchFamily="34" charset="-122"/>
                <a:ea typeface="微软雅黑" panose="020B0503020204020204" pitchFamily="34" charset="-122"/>
              </a:rPr>
              <a:t>作为掩码，将不相关的元素屏蔽掉，然后通过</a:t>
            </a:r>
            <a:r>
              <a:rPr lang="en-US" altLang="zh-CN" b="0" i="0" dirty="0">
                <a:solidFill>
                  <a:srgbClr val="000000"/>
                </a:solidFill>
                <a:effectLst/>
                <a:latin typeface="微软雅黑" panose="020B0503020204020204" pitchFamily="34" charset="-122"/>
                <a:ea typeface="微软雅黑" panose="020B0503020204020204" pitchFamily="34" charset="-122"/>
              </a:rPr>
              <a:t>tanh</a:t>
            </a:r>
            <a:r>
              <a:rPr lang="zh-CN" altLang="en-US" b="0" i="0" dirty="0">
                <a:solidFill>
                  <a:srgbClr val="000000"/>
                </a:solidFill>
                <a:effectLst/>
                <a:latin typeface="微软雅黑" panose="020B0503020204020204" pitchFamily="34" charset="-122"/>
                <a:ea typeface="微软雅黑" panose="020B0503020204020204" pitchFamily="34" charset="-122"/>
              </a:rPr>
              <a:t>函数激活被屏蔽的结果，限制元素值的范围。然后建立了以</a:t>
            </a:r>
            <a:r>
              <a:rPr lang="en-US" altLang="zh-CN" b="0" i="0" dirty="0" err="1">
                <a:solidFill>
                  <a:srgbClr val="000000"/>
                </a:solidFill>
                <a:effectLst/>
                <a:latin typeface="微软雅黑" panose="020B0503020204020204" pitchFamily="34" charset="-122"/>
                <a:ea typeface="微软雅黑" panose="020B0503020204020204" pitchFamily="34" charset="-122"/>
              </a:rPr>
              <a:t>softmax</a:t>
            </a:r>
            <a:r>
              <a:rPr lang="zh-CN" altLang="en-US" b="0" i="0" dirty="0">
                <a:solidFill>
                  <a:srgbClr val="000000"/>
                </a:solidFill>
                <a:effectLst/>
                <a:latin typeface="微软雅黑" panose="020B0503020204020204" pitchFamily="34" charset="-122"/>
                <a:ea typeface="微软雅黑" panose="020B0503020204020204" pitchFamily="34" charset="-122"/>
              </a:rPr>
              <a:t>层为最后一层的多层非线性模型。将所有同阶的元素相加后输入到模型中，将张量转化为向量</a:t>
            </a:r>
            <a:r>
              <a:rPr lang="en-US" altLang="zh-CN" b="0" i="0" dirty="0" err="1">
                <a:solidFill>
                  <a:srgbClr val="000000"/>
                </a:solidFill>
                <a:effectLst/>
                <a:latin typeface="微软雅黑" panose="020B0503020204020204" pitchFamily="34" charset="-122"/>
                <a:ea typeface="微软雅黑" panose="020B0503020204020204" pitchFamily="34" charset="-122"/>
              </a:rPr>
              <a:t>Sk</a:t>
            </a:r>
            <a:r>
              <a:rPr lang="zh-CN" altLang="en-US" b="0" i="0" dirty="0">
                <a:solidFill>
                  <a:srgbClr val="000000"/>
                </a:solidFill>
                <a:effectLst/>
                <a:latin typeface="微软雅黑" panose="020B0503020204020204" pitchFamily="34" charset="-122"/>
                <a:ea typeface="微软雅黑" panose="020B0503020204020204" pitchFamily="34" charset="-122"/>
              </a:rPr>
              <a:t>。</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charset="0"/>
              <a:buNone/>
              <a:tabLst/>
              <a:defRPr/>
            </a:pPr>
            <a:r>
              <a:rPr lang="en-US" altLang="zh-CN" b="0" i="0" dirty="0">
                <a:solidFill>
                  <a:srgbClr val="000000"/>
                </a:solidFill>
                <a:effectLst/>
                <a:latin typeface="微软雅黑" panose="020B0503020204020204" pitchFamily="34" charset="-122"/>
                <a:ea typeface="微软雅黑" panose="020B0503020204020204" pitchFamily="34" charset="-122"/>
                <a:sym typeface="+mn-ea"/>
              </a:rPr>
              <a:t>E</a:t>
            </a:r>
            <a:r>
              <a:rPr lang="zh-CN" altLang="en-US" b="0" i="0" dirty="0">
                <a:solidFill>
                  <a:srgbClr val="000000"/>
                </a:solidFill>
                <a:effectLst/>
                <a:latin typeface="微软雅黑" panose="020B0503020204020204" pitchFamily="34" charset="-122"/>
                <a:ea typeface="微软雅黑" panose="020B0503020204020204" pitchFamily="34" charset="-122"/>
                <a:sym typeface="+mn-ea"/>
              </a:rPr>
              <a:t>由图三这个</a:t>
            </a:r>
            <a:r>
              <a:rPr lang="en-US" altLang="zh-CN" b="0" i="0" dirty="0">
                <a:solidFill>
                  <a:srgbClr val="000000"/>
                </a:solidFill>
                <a:effectLst/>
                <a:latin typeface="微软雅黑" panose="020B0503020204020204" pitchFamily="34" charset="-122"/>
                <a:ea typeface="微软雅黑" panose="020B0503020204020204" pitchFamily="34" charset="-122"/>
                <a:sym typeface="+mn-ea"/>
              </a:rPr>
              <a:t>RE-Net</a:t>
            </a:r>
            <a:r>
              <a:rPr lang="zh-CN" altLang="en-US" b="0" i="0" dirty="0">
                <a:solidFill>
                  <a:srgbClr val="000000"/>
                </a:solidFill>
                <a:effectLst/>
                <a:latin typeface="微软雅黑" panose="020B0503020204020204" pitchFamily="34" charset="-122"/>
                <a:ea typeface="微软雅黑" panose="020B0503020204020204" pitchFamily="34" charset="-122"/>
                <a:sym typeface="+mn-ea"/>
              </a:rPr>
              <a:t>得出，他首先输入一些基本的图形，比如三角形圆形，方形，然后再通过向解码器的结构对</a:t>
            </a:r>
            <a:r>
              <a:rPr lang="zh-CN" altLang="en-US" b="0" i="0" dirty="0">
                <a:solidFill>
                  <a:srgbClr val="000000"/>
                </a:solidFill>
                <a:effectLst/>
                <a:latin typeface="微软雅黑" panose="020B0503020204020204" pitchFamily="34" charset="-122"/>
                <a:ea typeface="微软雅黑" panose="020B0503020204020204" pitchFamily="34" charset="-122"/>
              </a:rPr>
              <a:t>通过浅卷积网络提取基本特征，然后输入到反卷积网络进行上采样。随着通道数量的增加和特征图尺度的增大，这些特征会扩散到整个地图区域，然后使用通道数递减的浅卷积平均网络对特征映射进行平滑处理并进行综合组合。最后一层是核大小为</a:t>
            </a:r>
            <a:r>
              <a:rPr lang="en-US" altLang="zh-CN" b="0" i="0" dirty="0">
                <a:solidFill>
                  <a:srgbClr val="000000"/>
                </a:solidFill>
                <a:effectLst/>
                <a:latin typeface="微软雅黑" panose="020B0503020204020204" pitchFamily="34" charset="-122"/>
                <a:ea typeface="微软雅黑" panose="020B0503020204020204" pitchFamily="34" charset="-122"/>
              </a:rPr>
              <a:t>1 × 1</a:t>
            </a:r>
            <a:r>
              <a:rPr lang="zh-CN" altLang="en-US" b="0" i="0" dirty="0">
                <a:solidFill>
                  <a:srgbClr val="000000"/>
                </a:solidFill>
                <a:effectLst/>
                <a:latin typeface="微软雅黑" panose="020B0503020204020204" pitchFamily="34" charset="-122"/>
                <a:ea typeface="微软雅黑" panose="020B0503020204020204" pitchFamily="34" charset="-122"/>
              </a:rPr>
              <a:t>的</a:t>
            </a:r>
            <a:r>
              <a:rPr lang="en-US" altLang="zh-CN" b="0" i="0" dirty="0">
                <a:solidFill>
                  <a:srgbClr val="000000"/>
                </a:solidFill>
                <a:effectLst/>
                <a:latin typeface="微软雅黑" panose="020B0503020204020204" pitchFamily="34" charset="-122"/>
                <a:ea typeface="微软雅黑" panose="020B0503020204020204" pitchFamily="34" charset="-122"/>
              </a:rPr>
              <a:t>1</a:t>
            </a:r>
            <a:r>
              <a:rPr lang="zh-CN" altLang="en-US" b="0" i="0" dirty="0">
                <a:solidFill>
                  <a:srgbClr val="000000"/>
                </a:solidFill>
                <a:effectLst/>
                <a:latin typeface="微软雅黑" panose="020B0503020204020204" pitchFamily="34" charset="-122"/>
                <a:ea typeface="微软雅黑" panose="020B0503020204020204" pitchFamily="34" charset="-122"/>
              </a:rPr>
              <a:t>通道卷积层，充分融合沿通道方向的特征映射，生成特定顺序的虚拟障碍图。将</a:t>
            </a:r>
            <a:r>
              <a:rPr lang="en-US" altLang="zh-CN" b="0" i="0" dirty="0">
                <a:solidFill>
                  <a:srgbClr val="000000"/>
                </a:solidFill>
                <a:effectLst/>
                <a:latin typeface="微软雅黑" panose="020B0503020204020204" pitchFamily="34" charset="-122"/>
                <a:ea typeface="微软雅黑" panose="020B0503020204020204" pitchFamily="34" charset="-122"/>
              </a:rPr>
              <a:t>K</a:t>
            </a:r>
            <a:r>
              <a:rPr lang="zh-CN" altLang="en-US" b="0" i="0" dirty="0">
                <a:solidFill>
                  <a:srgbClr val="000000"/>
                </a:solidFill>
                <a:effectLst/>
                <a:latin typeface="微软雅黑" panose="020B0503020204020204" pitchFamily="34" charset="-122"/>
                <a:ea typeface="微软雅黑" panose="020B0503020204020204" pitchFamily="34" charset="-122"/>
              </a:rPr>
              <a:t>个相同的结构堆叠在一起，生成一个</a:t>
            </a:r>
            <a:r>
              <a:rPr lang="en-US" altLang="zh-CN" b="0" i="0" dirty="0">
                <a:solidFill>
                  <a:srgbClr val="000000"/>
                </a:solidFill>
                <a:effectLst/>
                <a:latin typeface="微软雅黑" panose="020B0503020204020204" pitchFamily="34" charset="-122"/>
                <a:ea typeface="微软雅黑" panose="020B0503020204020204" pitchFamily="34" charset="-122"/>
              </a:rPr>
              <a:t>K</a:t>
            </a:r>
            <a:r>
              <a:rPr lang="zh-CN" altLang="en-US" b="0" i="0" dirty="0">
                <a:solidFill>
                  <a:srgbClr val="000000"/>
                </a:solidFill>
                <a:effectLst/>
                <a:latin typeface="微软雅黑" panose="020B0503020204020204" pitchFamily="34" charset="-122"/>
                <a:ea typeface="微软雅黑" panose="020B0503020204020204" pitchFamily="34" charset="-122"/>
              </a:rPr>
              <a:t>阶的虚拟障碍图。</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charset="0"/>
              <a:buNone/>
              <a:tabLst/>
              <a:defRPr/>
            </a:pPr>
            <a:r>
              <a:rPr lang="zh-CN" altLang="en-US" dirty="0">
                <a:latin typeface="微软雅黑" panose="020B0503020204020204" pitchFamily="34" charset="-122"/>
                <a:ea typeface="微软雅黑" panose="020B0503020204020204" pitchFamily="34" charset="-122"/>
                <a:sym typeface="+mn-ea"/>
              </a:rPr>
              <a:t>最后</a:t>
            </a:r>
            <a:r>
              <a:rPr lang="en-US" altLang="zh-CN" dirty="0">
                <a:latin typeface="微软雅黑" panose="020B0503020204020204" pitchFamily="34" charset="-122"/>
                <a:ea typeface="微软雅黑" panose="020B0503020204020204" pitchFamily="34" charset="-122"/>
                <a:sym typeface="+mn-ea"/>
              </a:rPr>
              <a:t>RM-Net</a:t>
            </a:r>
            <a:r>
              <a:rPr lang="zh-CN" altLang="en-US" dirty="0">
                <a:latin typeface="微软雅黑" panose="020B0503020204020204" pitchFamily="34" charset="-122"/>
                <a:ea typeface="微软雅黑" panose="020B0503020204020204" pitchFamily="34" charset="-122"/>
                <a:sym typeface="+mn-ea"/>
              </a:rPr>
              <a:t>主要有两个功能</a:t>
            </a:r>
            <a:endParaRPr lang="en-US" altLang="zh-CN" dirty="0">
              <a:latin typeface="微软雅黑" panose="020B0503020204020204" pitchFamily="34" charset="-122"/>
              <a:ea typeface="微软雅黑" panose="020B0503020204020204" pitchFamily="34" charset="-122"/>
              <a:sym typeface="+mn-ea"/>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charset="0"/>
              <a:buNone/>
              <a:tabLst/>
              <a:defRPr/>
            </a:pPr>
            <a:r>
              <a:rPr lang="zh-CN" altLang="en-US" b="0" i="0" dirty="0">
                <a:solidFill>
                  <a:srgbClr val="000000"/>
                </a:solidFill>
                <a:effectLst/>
                <a:latin typeface="微软雅黑" panose="020B0503020204020204" pitchFamily="34" charset="-122"/>
                <a:ea typeface="微软雅黑" panose="020B0503020204020204" pitchFamily="34" charset="-122"/>
              </a:rPr>
              <a:t>第一个功能是通过多度信道增益和</a:t>
            </a:r>
            <a:r>
              <a:rPr lang="en-US" altLang="zh-CN" b="0" i="0" dirty="0" err="1">
                <a:solidFill>
                  <a:srgbClr val="000000"/>
                </a:solidFill>
                <a:effectLst/>
                <a:latin typeface="微软雅黑" panose="020B0503020204020204" pitchFamily="34" charset="-122"/>
                <a:ea typeface="微软雅黑" panose="020B0503020204020204" pitchFamily="34" charset="-122"/>
              </a:rPr>
              <a:t>Sk</a:t>
            </a:r>
            <a:r>
              <a:rPr lang="zh-CN" altLang="en-US" b="0" i="0" dirty="0">
                <a:solidFill>
                  <a:srgbClr val="000000"/>
                </a:solidFill>
                <a:effectLst/>
                <a:latin typeface="微软雅黑" panose="020B0503020204020204" pitchFamily="34" charset="-122"/>
                <a:ea typeface="微软雅黑" panose="020B0503020204020204" pitchFamily="34" charset="-122"/>
              </a:rPr>
              <a:t>向量的加权和来获得预测的接收信号功率</a:t>
            </a:r>
            <a:r>
              <a:rPr lang="en-US" altLang="zh-CN" b="0" i="0" dirty="0">
                <a:solidFill>
                  <a:srgbClr val="000000"/>
                </a:solidFill>
                <a:effectLst/>
                <a:latin typeface="微软雅黑" panose="020B0503020204020204" pitchFamily="34" charset="-122"/>
                <a:ea typeface="微软雅黑" panose="020B0503020204020204" pitchFamily="34" charset="-122"/>
              </a:rPr>
              <a:t> y^</a:t>
            </a:r>
            <a:r>
              <a:rPr lang="zh-CN" altLang="en-US" b="0" i="0" dirty="0">
                <a:solidFill>
                  <a:srgbClr val="000000"/>
                </a:solidFill>
                <a:effectLst/>
                <a:latin typeface="微软雅黑" panose="020B0503020204020204" pitchFamily="34" charset="-122"/>
                <a:ea typeface="微软雅黑" panose="020B0503020204020204" pitchFamily="34" charset="-122"/>
              </a:rPr>
              <a:t>，第二步是实现分类功能，判断一个</a:t>
            </a:r>
            <a:r>
              <a:rPr lang="en-US" altLang="zh-CN" b="0" i="0" dirty="0">
                <a:solidFill>
                  <a:srgbClr val="000000"/>
                </a:solidFill>
                <a:effectLst/>
                <a:latin typeface="微软雅黑" panose="020B0503020204020204" pitchFamily="34" charset="-122"/>
                <a:ea typeface="微软雅黑" panose="020B0503020204020204" pitchFamily="34" charset="-122"/>
              </a:rPr>
              <a:t>RSS</a:t>
            </a:r>
            <a:r>
              <a:rPr lang="zh-CN" altLang="en-US" b="0" i="0" dirty="0">
                <a:solidFill>
                  <a:srgbClr val="000000"/>
                </a:solidFill>
                <a:effectLst/>
                <a:latin typeface="微软雅黑" panose="020B0503020204020204" pitchFamily="34" charset="-122"/>
                <a:ea typeface="微软雅黑" panose="020B0503020204020204" pitchFamily="34" charset="-122"/>
              </a:rPr>
              <a:t>应该属于哪个传播区域的阻碍度</a:t>
            </a:r>
            <a:r>
              <a:rPr lang="en-US" altLang="zh-CN" b="0" i="0" dirty="0">
                <a:solidFill>
                  <a:srgbClr val="000000"/>
                </a:solidFill>
                <a:effectLst/>
                <a:latin typeface="微软雅黑" panose="020B0503020204020204" pitchFamily="34" charset="-122"/>
                <a:ea typeface="微软雅黑" panose="020B0503020204020204" pitchFamily="34" charset="-122"/>
              </a:rPr>
              <a:t>S</a:t>
            </a:r>
            <a:r>
              <a:rPr lang="zh-CN" altLang="en-US" b="0" i="0" dirty="0">
                <a:solidFill>
                  <a:srgbClr val="000000"/>
                </a:solidFill>
                <a:effectLst/>
                <a:latin typeface="微软雅黑" panose="020B0503020204020204" pitchFamily="34" charset="-122"/>
                <a:ea typeface="微软雅黑" panose="020B0503020204020204" pitchFamily="34" charset="-122"/>
              </a:rPr>
              <a:t>，将其视为</a:t>
            </a:r>
            <a:r>
              <a:rPr lang="en-US" altLang="zh-CN" b="0" i="0" dirty="0" err="1">
                <a:solidFill>
                  <a:srgbClr val="000000"/>
                </a:solidFill>
                <a:effectLst/>
                <a:latin typeface="微软雅黑" panose="020B0503020204020204" pitchFamily="34" charset="-122"/>
                <a:ea typeface="微软雅黑" panose="020B0503020204020204" pitchFamily="34" charset="-122"/>
              </a:rPr>
              <a:t>Sk</a:t>
            </a:r>
            <a:r>
              <a:rPr lang="zh-CN" altLang="en-US" b="0" i="0" dirty="0">
                <a:solidFill>
                  <a:srgbClr val="000000"/>
                </a:solidFill>
                <a:effectLst/>
                <a:latin typeface="微软雅黑" panose="020B0503020204020204" pitchFamily="34" charset="-122"/>
                <a:ea typeface="微软雅黑" panose="020B0503020204020204" pitchFamily="34" charset="-122"/>
              </a:rPr>
              <a:t>的真实标签。最后，使用</a:t>
            </a:r>
            <a:r>
              <a:rPr lang="en-US" altLang="zh-CN" b="0" i="0" dirty="0" err="1">
                <a:solidFill>
                  <a:srgbClr val="000000"/>
                </a:solidFill>
                <a:effectLst/>
                <a:latin typeface="微软雅黑" panose="020B0503020204020204" pitchFamily="34" charset="-122"/>
                <a:ea typeface="微软雅黑" panose="020B0503020204020204" pitchFamily="34" charset="-122"/>
              </a:rPr>
              <a:t>softmax</a:t>
            </a:r>
            <a:r>
              <a:rPr lang="zh-CN" altLang="en-US" b="0" i="0" dirty="0">
                <a:solidFill>
                  <a:srgbClr val="000000"/>
                </a:solidFill>
                <a:effectLst/>
                <a:latin typeface="微软雅黑" panose="020B0503020204020204" pitchFamily="34" charset="-122"/>
                <a:ea typeface="微软雅黑" panose="020B0503020204020204" pitchFamily="34" charset="-122"/>
              </a:rPr>
              <a:t>层实现非线性模型，比较</a:t>
            </a:r>
            <a:r>
              <a:rPr lang="en-US" altLang="zh-CN" b="0" i="0" dirty="0">
                <a:solidFill>
                  <a:srgbClr val="000000"/>
                </a:solidFill>
                <a:effectLst/>
                <a:latin typeface="微软雅黑" panose="020B0503020204020204" pitchFamily="34" charset="-122"/>
                <a:ea typeface="微软雅黑" panose="020B0503020204020204" pitchFamily="34" charset="-122"/>
              </a:rPr>
              <a:t>RSS</a:t>
            </a:r>
            <a:r>
              <a:rPr lang="zh-CN" altLang="en-US" b="0" i="0" dirty="0">
                <a:solidFill>
                  <a:srgbClr val="000000"/>
                </a:solidFill>
                <a:effectLst/>
                <a:latin typeface="微软雅黑" panose="020B0503020204020204" pitchFamily="34" charset="-122"/>
                <a:ea typeface="微软雅黑" panose="020B0503020204020204" pitchFamily="34" charset="-122"/>
              </a:rPr>
              <a:t>测量与多度信道增益</a:t>
            </a:r>
            <a:r>
              <a:rPr lang="en-US" altLang="zh-CN" b="0" i="0" dirty="0" err="1">
                <a:solidFill>
                  <a:srgbClr val="000000"/>
                </a:solidFill>
                <a:effectLst/>
                <a:latin typeface="微软雅黑" panose="020B0503020204020204" pitchFamily="34" charset="-122"/>
                <a:ea typeface="微软雅黑" panose="020B0503020204020204" pitchFamily="34" charset="-122"/>
              </a:rPr>
              <a:t>gks</a:t>
            </a:r>
            <a:r>
              <a:rPr lang="zh-CN" altLang="en-US" b="0" i="0" dirty="0">
                <a:solidFill>
                  <a:srgbClr val="000000"/>
                </a:solidFill>
                <a:effectLst/>
                <a:latin typeface="微软雅黑" panose="020B0503020204020204" pitchFamily="34" charset="-122"/>
                <a:ea typeface="微软雅黑" panose="020B0503020204020204" pitchFamily="34" charset="-122"/>
              </a:rPr>
              <a:t>之间的差异，将</a:t>
            </a:r>
            <a:r>
              <a:rPr lang="en-US" altLang="zh-CN" b="0" i="0" dirty="0">
                <a:solidFill>
                  <a:srgbClr val="000000"/>
                </a:solidFill>
                <a:effectLst/>
                <a:latin typeface="微软雅黑" panose="020B0503020204020204" pitchFamily="34" charset="-122"/>
                <a:ea typeface="微软雅黑" panose="020B0503020204020204" pitchFamily="34" charset="-122"/>
              </a:rPr>
              <a:t>RSS</a:t>
            </a:r>
            <a:r>
              <a:rPr lang="zh-CN" altLang="en-US" b="0" i="0" dirty="0">
                <a:solidFill>
                  <a:srgbClr val="000000"/>
                </a:solidFill>
                <a:effectLst/>
                <a:latin typeface="微软雅黑" panose="020B0503020204020204" pitchFamily="34" charset="-122"/>
                <a:ea typeface="微软雅黑" panose="020B0503020204020204" pitchFamily="34" charset="-122"/>
              </a:rPr>
              <a:t>测量分为</a:t>
            </a:r>
            <a:r>
              <a:rPr lang="en-US" altLang="zh-CN" b="0" i="0" dirty="0">
                <a:solidFill>
                  <a:srgbClr val="000000"/>
                </a:solidFill>
                <a:effectLst/>
                <a:latin typeface="微软雅黑" panose="020B0503020204020204" pitchFamily="34" charset="-122"/>
                <a:ea typeface="微软雅黑" panose="020B0503020204020204" pitchFamily="34" charset="-122"/>
              </a:rPr>
              <a:t>(K + 1)</a:t>
            </a:r>
            <a:r>
              <a:rPr lang="zh-CN" altLang="en-US" b="0" i="0" dirty="0">
                <a:solidFill>
                  <a:srgbClr val="000000"/>
                </a:solidFill>
                <a:effectLst/>
                <a:latin typeface="微软雅黑" panose="020B0503020204020204" pitchFamily="34" charset="-122"/>
                <a:ea typeface="微软雅黑" panose="020B0503020204020204" pitchFamily="34" charset="-122"/>
              </a:rPr>
              <a:t>类。</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charset="0"/>
              <a:buNone/>
              <a:tabLst/>
              <a:defRPr/>
            </a:pPr>
            <a:r>
              <a:rPr lang="zh-CN" altLang="en-US" b="0" i="0" dirty="0">
                <a:solidFill>
                  <a:srgbClr val="000000"/>
                </a:solidFill>
                <a:effectLst/>
                <a:latin typeface="微软雅黑" panose="020B0503020204020204" pitchFamily="34" charset="-122"/>
                <a:ea typeface="微软雅黑" panose="020B0503020204020204" pitchFamily="34" charset="-122"/>
                <a:sym typeface="+mn-ea"/>
              </a:rPr>
              <a:t>最后根据给定的数据</a:t>
            </a:r>
            <a:r>
              <a:rPr lang="en-US" altLang="zh-CN" b="0" i="0" dirty="0">
                <a:solidFill>
                  <a:srgbClr val="000000"/>
                </a:solidFill>
                <a:effectLst/>
                <a:latin typeface="微软雅黑" panose="020B0503020204020204" pitchFamily="34" charset="-122"/>
                <a:ea typeface="微软雅黑" panose="020B0503020204020204" pitchFamily="34" charset="-122"/>
                <a:sym typeface="+mn-ea"/>
              </a:rPr>
              <a:t>{pi</a:t>
            </a:r>
            <a:r>
              <a:rPr lang="zh-CN" altLang="en-US" b="0" i="0" dirty="0">
                <a:solidFill>
                  <a:srgbClr val="000000"/>
                </a:solidFill>
                <a:effectLst/>
                <a:latin typeface="微软雅黑" panose="020B0503020204020204" pitchFamily="34" charset="-122"/>
                <a:ea typeface="微软雅黑" panose="020B0503020204020204" pitchFamily="34" charset="-122"/>
                <a:sym typeface="+mn-ea"/>
              </a:rPr>
              <a:t>，</a:t>
            </a:r>
            <a:r>
              <a:rPr lang="en-US" altLang="zh-CN" b="0" i="0" dirty="0" err="1">
                <a:solidFill>
                  <a:srgbClr val="000000"/>
                </a:solidFill>
                <a:effectLst/>
                <a:latin typeface="微软雅黑" panose="020B0503020204020204" pitchFamily="34" charset="-122"/>
                <a:ea typeface="微软雅黑" panose="020B0503020204020204" pitchFamily="34" charset="-122"/>
                <a:sym typeface="+mn-ea"/>
              </a:rPr>
              <a:t>yi</a:t>
            </a:r>
            <a:r>
              <a:rPr lang="en-US" altLang="zh-CN" b="0" i="0" dirty="0">
                <a:solidFill>
                  <a:srgbClr val="000000"/>
                </a:solidFill>
                <a:effectLst/>
                <a:latin typeface="微软雅黑" panose="020B0503020204020204" pitchFamily="34" charset="-122"/>
                <a:ea typeface="微软雅黑" panose="020B0503020204020204" pitchFamily="34" charset="-122"/>
                <a:sym typeface="+mn-ea"/>
              </a:rPr>
              <a:t>}</a:t>
            </a:r>
            <a:r>
              <a:rPr lang="zh-CN" altLang="en-US" b="0" i="0" dirty="0">
                <a:solidFill>
                  <a:srgbClr val="000000"/>
                </a:solidFill>
                <a:effectLst/>
                <a:latin typeface="微软雅黑" panose="020B0503020204020204" pitchFamily="34" charset="-122"/>
                <a:ea typeface="微软雅黑" panose="020B0503020204020204" pitchFamily="34" charset="-122"/>
                <a:sym typeface="+mn-ea"/>
              </a:rPr>
              <a:t>进行训练。训练方式是先固定</a:t>
            </a:r>
            <a:r>
              <a:rPr lang="en-US" altLang="zh-CN" b="0" i="0" dirty="0">
                <a:solidFill>
                  <a:srgbClr val="000000"/>
                </a:solidFill>
                <a:effectLst/>
                <a:latin typeface="微软雅黑" panose="020B0503020204020204" pitchFamily="34" charset="-122"/>
                <a:ea typeface="微软雅黑" panose="020B0503020204020204" pitchFamily="34" charset="-122"/>
                <a:sym typeface="+mn-ea"/>
              </a:rPr>
              <a:t>RE-NET</a:t>
            </a:r>
            <a:r>
              <a:rPr lang="zh-CN" altLang="en-US" b="0" i="0" dirty="0">
                <a:solidFill>
                  <a:srgbClr val="000000"/>
                </a:solidFill>
                <a:effectLst/>
                <a:latin typeface="微软雅黑" panose="020B0503020204020204" pitchFamily="34" charset="-122"/>
                <a:ea typeface="微软雅黑" panose="020B0503020204020204" pitchFamily="34" charset="-122"/>
                <a:sym typeface="+mn-ea"/>
              </a:rPr>
              <a:t>和</a:t>
            </a:r>
            <a:r>
              <a:rPr lang="en-US" altLang="zh-CN" b="0" i="0" dirty="0" err="1">
                <a:solidFill>
                  <a:srgbClr val="000000"/>
                </a:solidFill>
                <a:effectLst/>
                <a:latin typeface="微软雅黑" panose="020B0503020204020204" pitchFamily="34" charset="-122"/>
                <a:ea typeface="微软雅黑" panose="020B0503020204020204" pitchFamily="34" charset="-122"/>
                <a:sym typeface="+mn-ea"/>
              </a:rPr>
              <a:t>obstraction</a:t>
            </a:r>
            <a:r>
              <a:rPr lang="en-US" altLang="zh-CN" b="0" i="0" dirty="0">
                <a:solidFill>
                  <a:srgbClr val="000000"/>
                </a:solidFill>
                <a:effectLst/>
                <a:latin typeface="微软雅黑" panose="020B0503020204020204" pitchFamily="34" charset="-122"/>
                <a:ea typeface="微软雅黑" panose="020B0503020204020204" pitchFamily="34" charset="-122"/>
                <a:sym typeface="+mn-ea"/>
              </a:rPr>
              <a:t> Network</a:t>
            </a:r>
            <a:r>
              <a:rPr lang="zh-CN" altLang="en-US" b="0" i="0" dirty="0">
                <a:solidFill>
                  <a:srgbClr val="000000"/>
                </a:solidFill>
                <a:effectLst/>
                <a:latin typeface="微软雅黑" panose="020B0503020204020204" pitchFamily="34" charset="-122"/>
                <a:ea typeface="微软雅黑" panose="020B0503020204020204" pitchFamily="34" charset="-122"/>
                <a:sym typeface="+mn-ea"/>
              </a:rPr>
              <a:t>并且粗略初始化</a:t>
            </a:r>
            <a:r>
              <a:rPr lang="en-US" altLang="zh-CN" b="0" i="0" dirty="0" err="1">
                <a:solidFill>
                  <a:srgbClr val="000000"/>
                </a:solidFill>
                <a:effectLst/>
                <a:latin typeface="微软雅黑" panose="020B0503020204020204" pitchFamily="34" charset="-122"/>
                <a:ea typeface="微软雅黑" panose="020B0503020204020204" pitchFamily="34" charset="-122"/>
                <a:sym typeface="+mn-ea"/>
              </a:rPr>
              <a:t>ak</a:t>
            </a:r>
            <a:r>
              <a:rPr lang="zh-CN" altLang="en-US" b="0" i="0" dirty="0">
                <a:solidFill>
                  <a:srgbClr val="000000"/>
                </a:solidFill>
                <a:effectLst/>
                <a:latin typeface="微软雅黑" panose="020B0503020204020204" pitchFamily="34" charset="-122"/>
                <a:ea typeface="微软雅黑" panose="020B0503020204020204" pitchFamily="34" charset="-122"/>
                <a:sym typeface="+mn-ea"/>
              </a:rPr>
              <a:t>和</a:t>
            </a:r>
            <a:r>
              <a:rPr lang="en-US" altLang="zh-CN" b="0" i="0" dirty="0">
                <a:solidFill>
                  <a:srgbClr val="000000"/>
                </a:solidFill>
                <a:effectLst/>
                <a:latin typeface="微软雅黑" panose="020B0503020204020204" pitchFamily="34" charset="-122"/>
                <a:ea typeface="微软雅黑" panose="020B0503020204020204" pitchFamily="34" charset="-122"/>
                <a:sym typeface="+mn-ea"/>
              </a:rPr>
              <a:t>bk</a:t>
            </a:r>
            <a:r>
              <a:rPr lang="zh-CN" altLang="en-US" b="0" i="0" dirty="0">
                <a:solidFill>
                  <a:srgbClr val="000000"/>
                </a:solidFill>
                <a:effectLst/>
                <a:latin typeface="微软雅黑" panose="020B0503020204020204" pitchFamily="34" charset="-122"/>
                <a:ea typeface="微软雅黑" panose="020B0503020204020204" pitchFamily="34" charset="-122"/>
                <a:sym typeface="+mn-ea"/>
              </a:rPr>
              <a:t>，得到</a:t>
            </a:r>
            <a:r>
              <a:rPr lang="en-US" altLang="zh-CN" b="0" i="0" dirty="0">
                <a:solidFill>
                  <a:srgbClr val="000000"/>
                </a:solidFill>
                <a:effectLst/>
                <a:latin typeface="微软雅黑" panose="020B0503020204020204" pitchFamily="34" charset="-122"/>
                <a:ea typeface="微软雅黑" panose="020B0503020204020204" pitchFamily="34" charset="-122"/>
                <a:sym typeface="+mn-ea"/>
              </a:rPr>
              <a:t>g0-gk</a:t>
            </a:r>
            <a:r>
              <a:rPr lang="zh-CN" altLang="en-US" b="0" i="0" dirty="0">
                <a:solidFill>
                  <a:srgbClr val="000000"/>
                </a:solidFill>
                <a:effectLst/>
                <a:latin typeface="微软雅黑" panose="020B0503020204020204" pitchFamily="34" charset="-122"/>
                <a:ea typeface="微软雅黑" panose="020B0503020204020204" pitchFamily="34" charset="-122"/>
                <a:sym typeface="+mn-ea"/>
              </a:rPr>
              <a:t>，生成标签</a:t>
            </a:r>
            <a:r>
              <a:rPr lang="en-US" altLang="zh-CN" b="0" i="0" dirty="0">
                <a:solidFill>
                  <a:srgbClr val="000000"/>
                </a:solidFill>
                <a:effectLst/>
                <a:latin typeface="微软雅黑" panose="020B0503020204020204" pitchFamily="34" charset="-122"/>
                <a:ea typeface="微软雅黑" panose="020B0503020204020204" pitchFamily="34" charset="-122"/>
                <a:sym typeface="+mn-ea"/>
              </a:rPr>
              <a:t>S</a:t>
            </a:r>
            <a:r>
              <a:rPr lang="zh-CN" altLang="en-US" b="0" i="0" dirty="0">
                <a:solidFill>
                  <a:srgbClr val="000000"/>
                </a:solidFill>
                <a:effectLst/>
                <a:latin typeface="微软雅黑" panose="020B0503020204020204" pitchFamily="34" charset="-122"/>
                <a:ea typeface="微软雅黑" panose="020B0503020204020204" pitchFamily="34" charset="-122"/>
                <a:sym typeface="+mn-ea"/>
              </a:rPr>
              <a:t>（</a:t>
            </a:r>
            <a:r>
              <a:rPr lang="en-US" altLang="zh-CN" b="0" i="0" dirty="0" err="1">
                <a:solidFill>
                  <a:srgbClr val="000000"/>
                </a:solidFill>
                <a:effectLst/>
                <a:latin typeface="微软雅黑" panose="020B0503020204020204" pitchFamily="34" charset="-122"/>
                <a:ea typeface="微软雅黑" panose="020B0503020204020204" pitchFamily="34" charset="-122"/>
                <a:sym typeface="+mn-ea"/>
              </a:rPr>
              <a:t>i</a:t>
            </a:r>
            <a:r>
              <a:rPr lang="zh-CN" altLang="en-US" b="0" i="0" dirty="0">
                <a:solidFill>
                  <a:srgbClr val="000000"/>
                </a:solidFill>
                <a:effectLst/>
                <a:latin typeface="微软雅黑" panose="020B0503020204020204" pitchFamily="34" charset="-122"/>
                <a:ea typeface="微软雅黑" panose="020B0503020204020204" pitchFamily="34" charset="-122"/>
                <a:sym typeface="+mn-ea"/>
              </a:rPr>
              <a:t>）</a:t>
            </a:r>
            <a:r>
              <a:rPr lang="en-US" altLang="zh-CN" b="0" i="0" dirty="0">
                <a:solidFill>
                  <a:srgbClr val="000000"/>
                </a:solidFill>
                <a:effectLst/>
                <a:latin typeface="微软雅黑" panose="020B0503020204020204" pitchFamily="34" charset="-122"/>
                <a:ea typeface="微软雅黑" panose="020B0503020204020204" pitchFamily="34" charset="-122"/>
                <a:sym typeface="+mn-ea"/>
              </a:rPr>
              <a:t>.</a:t>
            </a:r>
            <a:r>
              <a:rPr lang="zh-CN" altLang="en-US" b="0" i="0" dirty="0">
                <a:solidFill>
                  <a:srgbClr val="000000"/>
                </a:solidFill>
                <a:effectLst/>
                <a:latin typeface="微软雅黑" panose="020B0503020204020204" pitchFamily="34" charset="-122"/>
                <a:ea typeface="微软雅黑" panose="020B0503020204020204" pitchFamily="34" charset="-122"/>
                <a:sym typeface="+mn-ea"/>
              </a:rPr>
              <a:t>然后再固定下面的部分，用表桥</a:t>
            </a:r>
            <a:r>
              <a:rPr lang="en-US" altLang="zh-CN" b="0" i="0" dirty="0">
                <a:solidFill>
                  <a:srgbClr val="000000"/>
                </a:solidFill>
                <a:effectLst/>
                <a:latin typeface="微软雅黑" panose="020B0503020204020204" pitchFamily="34" charset="-122"/>
                <a:ea typeface="微软雅黑" panose="020B0503020204020204" pitchFamily="34" charset="-122"/>
                <a:sym typeface="+mn-ea"/>
              </a:rPr>
              <a:t>S</a:t>
            </a:r>
            <a:r>
              <a:rPr lang="zh-CN" altLang="en-US" b="0" i="0" dirty="0">
                <a:solidFill>
                  <a:srgbClr val="000000"/>
                </a:solidFill>
                <a:effectLst/>
                <a:latin typeface="微软雅黑" panose="020B0503020204020204" pitchFamily="34" charset="-122"/>
                <a:ea typeface="微软雅黑" panose="020B0503020204020204" pitchFamily="34" charset="-122"/>
                <a:sym typeface="+mn-ea"/>
              </a:rPr>
              <a:t>（</a:t>
            </a:r>
            <a:r>
              <a:rPr lang="en-US" altLang="zh-CN" b="0" i="0" dirty="0" err="1">
                <a:solidFill>
                  <a:srgbClr val="000000"/>
                </a:solidFill>
                <a:effectLst/>
                <a:latin typeface="微软雅黑" panose="020B0503020204020204" pitchFamily="34" charset="-122"/>
                <a:ea typeface="微软雅黑" panose="020B0503020204020204" pitchFamily="34" charset="-122"/>
                <a:sym typeface="+mn-ea"/>
              </a:rPr>
              <a:t>i</a:t>
            </a:r>
            <a:r>
              <a:rPr lang="zh-CN" altLang="en-US" b="0" i="0" dirty="0">
                <a:solidFill>
                  <a:srgbClr val="000000"/>
                </a:solidFill>
                <a:effectLst/>
                <a:latin typeface="微软雅黑" panose="020B0503020204020204" pitchFamily="34" charset="-122"/>
                <a:ea typeface="微软雅黑" panose="020B0503020204020204" pitchFamily="34" charset="-122"/>
                <a:sym typeface="+mn-ea"/>
              </a:rPr>
              <a:t>）去监督上面部分的学习。依次往复训练。</a:t>
            </a:r>
            <a:endParaRPr lang="zh-CN" altLang="en-US" dirty="0">
              <a:latin typeface="微软雅黑" panose="020B0503020204020204" pitchFamily="34" charset="-122"/>
              <a:ea typeface="微软雅黑" panose="020B0503020204020204" pitchFamily="34" charset="-122"/>
              <a:sym typeface="+mn-ea"/>
            </a:endParaRPr>
          </a:p>
        </p:txBody>
      </p:sp>
      <p:sp>
        <p:nvSpPr>
          <p:cNvPr id="4" name="灯片编号占位符 3"/>
          <p:cNvSpPr>
            <a:spLocks noGrp="1"/>
          </p:cNvSpPr>
          <p:nvPr>
            <p:ph type="sldNum" sz="quarter" idx="5"/>
          </p:nvPr>
        </p:nvSpPr>
        <p:spPr/>
        <p:txBody>
          <a:bodyPr/>
          <a:lstStyle/>
          <a:p>
            <a:fld id="{69C03E7F-BD71-4F7F-BEAF-CA83D5F3412C}" type="slidenum">
              <a:rPr lang="zh-CN" altLang="en-US" smtClean="0"/>
              <a:t>19</a:t>
            </a:fld>
            <a:endParaRPr lang="zh-CN" altLang="en-US"/>
          </a:p>
        </p:txBody>
      </p:sp>
    </p:spTree>
    <p:extLst>
      <p:ext uri="{BB962C8B-B14F-4D97-AF65-F5344CB8AC3E}">
        <p14:creationId xmlns:p14="http://schemas.microsoft.com/office/powerpoint/2010/main" val="260068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本次汇报主要分成背景引入、基本概念、构建技术、实际应用、开放性问题五个部分，接下来我讲按顺序进行汇报</a:t>
            </a:r>
            <a:endParaRPr lang="en-US" altLang="zh-CN" dirty="0"/>
          </a:p>
        </p:txBody>
      </p:sp>
      <p:sp>
        <p:nvSpPr>
          <p:cNvPr id="5" name="灯片编号占位符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buFont typeface="Wingdings" panose="05000000000000000000" charset="0"/>
              <a:buNone/>
            </a:pPr>
            <a:r>
              <a:rPr lang="en-US" altLang="zh-CN" b="1" spc="100" dirty="0">
                <a:latin typeface="微软雅黑" panose="020B0503020204020204" pitchFamily="34" charset="-122"/>
                <a:ea typeface="微软雅黑" panose="020B0503020204020204" pitchFamily="34" charset="-122"/>
                <a:sym typeface="+mn-ea"/>
              </a:rPr>
              <a:t>	</a:t>
            </a:r>
            <a:r>
              <a:rPr lang="zh-CN" altLang="en-US" b="1" spc="100" dirty="0">
                <a:latin typeface="微软雅黑" panose="020B0503020204020204" pitchFamily="34" charset="-122"/>
                <a:ea typeface="微软雅黑" panose="020B0503020204020204" pitchFamily="34" charset="-122"/>
                <a:sym typeface="+mn-ea"/>
              </a:rPr>
              <a:t>无模型辅助的</a:t>
            </a:r>
            <a:r>
              <a:rPr lang="en-US" altLang="zh-CN" b="1" spc="100" dirty="0">
                <a:latin typeface="微软雅黑" panose="020B0503020204020204" pitchFamily="34" charset="-122"/>
                <a:ea typeface="微软雅黑" panose="020B0503020204020204" pitchFamily="34" charset="-122"/>
                <a:sym typeface="+mn-ea"/>
              </a:rPr>
              <a:t>CKM</a:t>
            </a:r>
            <a:r>
              <a:rPr lang="zh-CN" altLang="en-US" b="1" spc="100" dirty="0">
                <a:latin typeface="微软雅黑" panose="020B0503020204020204" pitchFamily="34" charset="-122"/>
                <a:ea typeface="微软雅黑" panose="020B0503020204020204" pitchFamily="34" charset="-122"/>
                <a:sym typeface="+mn-ea"/>
              </a:rPr>
              <a:t>构建方法运用真实接收信号功率和预测接收信号功率之间的均方误差进行评估</a:t>
            </a:r>
            <a:endParaRPr lang="en-US" altLang="zh-CN" b="1" spc="100"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b="1" spc="100" dirty="0">
                <a:latin typeface="微软雅黑" panose="020B0503020204020204" pitchFamily="34" charset="-122"/>
                <a:ea typeface="微软雅黑" panose="020B0503020204020204" pitchFamily="34" charset="-122"/>
                <a:sym typeface="+mn-ea"/>
              </a:rPr>
              <a:t>	</a:t>
            </a:r>
            <a:r>
              <a:rPr lang="zh-CN" altLang="en-US" b="1" spc="100" dirty="0">
                <a:latin typeface="微软雅黑" panose="020B0503020204020204" pitchFamily="34" charset="-122"/>
                <a:ea typeface="微软雅黑" panose="020B0503020204020204" pitchFamily="34" charset="-122"/>
                <a:sym typeface="+mn-ea"/>
              </a:rPr>
              <a:t>考虑室内</a:t>
            </a:r>
            <a:r>
              <a:rPr lang="en-US" altLang="zh-CN" b="1" spc="100" dirty="0">
                <a:latin typeface="微软雅黑" panose="020B0503020204020204" pitchFamily="34" charset="-122"/>
                <a:ea typeface="微软雅黑" panose="020B0503020204020204" pitchFamily="34" charset="-122"/>
                <a:sym typeface="+mn-ea"/>
              </a:rPr>
              <a:t>14*32</a:t>
            </a:r>
            <a:r>
              <a:rPr lang="zh-CN" altLang="en-US" b="1" spc="100" dirty="0">
                <a:latin typeface="微软雅黑" panose="020B0503020204020204" pitchFamily="34" charset="-122"/>
                <a:ea typeface="微软雅黑" panose="020B0503020204020204" pitchFamily="34" charset="-122"/>
                <a:sym typeface="+mn-ea"/>
              </a:rPr>
              <a:t>平米构建</a:t>
            </a:r>
            <a:r>
              <a:rPr lang="en-US" altLang="zh-CN" b="1" spc="100" dirty="0">
                <a:latin typeface="微软雅黑" panose="020B0503020204020204" pitchFamily="34" charset="-122"/>
                <a:ea typeface="微软雅黑" panose="020B0503020204020204" pitchFamily="34" charset="-122"/>
                <a:sym typeface="+mn-ea"/>
              </a:rPr>
              <a:t>CKM</a:t>
            </a:r>
            <a:r>
              <a:rPr lang="zh-CN" altLang="en-US" b="1" spc="100" dirty="0">
                <a:latin typeface="微软雅黑" panose="020B0503020204020204" pitchFamily="34" charset="-122"/>
                <a:ea typeface="微软雅黑" panose="020B0503020204020204" pitchFamily="34" charset="-122"/>
                <a:sym typeface="+mn-ea"/>
              </a:rPr>
              <a:t>，一共有</a:t>
            </a:r>
            <a:r>
              <a:rPr lang="en-US" altLang="zh-CN" b="1" spc="100" dirty="0">
                <a:latin typeface="微软雅黑" panose="020B0503020204020204" pitchFamily="34" charset="-122"/>
                <a:ea typeface="微软雅黑" panose="020B0503020204020204" pitchFamily="34" charset="-122"/>
                <a:sym typeface="+mn-ea"/>
              </a:rPr>
              <a:t>M=166</a:t>
            </a:r>
            <a:r>
              <a:rPr lang="zh-CN" altLang="en-US" b="1" spc="100" dirty="0">
                <a:latin typeface="微软雅黑" panose="020B0503020204020204" pitchFamily="34" charset="-122"/>
                <a:ea typeface="微软雅黑" panose="020B0503020204020204" pitchFamily="34" charset="-122"/>
                <a:sym typeface="+mn-ea"/>
              </a:rPr>
              <a:t>个测量值可用，随机抽取</a:t>
            </a:r>
            <a:r>
              <a:rPr lang="en-US" altLang="zh-CN" b="1" spc="100" dirty="0">
                <a:latin typeface="微软雅黑" panose="020B0503020204020204" pitchFamily="34" charset="-122"/>
                <a:ea typeface="微软雅黑" panose="020B0503020204020204" pitchFamily="34" charset="-122"/>
                <a:sym typeface="+mn-ea"/>
              </a:rPr>
              <a:t>M</a:t>
            </a:r>
            <a:r>
              <a:rPr lang="zh-CN" altLang="en-US" b="1" spc="100" dirty="0">
                <a:latin typeface="微软雅黑" panose="020B0503020204020204" pitchFamily="34" charset="-122"/>
                <a:ea typeface="微软雅黑" panose="020B0503020204020204" pitchFamily="34" charset="-122"/>
                <a:sym typeface="+mn-ea"/>
              </a:rPr>
              <a:t>‘个测量值来构建</a:t>
            </a:r>
            <a:r>
              <a:rPr lang="en-US" altLang="zh-CN" b="1" spc="100" dirty="0">
                <a:latin typeface="微软雅黑" panose="020B0503020204020204" pitchFamily="34" charset="-122"/>
                <a:ea typeface="微软雅黑" panose="020B0503020204020204" pitchFamily="34" charset="-122"/>
                <a:sym typeface="+mn-ea"/>
              </a:rPr>
              <a:t>CKM</a:t>
            </a:r>
            <a:r>
              <a:rPr lang="zh-CN" altLang="en-US" b="1" spc="100" dirty="0">
                <a:latin typeface="微软雅黑" panose="020B0503020204020204" pitchFamily="34" charset="-122"/>
                <a:ea typeface="微软雅黑" panose="020B0503020204020204" pitchFamily="34" charset="-122"/>
                <a:sym typeface="+mn-ea"/>
              </a:rPr>
              <a:t>，采样率是</a:t>
            </a:r>
            <a:r>
              <a:rPr lang="en-US" altLang="zh-CN" b="1" spc="100" dirty="0">
                <a:latin typeface="微软雅黑" panose="020B0503020204020204" pitchFamily="34" charset="-122"/>
                <a:ea typeface="微软雅黑" panose="020B0503020204020204" pitchFamily="34" charset="-122"/>
                <a:sym typeface="+mn-ea"/>
              </a:rPr>
              <a:t>M</a:t>
            </a:r>
            <a:r>
              <a:rPr lang="zh-CN" altLang="en-US" b="1" spc="100" dirty="0">
                <a:latin typeface="微软雅黑" panose="020B0503020204020204" pitchFamily="34" charset="-122"/>
                <a:ea typeface="微软雅黑" panose="020B0503020204020204" pitchFamily="34" charset="-122"/>
                <a:sym typeface="+mn-ea"/>
              </a:rPr>
              <a:t>‘</a:t>
            </a:r>
            <a:r>
              <a:rPr lang="en-US" altLang="zh-CN" b="1" spc="100" dirty="0">
                <a:latin typeface="微软雅黑" panose="020B0503020204020204" pitchFamily="34" charset="-122"/>
                <a:ea typeface="微软雅黑" panose="020B0503020204020204" pitchFamily="34" charset="-122"/>
                <a:sym typeface="+mn-ea"/>
              </a:rPr>
              <a:t>/M</a:t>
            </a:r>
            <a:r>
              <a:rPr lang="zh-CN" altLang="en-US" b="1" spc="100" dirty="0">
                <a:latin typeface="微软雅黑" panose="020B0503020204020204" pitchFamily="34" charset="-122"/>
                <a:ea typeface="微软雅黑" panose="020B0503020204020204" pitchFamily="34" charset="-122"/>
                <a:sym typeface="+mn-ea"/>
              </a:rPr>
              <a:t>，</a:t>
            </a:r>
            <a:endParaRPr lang="en-US" altLang="zh-CN" b="1" spc="100"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dirty="0">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下面是各种无模型辅助方法重构</a:t>
            </a:r>
            <a:r>
              <a:rPr lang="en-US" altLang="zh-CN" dirty="0">
                <a:latin typeface="微软雅黑" panose="020B0503020204020204" pitchFamily="34" charset="-122"/>
                <a:ea typeface="微软雅黑" panose="020B0503020204020204" pitchFamily="34" charset="-122"/>
                <a:sym typeface="+mn-ea"/>
              </a:rPr>
              <a:t>CKM</a:t>
            </a:r>
            <a:r>
              <a:rPr lang="zh-CN" altLang="en-US" dirty="0">
                <a:latin typeface="微软雅黑" panose="020B0503020204020204" pitchFamily="34" charset="-122"/>
                <a:ea typeface="微软雅黑" panose="020B0503020204020204" pitchFamily="34" charset="-122"/>
                <a:sym typeface="+mn-ea"/>
              </a:rPr>
              <a:t>的性能图</a:t>
            </a:r>
          </a:p>
          <a:p>
            <a:pPr indent="0">
              <a:buFont typeface="Wingdings" panose="05000000000000000000" charset="0"/>
              <a:buNone/>
            </a:pPr>
            <a:r>
              <a:rPr lang="en-US" altLang="zh-CN" dirty="0">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横坐标是测量点的采样率，纵坐标是真实值与观测值的</a:t>
            </a:r>
            <a:r>
              <a:rPr lang="en-US" altLang="zh-CN" dirty="0">
                <a:latin typeface="微软雅黑" panose="020B0503020204020204" pitchFamily="34" charset="-122"/>
                <a:ea typeface="微软雅黑" panose="020B0503020204020204" pitchFamily="34" charset="-122"/>
                <a:sym typeface="+mn-ea"/>
              </a:rPr>
              <a:t>MSE</a:t>
            </a:r>
          </a:p>
          <a:p>
            <a:pPr indent="0">
              <a:buFont typeface="Wingdings" panose="05000000000000000000" charset="0"/>
              <a:buNone/>
            </a:pPr>
            <a:r>
              <a:rPr lang="en-US" altLang="zh-CN" dirty="0">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从图中可以看出在测试的所有7种方法中，因为NNM-t方案通过局部多项式回归解决了矩阵补全中的可恢复性问题，其性能优于纯基于矩阵的方案(即ALS)和纯基于插值的方案(即k-LP、Kriging、GPR和KNN)。</a:t>
            </a:r>
            <a:r>
              <a:rPr lang="en-US" altLang="zh-CN" dirty="0">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KNN和表现出较差的性能，因为它对们非均匀分布的测量不具有鲁棒性</a:t>
            </a:r>
            <a:endParaRPr lang="en-US" altLang="zh-CN"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dirty="0">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普通克里金插值的性能也不令人满意，因为普通克里金插值假设整个区域都有一个恒定的平均值，限制了它准确捕获CKM能量漂移的能力。交替矩阵补全方法低于0.2的采样率下可能会遇到可恢复性问题，导致MSE较大，因此其在低于0.2的采样率下的性能被忽略。虽然TPS和GPR的性能都很好，但它们在为算法选择一个好的核时可能会遇到一些困难。</a:t>
            </a:r>
          </a:p>
          <a:p>
            <a:pPr indent="0">
              <a:buFont typeface="Wingdings" panose="05000000000000000000" charset="0"/>
              <a:buNone/>
            </a:pPr>
            <a:endParaRPr lang="zh-CN" altLang="en-US" spc="100" dirty="0">
              <a:latin typeface="微软雅黑" panose="020B0503020204020204" pitchFamily="34" charset="-122"/>
              <a:ea typeface="微软雅黑" panose="020B0503020204020204" pitchFamily="34" charset="-122"/>
              <a:sym typeface="+mn-ea"/>
            </a:endParaRPr>
          </a:p>
        </p:txBody>
      </p:sp>
      <p:sp>
        <p:nvSpPr>
          <p:cNvPr id="4" name="灯片编号占位符 3"/>
          <p:cNvSpPr>
            <a:spLocks noGrp="1"/>
          </p:cNvSpPr>
          <p:nvPr>
            <p:ph type="sldNum" sz="quarter" idx="5"/>
          </p:nvPr>
        </p:nvSpPr>
        <p:spPr/>
        <p:txBody>
          <a:bodyPr/>
          <a:lstStyle/>
          <a:p>
            <a:fld id="{69C03E7F-BD71-4F7F-BEAF-CA83D5F3412C}"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buFont typeface="Wingdings" panose="05000000000000000000" charset="0"/>
              <a:buNone/>
            </a:pPr>
            <a:r>
              <a:rPr lang="en-US" altLang="zh-CN" b="1" spc="100" dirty="0">
                <a:latin typeface="微软雅黑" panose="020B0503020204020204" pitchFamily="34" charset="-122"/>
                <a:ea typeface="微软雅黑" panose="020B0503020204020204" pitchFamily="34" charset="-122"/>
                <a:sym typeface="+mn-ea"/>
              </a:rPr>
              <a:t>	</a:t>
            </a:r>
            <a:r>
              <a:rPr lang="zh-CN" altLang="en-US" b="1" spc="100" dirty="0">
                <a:latin typeface="微软雅黑" panose="020B0503020204020204" pitchFamily="34" charset="-122"/>
                <a:ea typeface="微软雅黑" panose="020B0503020204020204" pitchFamily="34" charset="-122"/>
                <a:sym typeface="+mn-ea"/>
              </a:rPr>
              <a:t>模型辅助</a:t>
            </a:r>
            <a:r>
              <a:rPr lang="en-US" altLang="zh-CN" b="1" spc="100" dirty="0">
                <a:latin typeface="微软雅黑" panose="020B0503020204020204" pitchFamily="34" charset="-122"/>
                <a:ea typeface="微软雅黑" panose="020B0503020204020204" pitchFamily="34" charset="-122"/>
                <a:sym typeface="+mn-ea"/>
              </a:rPr>
              <a:t>CKM</a:t>
            </a:r>
            <a:r>
              <a:rPr lang="zh-CN" altLang="en-US" b="1" spc="100" dirty="0">
                <a:latin typeface="微软雅黑" panose="020B0503020204020204" pitchFamily="34" charset="-122"/>
                <a:ea typeface="微软雅黑" panose="020B0503020204020204" pitchFamily="34" charset="-122"/>
                <a:sym typeface="+mn-ea"/>
              </a:rPr>
              <a:t>构建方法运用接收信号功率和预测值之间的平均绝对值误差进行性能评估</a:t>
            </a:r>
            <a:endParaRPr lang="en-US" altLang="zh-CN" b="1" spc="100"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b="1" spc="100" dirty="0">
                <a:latin typeface="微软雅黑" panose="020B0503020204020204" pitchFamily="34" charset="-122"/>
                <a:ea typeface="微软雅黑" panose="020B0503020204020204" pitchFamily="34" charset="-122"/>
                <a:sym typeface="+mn-ea"/>
              </a:rPr>
              <a:t>	</a:t>
            </a:r>
            <a:r>
              <a:rPr lang="zh-CN" altLang="en-US" b="1" spc="100" dirty="0">
                <a:latin typeface="微软雅黑" panose="020B0503020204020204" pitchFamily="34" charset="-122"/>
                <a:ea typeface="微软雅黑" panose="020B0503020204020204" pitchFamily="34" charset="-122"/>
                <a:sym typeface="+mn-ea"/>
              </a:rPr>
              <a:t>考虑基于上海中心城区模拟接收信号功率的三维环境和无线电地图联合构建。大概有十几座建筑。高度从10米到130米不等。一些建筑物是圆形的，还有一些其他形状奇怪的建筑物和障碍物在这个地区。接收器被随机摆放在街道上，发射器均匀分布在</a:t>
            </a:r>
            <a:r>
              <a:rPr lang="en-US" altLang="zh-CN" b="1" spc="100" dirty="0">
                <a:latin typeface="微软雅黑" panose="020B0503020204020204" pitchFamily="34" charset="-122"/>
                <a:ea typeface="微软雅黑" panose="020B0503020204020204" pitchFamily="34" charset="-122"/>
                <a:sym typeface="+mn-ea"/>
              </a:rPr>
              <a:t>20-120</a:t>
            </a:r>
            <a:r>
              <a:rPr lang="zh-CN" altLang="en-US" b="1" spc="100" dirty="0">
                <a:latin typeface="微软雅黑" panose="020B0503020204020204" pitchFamily="34" charset="-122"/>
                <a:ea typeface="微软雅黑" panose="020B0503020204020204" pitchFamily="34" charset="-122"/>
                <a:sym typeface="+mn-ea"/>
              </a:rPr>
              <a:t>米的高空。</a:t>
            </a:r>
            <a:endParaRPr lang="en-US" altLang="zh-CN" b="1" spc="100"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b="1" spc="100" dirty="0">
                <a:latin typeface="微软雅黑" panose="020B0503020204020204" pitchFamily="34" charset="-122"/>
                <a:ea typeface="微软雅黑" panose="020B0503020204020204" pitchFamily="34" charset="-122"/>
                <a:sym typeface="+mn-ea"/>
              </a:rPr>
              <a:t>	</a:t>
            </a:r>
            <a:r>
              <a:rPr lang="zh-CN" altLang="en-US" b="1" spc="100" dirty="0">
                <a:latin typeface="微软雅黑" panose="020B0503020204020204" pitchFamily="34" charset="-122"/>
                <a:ea typeface="微软雅黑" panose="020B0503020204020204" pitchFamily="34" charset="-122"/>
                <a:sym typeface="+mn-ea"/>
              </a:rPr>
              <a:t>下面是模型辅助</a:t>
            </a:r>
            <a:r>
              <a:rPr lang="en-US" altLang="zh-CN" b="1" spc="100" dirty="0">
                <a:latin typeface="微软雅黑" panose="020B0503020204020204" pitchFamily="34" charset="-122"/>
                <a:ea typeface="微软雅黑" panose="020B0503020204020204" pitchFamily="34" charset="-122"/>
                <a:sym typeface="+mn-ea"/>
              </a:rPr>
              <a:t>CKM</a:t>
            </a:r>
            <a:r>
              <a:rPr lang="zh-CN" altLang="en-US" b="1" spc="100" dirty="0">
                <a:latin typeface="微软雅黑" panose="020B0503020204020204" pitchFamily="34" charset="-122"/>
                <a:ea typeface="微软雅黑" panose="020B0503020204020204" pitchFamily="34" charset="-122"/>
                <a:sym typeface="+mn-ea"/>
              </a:rPr>
              <a:t>构建方法的性能对比图、</a:t>
            </a:r>
            <a:endParaRPr lang="en-US" altLang="zh-CN" b="1" spc="100"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b="1" spc="100" dirty="0">
                <a:latin typeface="微软雅黑" panose="020B0503020204020204" pitchFamily="34" charset="-122"/>
                <a:ea typeface="微软雅黑" panose="020B0503020204020204" pitchFamily="34" charset="-122"/>
                <a:sym typeface="+mn-ea"/>
              </a:rPr>
              <a:t>	</a:t>
            </a:r>
            <a:r>
              <a:rPr lang="zh-CN" altLang="en-US" b="1" spc="100" dirty="0">
                <a:latin typeface="微软雅黑" panose="020B0503020204020204" pitchFamily="34" charset="-122"/>
                <a:ea typeface="微软雅黑" panose="020B0503020204020204" pitchFamily="34" charset="-122"/>
                <a:sym typeface="+mn-ea"/>
              </a:rPr>
              <a:t>横坐标是各种模型辅助方法，纵坐标是各种方法的平均绝对值误差</a:t>
            </a:r>
            <a:endParaRPr lang="en-US" altLang="zh-CN" b="1" spc="100" dirty="0">
              <a:latin typeface="微软雅黑" panose="020B0503020204020204" pitchFamily="34" charset="-122"/>
              <a:ea typeface="微软雅黑" panose="020B0503020204020204" pitchFamily="34" charset="-122"/>
              <a:sym typeface="+mn-ea"/>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charset="0"/>
              <a:buNone/>
              <a:tabLst/>
              <a:defRPr/>
            </a:pPr>
            <a:r>
              <a:rPr lang="en-US" altLang="zh-CN" b="1" spc="100" dirty="0">
                <a:latin typeface="微软雅黑" panose="020B0503020204020204" pitchFamily="34" charset="-122"/>
                <a:ea typeface="微软雅黑" panose="020B0503020204020204" pitchFamily="34" charset="-122"/>
                <a:sym typeface="+mn-ea"/>
              </a:rPr>
              <a:t>	</a:t>
            </a:r>
            <a:r>
              <a:rPr lang="zh-CN" altLang="en-US" b="1" spc="100" dirty="0">
                <a:latin typeface="微软雅黑" panose="020B0503020204020204" pitchFamily="34" charset="-122"/>
                <a:ea typeface="微软雅黑" panose="020B0503020204020204" pitchFamily="34" charset="-122"/>
                <a:sym typeface="+mn-ea"/>
              </a:rPr>
              <a:t>从图中可以看出，UNet和RadioUNet都需要地理城市地图作为输入且都基于普通的UNet架构，所以他们的性能也是比较相近的。</a:t>
            </a:r>
            <a:endParaRPr lang="en-US" altLang="zh-CN" b="1" spc="100" dirty="0">
              <a:latin typeface="微软雅黑" panose="020B0503020204020204" pitchFamily="34" charset="-122"/>
              <a:ea typeface="微软雅黑" panose="020B0503020204020204" pitchFamily="34" charset="-122"/>
              <a:sym typeface="+mn-ea"/>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charset="0"/>
              <a:buNone/>
              <a:tabLst/>
              <a:defRPr/>
            </a:pPr>
            <a:r>
              <a:rPr lang="en-US" altLang="zh-CN" b="1" spc="100" dirty="0">
                <a:latin typeface="微软雅黑" panose="020B0503020204020204" pitchFamily="34" charset="-122"/>
                <a:ea typeface="微软雅黑" panose="020B0503020204020204" pitchFamily="34" charset="-122"/>
                <a:sym typeface="+mn-ea"/>
              </a:rPr>
              <a:t>	</a:t>
            </a:r>
            <a:r>
              <a:rPr lang="zh-CN" altLang="en-US" b="1" spc="100" dirty="0">
                <a:latin typeface="微软雅黑" panose="020B0503020204020204" pitchFamily="34" charset="-122"/>
                <a:ea typeface="微软雅黑" panose="020B0503020204020204" pitchFamily="34" charset="-122"/>
                <a:sym typeface="+mn-ea"/>
              </a:rPr>
              <a:t>而分段模型和基于深度学习的分段模型性能差距较大，因为传统分段模型在估计障碍物环境信息的时候比较困难。</a:t>
            </a:r>
            <a:endParaRPr lang="en-US" altLang="zh-CN" b="1" spc="100" dirty="0">
              <a:latin typeface="微软雅黑" panose="020B0503020204020204" pitchFamily="34" charset="-122"/>
              <a:ea typeface="微软雅黑" panose="020B0503020204020204" pitchFamily="34" charset="-122"/>
              <a:sym typeface="+mn-ea"/>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charset="0"/>
              <a:buNone/>
              <a:tabLst/>
              <a:defRPr/>
            </a:pPr>
            <a:r>
              <a:rPr lang="en-US" altLang="zh-CN" b="1" spc="100" dirty="0">
                <a:latin typeface="微软雅黑" panose="020B0503020204020204" pitchFamily="34" charset="-122"/>
                <a:ea typeface="微软雅黑" panose="020B0503020204020204" pitchFamily="34" charset="-122"/>
                <a:sym typeface="+mn-ea"/>
              </a:rPr>
              <a:t>	</a:t>
            </a:r>
            <a:r>
              <a:rPr lang="zh-CN" altLang="en-US" b="1" spc="100" dirty="0">
                <a:latin typeface="微软雅黑" panose="020B0503020204020204" pitchFamily="34" charset="-122"/>
                <a:ea typeface="微软雅黑" panose="020B0503020204020204" pitchFamily="34" charset="-122"/>
                <a:sym typeface="+mn-ea"/>
              </a:rPr>
              <a:t>同时基于深度学习分段模型的方法性能也是最好的，能看出基于模型和深度学习混合的方法也高于纯基于深度学习和纯基于模型的方法。</a:t>
            </a:r>
            <a:endParaRPr lang="en-US" altLang="zh-CN" b="1" spc="100"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b="1" spc="100" dirty="0">
                <a:latin typeface="微软雅黑" panose="020B0503020204020204" pitchFamily="34" charset="-122"/>
                <a:ea typeface="微软雅黑" panose="020B0503020204020204" pitchFamily="34" charset="-122"/>
                <a:sym typeface="+mn-ea"/>
              </a:rPr>
              <a:t>	</a:t>
            </a:r>
          </a:p>
          <a:p>
            <a:pPr indent="0">
              <a:buFont typeface="Wingdings" panose="05000000000000000000" charset="0"/>
              <a:buNone/>
            </a:pPr>
            <a:endParaRPr lang="en-US" altLang="zh-CN" b="1" spc="100"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b="1" spc="100" dirty="0">
              <a:latin typeface="微软雅黑" panose="020B0503020204020204" pitchFamily="34" charset="-122"/>
              <a:ea typeface="微软雅黑" panose="020B0503020204020204" pitchFamily="34" charset="-122"/>
              <a:sym typeface="+mn-ea"/>
            </a:endParaRPr>
          </a:p>
        </p:txBody>
      </p:sp>
      <p:sp>
        <p:nvSpPr>
          <p:cNvPr id="4" name="灯片编号占位符 3"/>
          <p:cNvSpPr>
            <a:spLocks noGrp="1"/>
          </p:cNvSpPr>
          <p:nvPr>
            <p:ph type="sldNum" sz="quarter" idx="5"/>
          </p:nvPr>
        </p:nvSpPr>
        <p:spPr/>
        <p:txBody>
          <a:bodyPr/>
          <a:lstStyle/>
          <a:p>
            <a:fld id="{69C03E7F-BD71-4F7F-BEAF-CA83D5F3412C}"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buFont typeface="Wingdings" panose="05000000000000000000" charset="0"/>
              <a:buNone/>
            </a:pPr>
            <a:r>
              <a:rPr lang="en-US" altLang="zh-CN" b="1" spc="100" dirty="0">
                <a:latin typeface="微软雅黑" panose="020B0503020204020204" pitchFamily="34" charset="-122"/>
                <a:ea typeface="微软雅黑" panose="020B0503020204020204" pitchFamily="34" charset="-122"/>
                <a:sym typeface="+mn-ea"/>
              </a:rPr>
              <a:t>	</a:t>
            </a:r>
            <a:r>
              <a:rPr lang="zh-CN" altLang="en-US" b="0" i="0" dirty="0">
                <a:solidFill>
                  <a:srgbClr val="000000"/>
                </a:solidFill>
                <a:effectLst/>
                <a:latin typeface="微软雅黑" panose="020B0503020204020204" pitchFamily="34" charset="-122"/>
                <a:ea typeface="微软雅黑" panose="020B0503020204020204" pitchFamily="34" charset="-122"/>
              </a:rPr>
              <a:t>生成的真实城市地图和虚拟障碍地图如图</a:t>
            </a:r>
            <a:r>
              <a:rPr lang="en-US" altLang="zh-CN" b="0" i="0" dirty="0">
                <a:solidFill>
                  <a:srgbClr val="000000"/>
                </a:solidFill>
                <a:effectLst/>
                <a:latin typeface="微软雅黑" panose="020B0503020204020204" pitchFamily="34" charset="-122"/>
                <a:ea typeface="微软雅黑" panose="020B0503020204020204" pitchFamily="34" charset="-122"/>
              </a:rPr>
              <a:t>9</a:t>
            </a:r>
            <a:r>
              <a:rPr lang="zh-CN" altLang="en-US" b="0" i="0" dirty="0">
                <a:solidFill>
                  <a:srgbClr val="000000"/>
                </a:solidFill>
                <a:effectLst/>
                <a:latin typeface="微软雅黑" panose="020B0503020204020204" pitchFamily="34" charset="-122"/>
                <a:ea typeface="微软雅黑" panose="020B0503020204020204" pitchFamily="34" charset="-122"/>
              </a:rPr>
              <a:t>所示，其中</a:t>
            </a:r>
            <a:r>
              <a:rPr lang="en-US" altLang="zh-CN" b="0" i="0" dirty="0">
                <a:solidFill>
                  <a:srgbClr val="000000"/>
                </a:solidFill>
                <a:effectLst/>
                <a:latin typeface="微软雅黑" panose="020B0503020204020204" pitchFamily="34" charset="-122"/>
                <a:ea typeface="微软雅黑" panose="020B0503020204020204" pitchFamily="34" charset="-122"/>
              </a:rPr>
              <a:t>a</a:t>
            </a:r>
            <a:r>
              <a:rPr lang="zh-CN" altLang="en-US" b="0" i="0" dirty="0">
                <a:solidFill>
                  <a:srgbClr val="000000"/>
                </a:solidFill>
                <a:effectLst/>
                <a:latin typeface="微软雅黑" panose="020B0503020204020204" pitchFamily="34" charset="-122"/>
                <a:ea typeface="微软雅黑" panose="020B0503020204020204" pitchFamily="34" charset="-122"/>
              </a:rPr>
              <a:t>图是真实的城市地图，</a:t>
            </a:r>
            <a:r>
              <a:rPr lang="en-US" altLang="zh-CN" b="0" i="0" dirty="0">
                <a:solidFill>
                  <a:srgbClr val="000000"/>
                </a:solidFill>
                <a:effectLst/>
                <a:latin typeface="微软雅黑" panose="020B0503020204020204" pitchFamily="34" charset="-122"/>
                <a:ea typeface="微软雅黑" panose="020B0503020204020204" pitchFamily="34" charset="-122"/>
              </a:rPr>
              <a:t>b</a:t>
            </a:r>
            <a:r>
              <a:rPr lang="zh-CN" altLang="en-US" b="0" i="0" dirty="0">
                <a:solidFill>
                  <a:srgbClr val="000000"/>
                </a:solidFill>
                <a:effectLst/>
                <a:latin typeface="微软雅黑" panose="020B0503020204020204" pitchFamily="34" charset="-122"/>
                <a:ea typeface="微软雅黑" panose="020B0503020204020204" pitchFamily="34" charset="-122"/>
              </a:rPr>
              <a:t>图和</a:t>
            </a:r>
            <a:r>
              <a:rPr lang="en-US" altLang="zh-CN" b="0" i="0" dirty="0">
                <a:solidFill>
                  <a:srgbClr val="000000"/>
                </a:solidFill>
                <a:effectLst/>
                <a:latin typeface="微软雅黑" panose="020B0503020204020204" pitchFamily="34" charset="-122"/>
                <a:ea typeface="微软雅黑" panose="020B0503020204020204" pitchFamily="34" charset="-122"/>
              </a:rPr>
              <a:t>c</a:t>
            </a:r>
            <a:r>
              <a:rPr lang="zh-CN" altLang="en-US" b="0" i="0" dirty="0">
                <a:solidFill>
                  <a:srgbClr val="000000"/>
                </a:solidFill>
                <a:effectLst/>
                <a:latin typeface="微软雅黑" panose="020B0503020204020204" pitchFamily="34" charset="-122"/>
                <a:ea typeface="微软雅黑" panose="020B0503020204020204" pitchFamily="34" charset="-122"/>
              </a:rPr>
              <a:t>图分别对应传统分段模型和基于深度学习分段模型的虚拟障碍物地图</a:t>
            </a:r>
            <a:r>
              <a:rPr lang="en-US" altLang="zh-CN" b="1" spc="100" dirty="0">
                <a:latin typeface="微软雅黑" panose="020B0503020204020204" pitchFamily="34" charset="-122"/>
                <a:ea typeface="微软雅黑" panose="020B0503020204020204" pitchFamily="34" charset="-122"/>
                <a:sym typeface="+mn-ea"/>
              </a:rPr>
              <a:t>	</a:t>
            </a:r>
          </a:p>
          <a:p>
            <a:pPr indent="0">
              <a:buFont typeface="Wingdings" panose="05000000000000000000" charset="0"/>
              <a:buNone/>
            </a:pPr>
            <a:r>
              <a:rPr lang="en-US" altLang="zh-CN" b="1" spc="100" dirty="0">
                <a:latin typeface="微软雅黑" panose="020B0503020204020204" pitchFamily="34" charset="-122"/>
                <a:ea typeface="微软雅黑" panose="020B0503020204020204" pitchFamily="34" charset="-122"/>
                <a:sym typeface="+mn-ea"/>
              </a:rPr>
              <a:t>	</a:t>
            </a:r>
            <a:r>
              <a:rPr lang="zh-CN" altLang="en-US" b="0" spc="100" dirty="0">
                <a:latin typeface="微软雅黑" panose="020B0503020204020204" pitchFamily="34" charset="-122"/>
                <a:ea typeface="微软雅黑" panose="020B0503020204020204" pitchFamily="34" charset="-122"/>
                <a:sym typeface="+mn-ea"/>
              </a:rPr>
              <a:t>可</a:t>
            </a:r>
            <a:r>
              <a:rPr lang="zh-CN" altLang="en-US" b="0" i="0" dirty="0">
                <a:solidFill>
                  <a:srgbClr val="000000"/>
                </a:solidFill>
                <a:effectLst/>
                <a:latin typeface="微软雅黑" panose="020B0503020204020204" pitchFamily="34" charset="-122"/>
                <a:ea typeface="微软雅黑" panose="020B0503020204020204" pitchFamily="34" charset="-122"/>
              </a:rPr>
              <a:t>以看出，虚拟障碍物的几何形状和分布与真实的城市地图比较吻合，这表明无线电信号的</a:t>
            </a:r>
            <a:r>
              <a:rPr lang="en-US" altLang="zh-CN" b="0" i="0" dirty="0">
                <a:solidFill>
                  <a:srgbClr val="000000"/>
                </a:solidFill>
                <a:effectLst/>
                <a:latin typeface="微软雅黑" panose="020B0503020204020204" pitchFamily="34" charset="-122"/>
                <a:ea typeface="微软雅黑" panose="020B0503020204020204" pitchFamily="34" charset="-122"/>
              </a:rPr>
              <a:t>RSS</a:t>
            </a:r>
            <a:r>
              <a:rPr lang="zh-CN" altLang="en-US" b="0" i="0" dirty="0">
                <a:solidFill>
                  <a:srgbClr val="000000"/>
                </a:solidFill>
                <a:effectLst/>
                <a:latin typeface="微软雅黑" panose="020B0503020204020204" pitchFamily="34" charset="-122"/>
                <a:ea typeface="微软雅黑" panose="020B0503020204020204" pitchFamily="34" charset="-122"/>
              </a:rPr>
              <a:t>测量可以揭示隐藏的地理空间信息</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indent="0">
              <a:buFont typeface="Wingdings" panose="05000000000000000000" charset="0"/>
              <a:buNone/>
            </a:pPr>
            <a:r>
              <a:rPr lang="en-US" altLang="zh-CN" b="1" spc="100" dirty="0">
                <a:latin typeface="微软雅黑" panose="020B0503020204020204" pitchFamily="34" charset="-122"/>
                <a:ea typeface="微软雅黑" panose="020B0503020204020204" pitchFamily="34" charset="-122"/>
                <a:sym typeface="+mn-ea"/>
              </a:rPr>
              <a:t>	</a:t>
            </a:r>
            <a:r>
              <a:rPr lang="zh-CN" altLang="en-US" b="0" i="0" dirty="0">
                <a:solidFill>
                  <a:srgbClr val="000000"/>
                </a:solidFill>
                <a:effectLst/>
                <a:latin typeface="微软雅黑" panose="020B0503020204020204" pitchFamily="34" charset="-122"/>
                <a:ea typeface="微软雅黑" panose="020B0503020204020204" pitchFamily="34" charset="-122"/>
              </a:rPr>
              <a:t>与基于</a:t>
            </a:r>
            <a:r>
              <a:rPr lang="en-US" altLang="zh-CN" b="0" i="0" dirty="0">
                <a:solidFill>
                  <a:srgbClr val="000000"/>
                </a:solidFill>
                <a:effectLst/>
                <a:latin typeface="微软雅黑" panose="020B0503020204020204" pitchFamily="34" charset="-122"/>
                <a:ea typeface="微软雅黑" panose="020B0503020204020204" pitchFamily="34" charset="-122"/>
              </a:rPr>
              <a:t>dl</a:t>
            </a:r>
            <a:r>
              <a:rPr lang="zh-CN" altLang="en-US" b="0" i="0" dirty="0">
                <a:solidFill>
                  <a:srgbClr val="000000"/>
                </a:solidFill>
                <a:effectLst/>
                <a:latin typeface="微软雅黑" panose="020B0503020204020204" pitchFamily="34" charset="-122"/>
                <a:ea typeface="微软雅黑" panose="020B0503020204020204" pitchFamily="34" charset="-122"/>
              </a:rPr>
              <a:t>的方法相比，通过分割模型生成的虚拟障碍物地图的几何形状更接近真实的城市地图，而基于</a:t>
            </a:r>
            <a:r>
              <a:rPr lang="en-US" altLang="zh-CN" b="0" i="0" dirty="0">
                <a:solidFill>
                  <a:srgbClr val="000000"/>
                </a:solidFill>
                <a:effectLst/>
                <a:latin typeface="微软雅黑" panose="020B0503020204020204" pitchFamily="34" charset="-122"/>
                <a:ea typeface="微软雅黑" panose="020B0503020204020204" pitchFamily="34" charset="-122"/>
              </a:rPr>
              <a:t>dl</a:t>
            </a:r>
            <a:r>
              <a:rPr lang="zh-CN" altLang="en-US" b="0" i="0" dirty="0">
                <a:solidFill>
                  <a:srgbClr val="000000"/>
                </a:solidFill>
                <a:effectLst/>
                <a:latin typeface="微软雅黑" panose="020B0503020204020204" pitchFamily="34" charset="-122"/>
                <a:ea typeface="微软雅黑" panose="020B0503020204020204" pitchFamily="34" charset="-122"/>
              </a:rPr>
              <a:t>的虚拟障碍物地图则比较模糊，这也说明了虚拟障碍物地图作为无线电传播环境的几何解释，并不一定与真实的城市地图相同。</a:t>
            </a:r>
            <a:endParaRPr lang="en-US" altLang="zh-CN" b="1" spc="100"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b="1" spc="100" dirty="0">
                <a:latin typeface="微软雅黑" panose="020B0503020204020204" pitchFamily="34" charset="-122"/>
                <a:ea typeface="微软雅黑" panose="020B0503020204020204" pitchFamily="34" charset="-122"/>
                <a:sym typeface="+mn-ea"/>
              </a:rPr>
              <a:t>	</a:t>
            </a:r>
            <a:r>
              <a:rPr lang="zh-CN" altLang="en-US" b="1" spc="100" dirty="0">
                <a:latin typeface="微软雅黑" panose="020B0503020204020204" pitchFamily="34" charset="-122"/>
                <a:ea typeface="微软雅黑" panose="020B0503020204020204" pitchFamily="34" charset="-122"/>
                <a:sym typeface="+mn-ea"/>
              </a:rPr>
              <a:t>最后对基于模型辅助</a:t>
            </a:r>
            <a:r>
              <a:rPr lang="en-US" altLang="zh-CN" b="1" spc="100" dirty="0">
                <a:latin typeface="微软雅黑" panose="020B0503020204020204" pitchFamily="34" charset="-122"/>
                <a:ea typeface="微软雅黑" panose="020B0503020204020204" pitchFamily="34" charset="-122"/>
                <a:sym typeface="+mn-ea"/>
              </a:rPr>
              <a:t>CKM</a:t>
            </a:r>
            <a:r>
              <a:rPr lang="zh-CN" altLang="en-US" b="1" spc="100" dirty="0">
                <a:latin typeface="微软雅黑" panose="020B0503020204020204" pitchFamily="34" charset="-122"/>
                <a:ea typeface="微软雅黑" panose="020B0503020204020204" pitchFamily="34" charset="-122"/>
                <a:sym typeface="+mn-ea"/>
              </a:rPr>
              <a:t>构建方法和无模型辅助</a:t>
            </a:r>
            <a:r>
              <a:rPr lang="en-US" altLang="zh-CN" b="1" spc="100" dirty="0">
                <a:latin typeface="微软雅黑" panose="020B0503020204020204" pitchFamily="34" charset="-122"/>
                <a:ea typeface="微软雅黑" panose="020B0503020204020204" pitchFamily="34" charset="-122"/>
                <a:sym typeface="+mn-ea"/>
              </a:rPr>
              <a:t>CKM</a:t>
            </a:r>
            <a:r>
              <a:rPr lang="zh-CN" altLang="en-US" b="1" spc="100" dirty="0">
                <a:latin typeface="微软雅黑" panose="020B0503020204020204" pitchFamily="34" charset="-122"/>
                <a:ea typeface="微软雅黑" panose="020B0503020204020204" pitchFamily="34" charset="-122"/>
                <a:sym typeface="+mn-ea"/>
              </a:rPr>
              <a:t>构建方法进行一个总结</a:t>
            </a:r>
            <a:endParaRPr lang="en-US" altLang="zh-CN" b="1" spc="100"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b="1" spc="100" dirty="0">
                <a:latin typeface="微软雅黑" panose="020B0503020204020204" pitchFamily="34" charset="-122"/>
                <a:ea typeface="微软雅黑" panose="020B0503020204020204" pitchFamily="34" charset="-122"/>
                <a:sym typeface="+mn-ea"/>
              </a:rPr>
              <a:t>	</a:t>
            </a:r>
            <a:r>
              <a:rPr lang="zh-CN" altLang="en-US" b="1" spc="100" dirty="0">
                <a:latin typeface="微软雅黑" panose="020B0503020204020204" pitchFamily="34" charset="-122"/>
                <a:ea typeface="微软雅黑" panose="020B0503020204020204" pitchFamily="34" charset="-122"/>
                <a:sym typeface="+mn-ea"/>
              </a:rPr>
              <a:t>无模型辅助方法在数据稀疏的时候计算效率很高，但是再大型的</a:t>
            </a:r>
            <a:r>
              <a:rPr lang="en-US" altLang="zh-CN" b="1" spc="100" dirty="0">
                <a:latin typeface="微软雅黑" panose="020B0503020204020204" pitchFamily="34" charset="-122"/>
                <a:ea typeface="微软雅黑" panose="020B0503020204020204" pitchFamily="34" charset="-122"/>
                <a:sym typeface="+mn-ea"/>
              </a:rPr>
              <a:t>CKM</a:t>
            </a:r>
            <a:r>
              <a:rPr lang="zh-CN" altLang="en-US" b="1" spc="100" dirty="0">
                <a:latin typeface="微软雅黑" panose="020B0503020204020204" pitchFamily="34" charset="-122"/>
                <a:ea typeface="微软雅黑" panose="020B0503020204020204" pitchFamily="34" charset="-122"/>
                <a:sym typeface="+mn-ea"/>
              </a:rPr>
              <a:t>构建时他的扩展性很差</a:t>
            </a:r>
            <a:endParaRPr lang="en-US" altLang="zh-CN" b="1" spc="100"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b="1" spc="100" dirty="0">
                <a:latin typeface="微软雅黑" panose="020B0503020204020204" pitchFamily="34" charset="-122"/>
                <a:ea typeface="微软雅黑" panose="020B0503020204020204" pitchFamily="34" charset="-122"/>
                <a:sym typeface="+mn-ea"/>
              </a:rPr>
              <a:t>	</a:t>
            </a:r>
            <a:r>
              <a:rPr lang="zh-CN" altLang="en-US" b="1" spc="100" dirty="0">
                <a:latin typeface="微软雅黑" panose="020B0503020204020204" pitchFamily="34" charset="-122"/>
                <a:ea typeface="微软雅黑" panose="020B0503020204020204" pitchFamily="34" charset="-122"/>
                <a:sym typeface="+mn-ea"/>
              </a:rPr>
              <a:t>而模型辅助方法和无模型辅助方法相反，在数据稀疏时计算效率很差，但是它的可拓展性很强。</a:t>
            </a:r>
            <a:endParaRPr lang="en-US" altLang="zh-CN" b="1" spc="100"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endParaRPr lang="zh-CN" altLang="en-US" b="1" spc="100" dirty="0">
              <a:latin typeface="微软雅黑" panose="020B0503020204020204" pitchFamily="34" charset="-122"/>
              <a:ea typeface="微软雅黑" panose="020B0503020204020204" pitchFamily="34" charset="-122"/>
              <a:sym typeface="+mn-ea"/>
            </a:endParaRPr>
          </a:p>
        </p:txBody>
      </p:sp>
      <p:sp>
        <p:nvSpPr>
          <p:cNvPr id="4" name="灯片编号占位符 3"/>
          <p:cNvSpPr>
            <a:spLocks noGrp="1"/>
          </p:cNvSpPr>
          <p:nvPr>
            <p:ph type="sldNum" sz="quarter" idx="5"/>
          </p:nvPr>
        </p:nvSpPr>
        <p:spPr/>
        <p:txBody>
          <a:bodyPr/>
          <a:lstStyle/>
          <a:p>
            <a:fld id="{69C03E7F-BD71-4F7F-BEAF-CA83D5F3412C}" type="slidenum">
              <a:rPr lang="zh-CN" altLang="en-US" smtClean="0"/>
              <a:t>22</a:t>
            </a:fld>
            <a:endParaRPr lang="zh-CN" altLang="en-US"/>
          </a:p>
        </p:txBody>
      </p:sp>
    </p:spTree>
    <p:extLst>
      <p:ext uri="{BB962C8B-B14F-4D97-AF65-F5344CB8AC3E}">
        <p14:creationId xmlns:p14="http://schemas.microsoft.com/office/powerpoint/2010/main" val="16941720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最后我</a:t>
            </a:r>
            <a:r>
              <a:rPr lang="zh-CN" altLang="en-US" b="0" i="0" dirty="0">
                <a:solidFill>
                  <a:srgbClr val="000000"/>
                </a:solidFill>
                <a:effectLst/>
                <a:latin typeface="微软雅黑" panose="020B0503020204020204" pitchFamily="34" charset="-122"/>
                <a:ea typeface="微软雅黑" panose="020B0503020204020204" pitchFamily="34" charset="-122"/>
              </a:rPr>
              <a:t>展示如何应用</a:t>
            </a:r>
            <a:r>
              <a:rPr lang="en-US" altLang="zh-CN" b="0" i="0" dirty="0">
                <a:solidFill>
                  <a:srgbClr val="000000"/>
                </a:solidFill>
                <a:effectLst/>
                <a:latin typeface="微软雅黑" panose="020B0503020204020204" pitchFamily="34" charset="-122"/>
                <a:ea typeface="微软雅黑" panose="020B0503020204020204" pitchFamily="34" charset="-122"/>
              </a:rPr>
              <a:t>CKM</a:t>
            </a:r>
            <a:r>
              <a:rPr lang="zh-CN" altLang="en-US" b="0" i="0" dirty="0">
                <a:solidFill>
                  <a:srgbClr val="000000"/>
                </a:solidFill>
                <a:effectLst/>
                <a:latin typeface="微软雅黑" panose="020B0503020204020204" pitchFamily="34" charset="-122"/>
                <a:ea typeface="微软雅黑" panose="020B0503020204020204" pitchFamily="34" charset="-122"/>
              </a:rPr>
              <a:t>有效地实现环境意识通信。</a:t>
            </a:r>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23</a:t>
            </a:fld>
            <a:endParaRPr lang="zh-CN" altLang="en-US"/>
          </a:p>
        </p:txBody>
      </p:sp>
    </p:spTree>
    <p:extLst>
      <p:ext uri="{BB962C8B-B14F-4D97-AF65-F5344CB8AC3E}">
        <p14:creationId xmlns:p14="http://schemas.microsoft.com/office/powerpoint/2010/main" val="2886145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buFont typeface="Wingdings" panose="05000000000000000000" charset="0"/>
              <a:buNone/>
            </a:pPr>
            <a:r>
              <a:rPr lang="en-US" altLang="zh-CN" b="0" i="0" dirty="0">
                <a:solidFill>
                  <a:srgbClr val="000000"/>
                </a:solidFill>
                <a:effectLst/>
                <a:latin typeface="微软雅黑" panose="020B0503020204020204" pitchFamily="34" charset="-122"/>
                <a:ea typeface="微软雅黑" panose="020B0503020204020204" pitchFamily="34" charset="-122"/>
              </a:rPr>
              <a:t>	</a:t>
            </a:r>
            <a:r>
              <a:rPr lang="zh-CN" altLang="en-US" b="0" i="0" dirty="0">
                <a:solidFill>
                  <a:srgbClr val="000000"/>
                </a:solidFill>
                <a:effectLst/>
                <a:latin typeface="微软雅黑" panose="020B0503020204020204" pitchFamily="34" charset="-122"/>
                <a:ea typeface="微软雅黑" panose="020B0503020204020204" pitchFamily="34" charset="-122"/>
              </a:rPr>
              <a:t>本首先介绍</a:t>
            </a:r>
            <a:r>
              <a:rPr lang="en-US" altLang="zh-CN" b="0" i="0" dirty="0">
                <a:solidFill>
                  <a:srgbClr val="000000"/>
                </a:solidFill>
                <a:effectLst/>
                <a:latin typeface="微软雅黑" panose="020B0503020204020204" pitchFamily="34" charset="-122"/>
                <a:ea typeface="微软雅黑" panose="020B0503020204020204" pitchFamily="34" charset="-122"/>
              </a:rPr>
              <a:t>CKM</a:t>
            </a:r>
            <a:r>
              <a:rPr lang="zh-CN" altLang="en-US" b="0" i="0" dirty="0">
                <a:solidFill>
                  <a:srgbClr val="000000"/>
                </a:solidFill>
                <a:effectLst/>
                <a:latin typeface="微软雅黑" panose="020B0503020204020204" pitchFamily="34" charset="-122"/>
                <a:ea typeface="微软雅黑" panose="020B0503020204020204" pitchFamily="34" charset="-122"/>
              </a:rPr>
              <a:t>利用的优化框架。考虑图</a:t>
            </a:r>
            <a:r>
              <a:rPr lang="en-US" altLang="zh-CN" b="0" i="0" dirty="0">
                <a:solidFill>
                  <a:srgbClr val="000000"/>
                </a:solidFill>
                <a:effectLst/>
                <a:latin typeface="微软雅黑" panose="020B0503020204020204" pitchFamily="34" charset="-122"/>
                <a:ea typeface="微软雅黑" panose="020B0503020204020204" pitchFamily="34" charset="-122"/>
              </a:rPr>
              <a:t>10</a:t>
            </a:r>
            <a:r>
              <a:rPr lang="zh-CN" altLang="en-US" b="0" i="0" dirty="0">
                <a:solidFill>
                  <a:srgbClr val="000000"/>
                </a:solidFill>
                <a:effectLst/>
                <a:latin typeface="微软雅黑" panose="020B0503020204020204" pitchFamily="34" charset="-122"/>
                <a:ea typeface="微软雅黑" panose="020B0503020204020204" pitchFamily="34" charset="-122"/>
              </a:rPr>
              <a:t>所示的通用无线系统</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indent="0">
              <a:buFont typeface="Wingdings" panose="05000000000000000000" charset="0"/>
              <a:buNone/>
            </a:pPr>
            <a:r>
              <a:rPr lang="en-US" altLang="zh-CN" b="0" i="0" dirty="0">
                <a:solidFill>
                  <a:srgbClr val="000000"/>
                </a:solidFill>
                <a:effectLst/>
                <a:latin typeface="微软雅黑" panose="020B0503020204020204" pitchFamily="34" charset="-122"/>
                <a:ea typeface="微软雅黑" panose="020B0503020204020204" pitchFamily="34" charset="-122"/>
              </a:rPr>
              <a:t>	</a:t>
            </a:r>
            <a:r>
              <a:rPr lang="zh-CN" altLang="en-US" b="0" i="0" dirty="0">
                <a:solidFill>
                  <a:srgbClr val="000000"/>
                </a:solidFill>
                <a:effectLst/>
                <a:latin typeface="微软雅黑" panose="020B0503020204020204" pitchFamily="34" charset="-122"/>
                <a:ea typeface="微软雅黑" panose="020B0503020204020204" pitchFamily="34" charset="-122"/>
              </a:rPr>
              <a:t>该系统由</a:t>
            </a:r>
            <a:r>
              <a:rPr lang="en-US" altLang="zh-CN" b="0" i="0" dirty="0">
                <a:solidFill>
                  <a:srgbClr val="000000"/>
                </a:solidFill>
                <a:effectLst/>
                <a:latin typeface="微软雅黑" panose="020B0503020204020204" pitchFamily="34" charset="-122"/>
                <a:ea typeface="微软雅黑" panose="020B0503020204020204" pitchFamily="34" charset="-122"/>
              </a:rPr>
              <a:t>K1≥1</a:t>
            </a:r>
            <a:r>
              <a:rPr lang="zh-CN" altLang="en-US" b="0" i="0" dirty="0">
                <a:solidFill>
                  <a:srgbClr val="000000"/>
                </a:solidFill>
                <a:effectLst/>
                <a:latin typeface="微软雅黑" panose="020B0503020204020204" pitchFamily="34" charset="-122"/>
                <a:ea typeface="微软雅黑" panose="020B0503020204020204" pitchFamily="34" charset="-122"/>
              </a:rPr>
              <a:t>个发射器、</a:t>
            </a:r>
            <a:r>
              <a:rPr lang="en-US" altLang="zh-CN" b="0" i="0" dirty="0">
                <a:solidFill>
                  <a:srgbClr val="000000"/>
                </a:solidFill>
                <a:effectLst/>
                <a:latin typeface="微软雅黑" panose="020B0503020204020204" pitchFamily="34" charset="-122"/>
                <a:ea typeface="微软雅黑" panose="020B0503020204020204" pitchFamily="34" charset="-122"/>
              </a:rPr>
              <a:t>K2≥1</a:t>
            </a:r>
            <a:r>
              <a:rPr lang="zh-CN" altLang="en-US" b="0" i="0" dirty="0">
                <a:solidFill>
                  <a:srgbClr val="000000"/>
                </a:solidFill>
                <a:effectLst/>
                <a:latin typeface="微软雅黑" panose="020B0503020204020204" pitchFamily="34" charset="-122"/>
                <a:ea typeface="微软雅黑" panose="020B0503020204020204" pitchFamily="34" charset="-122"/>
              </a:rPr>
              <a:t>个接收器、</a:t>
            </a:r>
            <a:r>
              <a:rPr lang="en-US" altLang="zh-CN" b="0" i="0" dirty="0">
                <a:solidFill>
                  <a:srgbClr val="000000"/>
                </a:solidFill>
                <a:effectLst/>
                <a:latin typeface="微软雅黑" panose="020B0503020204020204" pitchFamily="34" charset="-122"/>
                <a:ea typeface="微软雅黑" panose="020B0503020204020204" pitchFamily="34" charset="-122"/>
              </a:rPr>
              <a:t>K3≥0</a:t>
            </a:r>
            <a:r>
              <a:rPr lang="zh-CN" altLang="en-US" b="0" i="0" dirty="0">
                <a:solidFill>
                  <a:srgbClr val="000000"/>
                </a:solidFill>
                <a:effectLst/>
                <a:latin typeface="微软雅黑" panose="020B0503020204020204" pitchFamily="34" charset="-122"/>
                <a:ea typeface="微软雅黑" panose="020B0503020204020204" pitchFamily="34" charset="-122"/>
              </a:rPr>
              <a:t>个合作节点和</a:t>
            </a:r>
            <a:r>
              <a:rPr lang="en-US" altLang="zh-CN" b="0" i="0" dirty="0">
                <a:solidFill>
                  <a:srgbClr val="000000"/>
                </a:solidFill>
                <a:effectLst/>
                <a:latin typeface="微软雅黑" panose="020B0503020204020204" pitchFamily="34" charset="-122"/>
                <a:ea typeface="微软雅黑" panose="020B0503020204020204" pitchFamily="34" charset="-122"/>
              </a:rPr>
              <a:t>K4≥0</a:t>
            </a:r>
            <a:r>
              <a:rPr lang="zh-CN" altLang="en-US" b="0" i="0" dirty="0">
                <a:solidFill>
                  <a:srgbClr val="000000"/>
                </a:solidFill>
                <a:effectLst/>
                <a:latin typeface="微软雅黑" panose="020B0503020204020204" pitchFamily="34" charset="-122"/>
                <a:ea typeface="微软雅黑" panose="020B0503020204020204" pitchFamily="34" charset="-122"/>
              </a:rPr>
              <a:t>个非合作节点组成。考虑信道相干块</a:t>
            </a:r>
            <a:r>
              <a:rPr lang="en-US" altLang="zh-CN" b="0" i="0" dirty="0">
                <a:solidFill>
                  <a:srgbClr val="000000"/>
                </a:solidFill>
                <a:effectLst/>
                <a:latin typeface="微软雅黑" panose="020B0503020204020204" pitchFamily="34" charset="-122"/>
                <a:ea typeface="微软雅黑" panose="020B0503020204020204" pitchFamily="34" charset="-122"/>
              </a:rPr>
              <a:t>T</a:t>
            </a:r>
            <a:r>
              <a:rPr lang="zh-CN" altLang="en-US" b="0" i="0" dirty="0">
                <a:solidFill>
                  <a:srgbClr val="000000"/>
                </a:solidFill>
                <a:effectLst/>
                <a:latin typeface="微软雅黑" panose="020B0503020204020204" pitchFamily="34" charset="-122"/>
                <a:ea typeface="微软雅黑" panose="020B0503020204020204" pitchFamily="34" charset="-122"/>
              </a:rPr>
              <a:t>上的无线通信，每个相干块由</a:t>
            </a:r>
            <a:r>
              <a:rPr lang="en-US" altLang="zh-CN" b="0" i="0" dirty="0">
                <a:solidFill>
                  <a:srgbClr val="000000"/>
                </a:solidFill>
                <a:effectLst/>
                <a:latin typeface="微软雅黑" panose="020B0503020204020204" pitchFamily="34" charset="-122"/>
                <a:ea typeface="微软雅黑" panose="020B0503020204020204" pitchFamily="34" charset="-122"/>
              </a:rPr>
              <a:t>S</a:t>
            </a:r>
            <a:r>
              <a:rPr lang="zh-CN" altLang="en-US" b="0" i="0" dirty="0">
                <a:solidFill>
                  <a:srgbClr val="000000"/>
                </a:solidFill>
                <a:effectLst/>
                <a:latin typeface="微软雅黑" panose="020B0503020204020204" pitchFamily="34" charset="-122"/>
                <a:ea typeface="微软雅黑" panose="020B0503020204020204" pitchFamily="34" charset="-122"/>
              </a:rPr>
              <a:t>个符号持续时间组成。其中节点位置和无线信道在每个相干块上保持不变，但可能在不同的相干块上发生变化。</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indent="0">
              <a:buFont typeface="Wingdings" panose="05000000000000000000" charset="0"/>
              <a:buNone/>
            </a:pPr>
            <a:r>
              <a:rPr lang="en-US" altLang="zh-CN" b="0" spc="100" dirty="0">
                <a:latin typeface="微软雅黑" panose="020B0503020204020204" pitchFamily="34" charset="-122"/>
                <a:ea typeface="微软雅黑" panose="020B0503020204020204" pitchFamily="34" charset="-122"/>
                <a:sym typeface="+mn-ea"/>
              </a:rPr>
              <a:t>	</a:t>
            </a:r>
            <a:r>
              <a:rPr lang="zh-CN" altLang="en-US" b="0" spc="100" dirty="0">
                <a:latin typeface="微软雅黑" panose="020B0503020204020204" pitchFamily="34" charset="-122"/>
                <a:ea typeface="微软雅黑" panose="020B0503020204020204" pitchFamily="34" charset="-122"/>
                <a:sym typeface="+mn-ea"/>
              </a:rPr>
              <a:t>根据这个就可以计算出该无线系统的系统效用。</a:t>
            </a:r>
            <a:endParaRPr lang="en-US" altLang="zh-CN" b="0" spc="100" dirty="0">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b="0" spc="100" dirty="0">
                <a:latin typeface="微软雅黑" panose="020B0503020204020204" pitchFamily="34" charset="-122"/>
                <a:ea typeface="微软雅黑" panose="020B0503020204020204" pitchFamily="34" charset="-122"/>
                <a:sym typeface="+mn-ea"/>
              </a:rPr>
              <a:t>	</a:t>
            </a:r>
            <a:r>
              <a:rPr lang="zh-CN" altLang="en-US" b="0" spc="100" dirty="0">
                <a:latin typeface="微软雅黑" panose="020B0503020204020204" pitchFamily="34" charset="-122"/>
                <a:ea typeface="微软雅黑" panose="020B0503020204020204" pitchFamily="34" charset="-122"/>
                <a:sym typeface="+mn-ea"/>
              </a:rPr>
              <a:t>具体式子如下，</a:t>
            </a:r>
            <a:r>
              <a:rPr lang="zh-CN" altLang="en-US" b="0" i="0" dirty="0">
                <a:solidFill>
                  <a:srgbClr val="000000"/>
                </a:solidFill>
                <a:effectLst/>
                <a:latin typeface="微软雅黑" panose="020B0503020204020204" pitchFamily="34" charset="-122"/>
                <a:ea typeface="微软雅黑" panose="020B0503020204020204" pitchFamily="34" charset="-122"/>
              </a:rPr>
              <a:t>设</a:t>
            </a:r>
            <a:r>
              <a:rPr lang="en-US" altLang="zh-CN" b="0" i="0" dirty="0">
                <a:solidFill>
                  <a:srgbClr val="000000"/>
                </a:solidFill>
                <a:effectLst/>
                <a:latin typeface="微软雅黑" panose="020B0503020204020204" pitchFamily="34" charset="-122"/>
                <a:ea typeface="微软雅黑" panose="020B0503020204020204" pitchFamily="34" charset="-122"/>
              </a:rPr>
              <a:t>Ai [s, t]</a:t>
            </a:r>
            <a:r>
              <a:rPr lang="zh-CN" altLang="en-US" b="0" i="0" dirty="0">
                <a:solidFill>
                  <a:srgbClr val="000000"/>
                </a:solidFill>
                <a:effectLst/>
                <a:latin typeface="微软雅黑" panose="020B0503020204020204" pitchFamily="34" charset="-122"/>
                <a:ea typeface="微软雅黑" panose="020B0503020204020204" pitchFamily="34" charset="-122"/>
              </a:rPr>
              <a:t>表示想干块</a:t>
            </a:r>
            <a:r>
              <a:rPr lang="en-US" altLang="zh-CN" b="0" i="0" dirty="0">
                <a:solidFill>
                  <a:srgbClr val="000000"/>
                </a:solidFill>
                <a:effectLst/>
                <a:latin typeface="微软雅黑" panose="020B0503020204020204" pitchFamily="34" charset="-122"/>
                <a:ea typeface="微软雅黑" panose="020B0503020204020204" pitchFamily="34" charset="-122"/>
              </a:rPr>
              <a:t>t</a:t>
            </a:r>
            <a:r>
              <a:rPr lang="zh-CN" altLang="en-US" b="0" i="0" dirty="0">
                <a:solidFill>
                  <a:srgbClr val="000000"/>
                </a:solidFill>
                <a:effectLst/>
                <a:latin typeface="微软雅黑" panose="020B0503020204020204" pitchFamily="34" charset="-122"/>
                <a:ea typeface="微软雅黑" panose="020B0503020204020204" pitchFamily="34" charset="-122"/>
              </a:rPr>
              <a:t>中符号</a:t>
            </a:r>
            <a:r>
              <a:rPr lang="en-US" altLang="zh-CN" b="0" i="0" dirty="0">
                <a:solidFill>
                  <a:srgbClr val="000000"/>
                </a:solidFill>
                <a:effectLst/>
                <a:latin typeface="微软雅黑" panose="020B0503020204020204" pitchFamily="34" charset="-122"/>
                <a:ea typeface="微软雅黑" panose="020B0503020204020204" pitchFamily="34" charset="-122"/>
              </a:rPr>
              <a:t>s</a:t>
            </a:r>
            <a:r>
              <a:rPr lang="zh-CN" altLang="en-US" b="0" i="0" dirty="0">
                <a:solidFill>
                  <a:srgbClr val="000000"/>
                </a:solidFill>
                <a:effectLst/>
                <a:latin typeface="微软雅黑" panose="020B0503020204020204" pitchFamily="34" charset="-122"/>
                <a:ea typeface="微软雅黑" panose="020B0503020204020204" pitchFamily="34" charset="-122"/>
              </a:rPr>
              <a:t>下，每个节点</a:t>
            </a:r>
            <a:r>
              <a:rPr lang="en-US" altLang="zh-CN" b="0" i="0" dirty="0" err="1">
                <a:solidFill>
                  <a:srgbClr val="000000"/>
                </a:solidFill>
                <a:effectLst/>
                <a:latin typeface="微软雅黑" panose="020B0503020204020204" pitchFamily="34" charset="-122"/>
                <a:ea typeface="微软雅黑" panose="020B0503020204020204" pitchFamily="34" charset="-122"/>
              </a:rPr>
              <a:t>i</a:t>
            </a:r>
            <a:r>
              <a:rPr lang="zh-CN" altLang="en-US" b="0" i="0" dirty="0">
                <a:solidFill>
                  <a:srgbClr val="000000"/>
                </a:solidFill>
                <a:effectLst/>
                <a:latin typeface="微软雅黑" panose="020B0503020204020204" pitchFamily="34" charset="-122"/>
                <a:ea typeface="微软雅黑" panose="020B0503020204020204" pitchFamily="34" charset="-122"/>
              </a:rPr>
              <a:t>的决策变量。</a:t>
            </a:r>
            <a:r>
              <a:rPr lang="en-US" altLang="zh-CN" b="0" i="0" dirty="0">
                <a:solidFill>
                  <a:srgbClr val="000000"/>
                </a:solidFill>
                <a:effectLst/>
                <a:latin typeface="微软雅黑" panose="020B0503020204020204" pitchFamily="34" charset="-122"/>
                <a:ea typeface="微软雅黑" panose="020B0503020204020204" pitchFamily="34" charset="-122"/>
              </a:rPr>
              <a:t>Hi</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j[t]</a:t>
            </a:r>
            <a:r>
              <a:rPr lang="zh-CN" altLang="en-US" b="0" i="0" dirty="0">
                <a:solidFill>
                  <a:srgbClr val="000000"/>
                </a:solidFill>
                <a:effectLst/>
                <a:latin typeface="微软雅黑" panose="020B0503020204020204" pitchFamily="34" charset="-122"/>
                <a:ea typeface="微软雅黑" panose="020B0503020204020204" pitchFamily="34" charset="-122"/>
              </a:rPr>
              <a:t>表示节点</a:t>
            </a:r>
            <a:r>
              <a:rPr lang="en-US" altLang="zh-CN" b="0" i="0" dirty="0" err="1">
                <a:solidFill>
                  <a:srgbClr val="000000"/>
                </a:solidFill>
                <a:effectLst/>
                <a:latin typeface="微软雅黑" panose="020B0503020204020204" pitchFamily="34" charset="-122"/>
                <a:ea typeface="微软雅黑" panose="020B0503020204020204" pitchFamily="34" charset="-122"/>
              </a:rPr>
              <a:t>i</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j</a:t>
            </a:r>
            <a:r>
              <a:rPr lang="zh-CN" altLang="en-US" b="0" i="0" dirty="0">
                <a:solidFill>
                  <a:srgbClr val="000000"/>
                </a:solidFill>
                <a:effectLst/>
                <a:latin typeface="微软雅黑" panose="020B0503020204020204" pitchFamily="34" charset="-122"/>
                <a:ea typeface="微软雅黑" panose="020B0503020204020204" pitchFamily="34" charset="-122"/>
              </a:rPr>
              <a:t>之间的信道矩阵，</a:t>
            </a:r>
            <a:r>
              <a:rPr lang="en-US" altLang="zh-CN" b="0" i="0" dirty="0">
                <a:solidFill>
                  <a:srgbClr val="000000"/>
                </a:solidFill>
                <a:effectLst/>
                <a:latin typeface="微软雅黑" panose="020B0503020204020204" pitchFamily="34" charset="-122"/>
                <a:ea typeface="微软雅黑" panose="020B0503020204020204" pitchFamily="34" charset="-122"/>
              </a:rPr>
              <a:t>Oi</a:t>
            </a:r>
            <a:r>
              <a:rPr lang="zh-CN" altLang="en-US" b="0" i="0" dirty="0">
                <a:solidFill>
                  <a:srgbClr val="000000"/>
                </a:solidFill>
                <a:effectLst/>
                <a:latin typeface="微软雅黑" panose="020B0503020204020204" pitchFamily="34" charset="-122"/>
                <a:ea typeface="微软雅黑" panose="020B0503020204020204" pitchFamily="34" charset="-122"/>
              </a:rPr>
              <a:t>是节点</a:t>
            </a:r>
            <a:r>
              <a:rPr lang="en-US" altLang="zh-CN" b="0" i="0" dirty="0" err="1">
                <a:solidFill>
                  <a:srgbClr val="000000"/>
                </a:solidFill>
                <a:effectLst/>
                <a:latin typeface="微软雅黑" panose="020B0503020204020204" pitchFamily="34" charset="-122"/>
                <a:ea typeface="微软雅黑" panose="020B0503020204020204" pitchFamily="34" charset="-122"/>
              </a:rPr>
              <a:t>i</a:t>
            </a:r>
            <a:r>
              <a:rPr lang="zh-CN" altLang="en-US" b="0" i="0" dirty="0">
                <a:solidFill>
                  <a:srgbClr val="000000"/>
                </a:solidFill>
                <a:effectLst/>
                <a:latin typeface="微软雅黑" panose="020B0503020204020204" pitchFamily="34" charset="-122"/>
                <a:ea typeface="微软雅黑" panose="020B0503020204020204" pitchFamily="34" charset="-122"/>
              </a:rPr>
              <a:t>在具体约束下的可行集</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indent="0">
              <a:buFont typeface="Wingdings" panose="05000000000000000000" charset="0"/>
              <a:buNone/>
            </a:pPr>
            <a:r>
              <a:rPr lang="en-US" altLang="zh-CN" b="0" i="0" spc="100" dirty="0">
                <a:solidFill>
                  <a:srgbClr val="000000"/>
                </a:solidFill>
                <a:effectLst/>
                <a:latin typeface="微软雅黑" panose="020B0503020204020204" pitchFamily="34" charset="-122"/>
                <a:ea typeface="微软雅黑" panose="020B0503020204020204" pitchFamily="34" charset="-122"/>
                <a:sym typeface="+mn-ea"/>
              </a:rPr>
              <a:t>	</a:t>
            </a:r>
            <a:r>
              <a:rPr lang="zh-CN" altLang="en-US" b="0" i="0" spc="100" dirty="0">
                <a:solidFill>
                  <a:srgbClr val="000000"/>
                </a:solidFill>
                <a:effectLst/>
                <a:latin typeface="微软雅黑" panose="020B0503020204020204" pitchFamily="34" charset="-122"/>
                <a:ea typeface="微软雅黑" panose="020B0503020204020204" pitchFamily="34" charset="-122"/>
                <a:sym typeface="+mn-ea"/>
              </a:rPr>
              <a:t>在这样的条件下，</a:t>
            </a:r>
            <a:r>
              <a:rPr lang="zh-CN" altLang="en-US" b="0" i="0" dirty="0">
                <a:solidFill>
                  <a:srgbClr val="000000"/>
                </a:solidFill>
                <a:effectLst/>
                <a:latin typeface="微软雅黑" panose="020B0503020204020204" pitchFamily="34" charset="-122"/>
                <a:ea typeface="微软雅黑" panose="020B0503020204020204" pitchFamily="34" charset="-122"/>
              </a:rPr>
              <a:t>系统效用最大化问题中决策变量的优化是具有挑战性的，因为这高度依赖于当前和未来的</a:t>
            </a:r>
            <a:r>
              <a:rPr lang="en-US" altLang="zh-CN" b="0" i="0" dirty="0">
                <a:solidFill>
                  <a:srgbClr val="000000"/>
                </a:solidFill>
                <a:effectLst/>
                <a:latin typeface="微软雅黑" panose="020B0503020204020204" pitchFamily="34" charset="-122"/>
                <a:ea typeface="微软雅黑" panose="020B0503020204020204" pitchFamily="34" charset="-122"/>
              </a:rPr>
              <a:t>CSI</a:t>
            </a:r>
            <a:r>
              <a:rPr lang="zh-CN" altLang="en-US" b="0" i="0" dirty="0">
                <a:solidFill>
                  <a:srgbClr val="000000"/>
                </a:solidFill>
                <a:effectLst/>
                <a:latin typeface="微软雅黑" panose="020B0503020204020204" pitchFamily="34" charset="-122"/>
                <a:ea typeface="微软雅黑" panose="020B0503020204020204" pitchFamily="34" charset="-122"/>
              </a:rPr>
              <a:t>，但获得这样的</a:t>
            </a:r>
            <a:r>
              <a:rPr lang="en-US" altLang="zh-CN" b="0" i="0" dirty="0">
                <a:solidFill>
                  <a:srgbClr val="000000"/>
                </a:solidFill>
                <a:effectLst/>
                <a:latin typeface="微软雅黑" panose="020B0503020204020204" pitchFamily="34" charset="-122"/>
                <a:ea typeface="微软雅黑" panose="020B0503020204020204" pitchFamily="34" charset="-122"/>
              </a:rPr>
              <a:t>CSI</a:t>
            </a:r>
            <a:r>
              <a:rPr lang="zh-CN" altLang="en-US" b="0" i="0" dirty="0">
                <a:solidFill>
                  <a:srgbClr val="000000"/>
                </a:solidFill>
                <a:effectLst/>
                <a:latin typeface="微软雅黑" panose="020B0503020204020204" pitchFamily="34" charset="-122"/>
                <a:ea typeface="微软雅黑" panose="020B0503020204020204" pitchFamily="34" charset="-122"/>
              </a:rPr>
              <a:t>通常是代价昂贵的。</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indent="0">
              <a:buFont typeface="Wingdings" panose="05000000000000000000" charset="0"/>
              <a:buNone/>
            </a:pPr>
            <a:r>
              <a:rPr lang="en-US" altLang="zh-CN" b="0" i="0" dirty="0">
                <a:solidFill>
                  <a:srgbClr val="000000"/>
                </a:solidFill>
                <a:effectLst/>
                <a:latin typeface="微软雅黑" panose="020B0503020204020204" pitchFamily="34" charset="-122"/>
                <a:ea typeface="微软雅黑" panose="020B0503020204020204" pitchFamily="34" charset="-122"/>
              </a:rPr>
              <a:t>	</a:t>
            </a:r>
            <a:r>
              <a:rPr lang="zh-CN" altLang="en-US" b="0" i="0" dirty="0">
                <a:solidFill>
                  <a:srgbClr val="000000"/>
                </a:solidFill>
                <a:effectLst/>
                <a:latin typeface="微软雅黑" panose="020B0503020204020204" pitchFamily="34" charset="-122"/>
                <a:ea typeface="微软雅黑" panose="020B0503020204020204" pitchFamily="34" charset="-122"/>
              </a:rPr>
              <a:t>首先，获取</a:t>
            </a:r>
            <a:r>
              <a:rPr lang="en-US" altLang="zh-CN" b="0" i="0" dirty="0">
                <a:solidFill>
                  <a:srgbClr val="000000"/>
                </a:solidFill>
                <a:effectLst/>
                <a:latin typeface="微软雅黑" panose="020B0503020204020204" pitchFamily="34" charset="-122"/>
                <a:ea typeface="微软雅黑" panose="020B0503020204020204" pitchFamily="34" charset="-122"/>
              </a:rPr>
              <a:t>CSI</a:t>
            </a:r>
            <a:r>
              <a:rPr lang="zh-CN" altLang="en-US" b="0" i="0" dirty="0">
                <a:solidFill>
                  <a:srgbClr val="000000"/>
                </a:solidFill>
                <a:effectLst/>
                <a:latin typeface="微软雅黑" panose="020B0503020204020204" pitchFamily="34" charset="-122"/>
                <a:ea typeface="微软雅黑" panose="020B0503020204020204" pitchFamily="34" charset="-122"/>
              </a:rPr>
              <a:t>需要复杂的信道训练和反馈，这可能会消耗大量的时频资源并损害通信性能</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r>
              <a:rPr lang="en-US" altLang="zh-CN" b="0" i="0" dirty="0">
                <a:solidFill>
                  <a:srgbClr val="000000"/>
                </a:solidFill>
                <a:effectLst/>
                <a:latin typeface="微软雅黑" panose="020B0503020204020204" pitchFamily="34" charset="-122"/>
                <a:ea typeface="微软雅黑" panose="020B0503020204020204" pitchFamily="34" charset="-122"/>
              </a:rPr>
              <a:t>	</a:t>
            </a:r>
            <a:r>
              <a:rPr lang="zh-CN" altLang="en-US" b="0" i="0" dirty="0">
                <a:solidFill>
                  <a:srgbClr val="000000"/>
                </a:solidFill>
                <a:effectLst/>
                <a:latin typeface="微软雅黑" panose="020B0503020204020204" pitchFamily="34" charset="-122"/>
                <a:ea typeface="微软雅黑" panose="020B0503020204020204" pitchFamily="34" charset="-122"/>
              </a:rPr>
              <a:t>其次，预测未来的</a:t>
            </a:r>
            <a:r>
              <a:rPr lang="en-US" altLang="zh-CN" b="0" i="0" dirty="0">
                <a:solidFill>
                  <a:srgbClr val="000000"/>
                </a:solidFill>
                <a:effectLst/>
                <a:latin typeface="微软雅黑" panose="020B0503020204020204" pitchFamily="34" charset="-122"/>
                <a:ea typeface="微软雅黑" panose="020B0503020204020204" pitchFamily="34" charset="-122"/>
              </a:rPr>
              <a:t>CSI</a:t>
            </a:r>
            <a:r>
              <a:rPr lang="zh-CN" altLang="en-US" b="0" i="0" dirty="0">
                <a:solidFill>
                  <a:srgbClr val="000000"/>
                </a:solidFill>
                <a:effectLst/>
                <a:latin typeface="微软雅黑" panose="020B0503020204020204" pitchFamily="34" charset="-122"/>
                <a:ea typeface="微软雅黑" panose="020B0503020204020204" pitchFamily="34" charset="-122"/>
              </a:rPr>
              <a:t>信息依赖于信道随时间的相关高度移动和无线信道快速变化时，其准确性可能会降低。</a:t>
            </a:r>
          </a:p>
          <a:p>
            <a:pPr algn="just"/>
            <a:r>
              <a:rPr lang="en-US" altLang="zh-CN" dirty="0"/>
              <a:t>	</a:t>
            </a:r>
            <a:r>
              <a:rPr lang="zh-CN" altLang="en-US" dirty="0"/>
              <a:t>最后，由于节点的非合作性质，传统的信道训练是不可行的，因此系统很难获取和非合作节点相关的</a:t>
            </a:r>
            <a:r>
              <a:rPr lang="en-US" altLang="zh-CN" dirty="0"/>
              <a:t>CSI</a:t>
            </a:r>
          </a:p>
          <a:p>
            <a:pPr algn="just"/>
            <a:r>
              <a:rPr lang="en-US" altLang="zh-CN" b="0" i="0" dirty="0">
                <a:solidFill>
                  <a:srgbClr val="000000"/>
                </a:solidFill>
                <a:effectLst/>
                <a:latin typeface="微软雅黑" panose="020B0503020204020204" pitchFamily="34" charset="-122"/>
                <a:ea typeface="微软雅黑" panose="020B0503020204020204" pitchFamily="34" charset="-122"/>
              </a:rPr>
              <a:t>	</a:t>
            </a:r>
          </a:p>
          <a:p>
            <a:pPr algn="just"/>
            <a:r>
              <a:rPr lang="en-US" altLang="zh-CN" b="0" i="0" dirty="0">
                <a:solidFill>
                  <a:srgbClr val="000000"/>
                </a:solidFill>
                <a:effectLst/>
                <a:latin typeface="微软雅黑" panose="020B0503020204020204" pitchFamily="34" charset="-122"/>
                <a:ea typeface="微软雅黑" panose="020B0503020204020204" pitchFamily="34" charset="-122"/>
              </a:rPr>
              <a:t>	</a:t>
            </a:r>
            <a:r>
              <a:rPr lang="zh-CN" altLang="en-US" b="0" i="0" dirty="0">
                <a:solidFill>
                  <a:srgbClr val="000000"/>
                </a:solidFill>
                <a:effectLst/>
                <a:latin typeface="微软雅黑" panose="020B0503020204020204" pitchFamily="34" charset="-122"/>
                <a:ea typeface="微软雅黑" panose="020B0503020204020204" pitchFamily="34" charset="-122"/>
              </a:rPr>
              <a:t>在这种情况下利用</a:t>
            </a:r>
            <a:r>
              <a:rPr lang="en-US" altLang="zh-CN" b="0" i="0" dirty="0">
                <a:solidFill>
                  <a:srgbClr val="000000"/>
                </a:solidFill>
                <a:effectLst/>
                <a:latin typeface="微软雅黑" panose="020B0503020204020204" pitchFamily="34" charset="-122"/>
                <a:ea typeface="微软雅黑" panose="020B0503020204020204" pitchFamily="34" charset="-122"/>
              </a:rPr>
              <a:t>CKM</a:t>
            </a:r>
            <a:r>
              <a:rPr lang="zh-CN" altLang="en-US" b="0" i="0" dirty="0">
                <a:solidFill>
                  <a:srgbClr val="000000"/>
                </a:solidFill>
                <a:effectLst/>
                <a:latin typeface="微软雅黑" panose="020B0503020204020204" pitchFamily="34" charset="-122"/>
                <a:ea typeface="微软雅黑" panose="020B0503020204020204" pitchFamily="34" charset="-122"/>
              </a:rPr>
              <a:t>基于位置能预测出特定位置的当前信道信息</a:t>
            </a:r>
            <a:r>
              <a:rPr lang="en-US" altLang="zh-CN" b="0" i="0" dirty="0" err="1">
                <a:solidFill>
                  <a:srgbClr val="000000"/>
                </a:solidFill>
                <a:effectLst/>
                <a:latin typeface="微软雅黑" panose="020B0503020204020204" pitchFamily="34" charset="-122"/>
                <a:ea typeface="微软雅黑" panose="020B0503020204020204" pitchFamily="34" charset="-122"/>
              </a:rPr>
              <a:t>H^j,j</a:t>
            </a:r>
            <a:r>
              <a:rPr lang="en-US" altLang="zh-CN" b="0" i="0" dirty="0">
                <a:solidFill>
                  <a:srgbClr val="000000"/>
                </a:solidFill>
                <a:effectLst/>
                <a:latin typeface="微软雅黑" panose="020B0503020204020204" pitchFamily="34" charset="-122"/>
                <a:ea typeface="微软雅黑" panose="020B0503020204020204" pitchFamily="34" charset="-122"/>
              </a:rPr>
              <a:t>[t]</a:t>
            </a:r>
            <a:r>
              <a:rPr lang="zh-CN" altLang="en-US" b="0" i="0" dirty="0">
                <a:solidFill>
                  <a:srgbClr val="000000"/>
                </a:solidFill>
                <a:effectLst/>
                <a:latin typeface="微软雅黑" panose="020B0503020204020204" pitchFamily="34" charset="-122"/>
                <a:ea typeface="微软雅黑" panose="020B0503020204020204" pitchFamily="34" charset="-122"/>
              </a:rPr>
              <a:t>并且预测出根据用户轨迹得到的未来信道信息</a:t>
            </a:r>
            <a:r>
              <a:rPr lang="en-US" altLang="zh-CN" b="0" i="0" dirty="0">
                <a:solidFill>
                  <a:srgbClr val="000000"/>
                </a:solidFill>
                <a:effectLst/>
                <a:latin typeface="微软雅黑" panose="020B0503020204020204" pitchFamily="34" charset="-122"/>
                <a:ea typeface="微软雅黑" panose="020B0503020204020204" pitchFamily="34" charset="-122"/>
              </a:rPr>
              <a:t>H-</a:t>
            </a:r>
            <a:r>
              <a:rPr lang="en-US" altLang="zh-CN" b="0" i="0" dirty="0" err="1">
                <a:solidFill>
                  <a:srgbClr val="000000"/>
                </a:solidFill>
                <a:effectLst/>
                <a:latin typeface="微软雅黑" panose="020B0503020204020204" pitchFamily="34" charset="-122"/>
                <a:ea typeface="微软雅黑" panose="020B0503020204020204" pitchFamily="34" charset="-122"/>
              </a:rPr>
              <a:t>i</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j[t],</a:t>
            </a:r>
            <a:r>
              <a:rPr lang="zh-CN" altLang="en-US" b="0" i="0" dirty="0">
                <a:solidFill>
                  <a:srgbClr val="000000"/>
                </a:solidFill>
                <a:effectLst/>
                <a:latin typeface="微软雅黑" panose="020B0503020204020204" pitchFamily="34" charset="-122"/>
                <a:ea typeface="微软雅黑" panose="020B0503020204020204" pitchFamily="34" charset="-122"/>
              </a:rPr>
              <a:t>最后可以根据设计系统决策变量来最大化系统效用</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indent="0">
              <a:buFont typeface="Wingdings" panose="05000000000000000000" charset="0"/>
              <a:buNone/>
            </a:pPr>
            <a:r>
              <a:rPr lang="en-US" altLang="zh-CN" b="0" i="0" spc="100" dirty="0">
                <a:solidFill>
                  <a:srgbClr val="000000"/>
                </a:solidFill>
                <a:effectLst/>
                <a:latin typeface="微软雅黑" panose="020B0503020204020204" pitchFamily="34" charset="-122"/>
                <a:ea typeface="微软雅黑" panose="020B0503020204020204" pitchFamily="34" charset="-122"/>
                <a:sym typeface="+mn-ea"/>
              </a:rPr>
              <a:t>	</a:t>
            </a:r>
            <a:endParaRPr lang="en-US" altLang="zh-CN" b="0" spc="100" dirty="0">
              <a:latin typeface="微软雅黑" panose="020B0503020204020204" pitchFamily="34" charset="-122"/>
              <a:ea typeface="微软雅黑" panose="020B0503020204020204" pitchFamily="34" charset="-122"/>
              <a:sym typeface="+mn-ea"/>
            </a:endParaRPr>
          </a:p>
        </p:txBody>
      </p:sp>
      <p:sp>
        <p:nvSpPr>
          <p:cNvPr id="4" name="灯片编号占位符 3"/>
          <p:cNvSpPr>
            <a:spLocks noGrp="1"/>
          </p:cNvSpPr>
          <p:nvPr>
            <p:ph type="sldNum" sz="quarter" idx="5"/>
          </p:nvPr>
        </p:nvSpPr>
        <p:spPr/>
        <p:txBody>
          <a:bodyPr/>
          <a:lstStyle/>
          <a:p>
            <a:fld id="{69C03E7F-BD71-4F7F-BEAF-CA83D5F3412C}" type="slidenum">
              <a:rPr lang="zh-CN" altLang="en-US" smtClean="0"/>
              <a:t>24</a:t>
            </a:fld>
            <a:endParaRPr lang="zh-CN" altLang="en-US"/>
          </a:p>
        </p:txBody>
      </p:sp>
    </p:spTree>
    <p:extLst>
      <p:ext uri="{BB962C8B-B14F-4D97-AF65-F5344CB8AC3E}">
        <p14:creationId xmlns:p14="http://schemas.microsoft.com/office/powerpoint/2010/main" val="11019202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buFont typeface="Wingdings" panose="05000000000000000000" charset="0"/>
              <a:buNone/>
            </a:pPr>
            <a:r>
              <a:rPr lang="en-US" altLang="zh-CN" b="0" i="0" spc="100" dirty="0">
                <a:solidFill>
                  <a:srgbClr val="000000"/>
                </a:solidFill>
                <a:effectLst/>
                <a:latin typeface="微软雅黑" panose="020B0503020204020204" pitchFamily="34" charset="-122"/>
                <a:ea typeface="微软雅黑" panose="020B0503020204020204" pitchFamily="34" charset="-122"/>
                <a:sym typeface="+mn-ea"/>
              </a:rPr>
              <a:t>	</a:t>
            </a:r>
            <a:r>
              <a:rPr lang="zh-CN" altLang="en-US" b="0" i="0" spc="100" dirty="0">
                <a:solidFill>
                  <a:srgbClr val="000000"/>
                </a:solidFill>
                <a:effectLst/>
                <a:latin typeface="微软雅黑" panose="020B0503020204020204" pitchFamily="34" charset="-122"/>
                <a:ea typeface="微软雅黑" panose="020B0503020204020204" pitchFamily="34" charset="-122"/>
                <a:sym typeface="+mn-ea"/>
              </a:rPr>
              <a:t>利用</a:t>
            </a:r>
            <a:r>
              <a:rPr lang="en-US" altLang="zh-CN" b="0" i="0" spc="100" dirty="0">
                <a:solidFill>
                  <a:srgbClr val="000000"/>
                </a:solidFill>
                <a:effectLst/>
                <a:latin typeface="微软雅黑" panose="020B0503020204020204" pitchFamily="34" charset="-122"/>
                <a:ea typeface="微软雅黑" panose="020B0503020204020204" pitchFamily="34" charset="-122"/>
                <a:sym typeface="+mn-ea"/>
              </a:rPr>
              <a:t>CKM</a:t>
            </a:r>
            <a:r>
              <a:rPr lang="zh-CN" altLang="en-US" b="0" i="0" spc="100" dirty="0">
                <a:solidFill>
                  <a:srgbClr val="000000"/>
                </a:solidFill>
                <a:effectLst/>
                <a:latin typeface="微软雅黑" panose="020B0503020204020204" pitchFamily="34" charset="-122"/>
                <a:ea typeface="微软雅黑" panose="020B0503020204020204" pitchFamily="34" charset="-122"/>
                <a:sym typeface="+mn-ea"/>
              </a:rPr>
              <a:t>通信又可以分成无信道训练通信和轻度信道训练通信</a:t>
            </a:r>
            <a:endParaRPr lang="en-US" altLang="zh-CN" b="0" i="0" spc="100" dirty="0">
              <a:solidFill>
                <a:srgbClr val="000000"/>
              </a:solidFill>
              <a:effectLst/>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b="0" i="0" spc="100" dirty="0">
                <a:solidFill>
                  <a:srgbClr val="000000"/>
                </a:solidFill>
                <a:effectLst/>
                <a:latin typeface="微软雅黑" panose="020B0503020204020204" pitchFamily="34" charset="-122"/>
                <a:ea typeface="微软雅黑" panose="020B0503020204020204" pitchFamily="34" charset="-122"/>
                <a:sym typeface="+mn-ea"/>
              </a:rPr>
              <a:t>	</a:t>
            </a:r>
            <a:r>
              <a:rPr lang="zh-CN" altLang="en-US" b="0" i="0" spc="100" dirty="0">
                <a:solidFill>
                  <a:srgbClr val="000000"/>
                </a:solidFill>
                <a:effectLst/>
                <a:latin typeface="微软雅黑" panose="020B0503020204020204" pitchFamily="34" charset="-122"/>
                <a:ea typeface="微软雅黑" panose="020B0503020204020204" pitchFamily="34" charset="-122"/>
                <a:sym typeface="+mn-ea"/>
              </a:rPr>
              <a:t>无信道训练通信观测模型可以建立成信号到达角</a:t>
            </a:r>
            <a:r>
              <a:rPr lang="el-GR" altLang="zh-CN" b="0" i="0" spc="100" dirty="0">
                <a:solidFill>
                  <a:srgbClr val="000000"/>
                </a:solidFill>
                <a:effectLst/>
                <a:latin typeface="微软雅黑" panose="020B0503020204020204" pitchFamily="34" charset="-122"/>
                <a:ea typeface="微软雅黑" panose="020B0503020204020204" pitchFamily="34" charset="-122"/>
                <a:sym typeface="+mn-ea"/>
              </a:rPr>
              <a:t>θ</a:t>
            </a:r>
            <a:r>
              <a:rPr lang="en-US" altLang="zh-CN" b="0" i="0" spc="100" dirty="0">
                <a:solidFill>
                  <a:srgbClr val="000000"/>
                </a:solidFill>
                <a:effectLst/>
                <a:latin typeface="微软雅黑" panose="020B0503020204020204" pitchFamily="34" charset="-122"/>
                <a:ea typeface="微软雅黑" panose="020B0503020204020204" pitchFamily="34" charset="-122"/>
                <a:sym typeface="+mn-ea"/>
              </a:rPr>
              <a:t>l</a:t>
            </a:r>
            <a:r>
              <a:rPr lang="zh-CN" altLang="en-US" b="0" i="0" spc="100" dirty="0">
                <a:solidFill>
                  <a:srgbClr val="000000"/>
                </a:solidFill>
                <a:effectLst/>
                <a:latin typeface="微软雅黑" panose="020B0503020204020204" pitchFamily="34" charset="-122"/>
                <a:ea typeface="微软雅黑" panose="020B0503020204020204" pitchFamily="34" charset="-122"/>
                <a:sym typeface="+mn-ea"/>
              </a:rPr>
              <a:t>、偏离角</a:t>
            </a:r>
            <a:r>
              <a:rPr lang="el-GR" altLang="zh-CN" b="0" i="0" spc="100" dirty="0">
                <a:solidFill>
                  <a:srgbClr val="000000"/>
                </a:solidFill>
                <a:effectLst/>
                <a:latin typeface="微软雅黑" panose="020B0503020204020204" pitchFamily="34" charset="-122"/>
                <a:ea typeface="微软雅黑" panose="020B0503020204020204" pitchFamily="34" charset="-122"/>
                <a:sym typeface="+mn-ea"/>
              </a:rPr>
              <a:t>ϕ</a:t>
            </a:r>
            <a:r>
              <a:rPr lang="en-US" altLang="zh-CN" b="0" i="0" spc="100" dirty="0">
                <a:solidFill>
                  <a:srgbClr val="000000"/>
                </a:solidFill>
                <a:effectLst/>
                <a:latin typeface="微软雅黑" panose="020B0503020204020204" pitchFamily="34" charset="-122"/>
                <a:ea typeface="微软雅黑" panose="020B0503020204020204" pitchFamily="34" charset="-122"/>
                <a:sym typeface="+mn-ea"/>
              </a:rPr>
              <a:t>l</a:t>
            </a:r>
            <a:r>
              <a:rPr lang="zh-CN" altLang="en-US" b="0" i="0" spc="100" dirty="0">
                <a:solidFill>
                  <a:srgbClr val="000000"/>
                </a:solidFill>
                <a:effectLst/>
                <a:latin typeface="微软雅黑" panose="020B0503020204020204" pitchFamily="34" charset="-122"/>
                <a:ea typeface="微软雅黑" panose="020B0503020204020204" pitchFamily="34" charset="-122"/>
                <a:sym typeface="+mn-ea"/>
              </a:rPr>
              <a:t>和信道增益的函数</a:t>
            </a:r>
            <a:r>
              <a:rPr lang="en-US" altLang="zh-CN" b="0" i="0" spc="100" dirty="0">
                <a:solidFill>
                  <a:srgbClr val="000000"/>
                </a:solidFill>
                <a:effectLst/>
                <a:latin typeface="微软雅黑" panose="020B0503020204020204" pitchFamily="34" charset="-122"/>
                <a:ea typeface="微软雅黑" panose="020B0503020204020204" pitchFamily="34" charset="-122"/>
                <a:sym typeface="+mn-ea"/>
              </a:rPr>
              <a:t>αl</a:t>
            </a:r>
            <a:r>
              <a:rPr lang="zh-CN" altLang="en-US" b="0" i="0" spc="100" dirty="0">
                <a:solidFill>
                  <a:srgbClr val="000000"/>
                </a:solidFill>
                <a:effectLst/>
                <a:latin typeface="微软雅黑" panose="020B0503020204020204" pitchFamily="34" charset="-122"/>
                <a:ea typeface="微软雅黑" panose="020B0503020204020204" pitchFamily="34" charset="-122"/>
                <a:sym typeface="+mn-ea"/>
              </a:rPr>
              <a:t>，</a:t>
            </a:r>
            <a:r>
              <a:rPr lang="en-US" altLang="zh-CN" b="0" i="0" spc="100" dirty="0">
                <a:solidFill>
                  <a:srgbClr val="000000"/>
                </a:solidFill>
                <a:effectLst/>
                <a:latin typeface="微软雅黑" panose="020B0503020204020204" pitchFamily="34" charset="-122"/>
                <a:ea typeface="微软雅黑" panose="020B0503020204020204" pitchFamily="34" charset="-122"/>
                <a:sym typeface="+mn-ea"/>
              </a:rPr>
              <a:t>L</a:t>
            </a:r>
            <a:r>
              <a:rPr lang="zh-CN" altLang="en-US" b="0" i="0" spc="100" dirty="0">
                <a:solidFill>
                  <a:srgbClr val="000000"/>
                </a:solidFill>
                <a:effectLst/>
                <a:latin typeface="微软雅黑" panose="020B0503020204020204" pitchFamily="34" charset="-122"/>
                <a:ea typeface="微软雅黑" panose="020B0503020204020204" pitchFamily="34" charset="-122"/>
                <a:sym typeface="+mn-ea"/>
              </a:rPr>
              <a:t>（</a:t>
            </a:r>
            <a:r>
              <a:rPr lang="en-US" altLang="zh-CN" b="0" i="0" spc="100" dirty="0">
                <a:solidFill>
                  <a:srgbClr val="000000"/>
                </a:solidFill>
                <a:effectLst/>
                <a:latin typeface="微软雅黑" panose="020B0503020204020204" pitchFamily="34" charset="-122"/>
                <a:ea typeface="微软雅黑" panose="020B0503020204020204" pitchFamily="34" charset="-122"/>
                <a:sym typeface="+mn-ea"/>
              </a:rPr>
              <a:t>t</a:t>
            </a:r>
            <a:r>
              <a:rPr lang="zh-CN" altLang="en-US" b="0" i="0" spc="100" dirty="0">
                <a:solidFill>
                  <a:srgbClr val="000000"/>
                </a:solidFill>
                <a:effectLst/>
                <a:latin typeface="微软雅黑" panose="020B0503020204020204" pitchFamily="34" charset="-122"/>
                <a:ea typeface="微软雅黑" panose="020B0503020204020204" pitchFamily="34" charset="-122"/>
                <a:sym typeface="+mn-ea"/>
              </a:rPr>
              <a:t>）表示主要的信道路径数，偏离角和到达角又可以分成俯仰角和水平角</a:t>
            </a:r>
            <a:endParaRPr lang="en-US" altLang="zh-CN" b="0" i="0" spc="100" dirty="0">
              <a:solidFill>
                <a:srgbClr val="000000"/>
              </a:solidFill>
              <a:effectLst/>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b="0" i="0" spc="100" dirty="0">
                <a:solidFill>
                  <a:srgbClr val="000000"/>
                </a:solidFill>
                <a:effectLst/>
                <a:latin typeface="微软雅黑" panose="020B0503020204020204" pitchFamily="34" charset="-122"/>
                <a:ea typeface="微软雅黑" panose="020B0503020204020204" pitchFamily="34" charset="-122"/>
                <a:sym typeface="+mn-ea"/>
              </a:rPr>
              <a:t>	</a:t>
            </a:r>
            <a:r>
              <a:rPr lang="zh-CN" altLang="en-US" b="0" i="0" spc="100" dirty="0">
                <a:solidFill>
                  <a:srgbClr val="000000"/>
                </a:solidFill>
                <a:effectLst/>
                <a:latin typeface="微软雅黑" panose="020B0503020204020204" pitchFamily="34" charset="-122"/>
                <a:ea typeface="微软雅黑" panose="020B0503020204020204" pitchFamily="34" charset="-122"/>
                <a:sym typeface="+mn-ea"/>
              </a:rPr>
              <a:t>然后根据</a:t>
            </a:r>
            <a:r>
              <a:rPr lang="en-US" altLang="zh-CN" b="0" i="0" spc="100" dirty="0">
                <a:solidFill>
                  <a:srgbClr val="000000"/>
                </a:solidFill>
                <a:effectLst/>
                <a:latin typeface="微软雅黑" panose="020B0503020204020204" pitchFamily="34" charset="-122"/>
                <a:ea typeface="微软雅黑" panose="020B0503020204020204" pitchFamily="34" charset="-122"/>
                <a:sym typeface="+mn-ea"/>
              </a:rPr>
              <a:t>CKM</a:t>
            </a:r>
            <a:r>
              <a:rPr lang="zh-CN" altLang="en-US" b="0" i="0" spc="100" dirty="0">
                <a:solidFill>
                  <a:srgbClr val="000000"/>
                </a:solidFill>
                <a:effectLst/>
                <a:latin typeface="微软雅黑" panose="020B0503020204020204" pitchFamily="34" charset="-122"/>
                <a:ea typeface="微软雅黑" panose="020B0503020204020204" pitchFamily="34" charset="-122"/>
                <a:sym typeface="+mn-ea"/>
              </a:rPr>
              <a:t>提供以上信息，就能够实现对信道的预测</a:t>
            </a:r>
            <a:endParaRPr lang="en-US" altLang="zh-CN" b="0" i="0" spc="100" dirty="0">
              <a:solidFill>
                <a:srgbClr val="000000"/>
              </a:solidFill>
              <a:effectLst/>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b="0" i="0" spc="100" dirty="0">
                <a:solidFill>
                  <a:srgbClr val="000000"/>
                </a:solidFill>
                <a:effectLst/>
                <a:latin typeface="微软雅黑" panose="020B0503020204020204" pitchFamily="34" charset="-122"/>
                <a:ea typeface="微软雅黑" panose="020B0503020204020204" pitchFamily="34" charset="-122"/>
                <a:sym typeface="+mn-ea"/>
              </a:rPr>
              <a:t>	</a:t>
            </a:r>
            <a:r>
              <a:rPr lang="zh-CN" altLang="en-US" b="0" i="0" spc="100" dirty="0">
                <a:solidFill>
                  <a:srgbClr val="000000"/>
                </a:solidFill>
                <a:effectLst/>
                <a:latin typeface="微软雅黑" panose="020B0503020204020204" pitchFamily="34" charset="-122"/>
                <a:ea typeface="微软雅黑" panose="020B0503020204020204" pitchFamily="34" charset="-122"/>
                <a:sym typeface="+mn-ea"/>
              </a:rPr>
              <a:t>但这种方法高度的依赖于</a:t>
            </a:r>
            <a:r>
              <a:rPr lang="en-US" altLang="zh-CN" b="0" i="0" spc="100" dirty="0">
                <a:solidFill>
                  <a:srgbClr val="000000"/>
                </a:solidFill>
                <a:effectLst/>
                <a:latin typeface="微软雅黑" panose="020B0503020204020204" pitchFamily="34" charset="-122"/>
                <a:ea typeface="微软雅黑" panose="020B0503020204020204" pitchFamily="34" charset="-122"/>
                <a:sym typeface="+mn-ea"/>
              </a:rPr>
              <a:t>CKM</a:t>
            </a:r>
            <a:r>
              <a:rPr lang="zh-CN" altLang="en-US" b="0" i="0" spc="100" dirty="0">
                <a:solidFill>
                  <a:srgbClr val="000000"/>
                </a:solidFill>
                <a:effectLst/>
                <a:latin typeface="微软雅黑" panose="020B0503020204020204" pitchFamily="34" charset="-122"/>
                <a:ea typeface="微软雅黑" panose="020B0503020204020204" pitchFamily="34" charset="-122"/>
                <a:sym typeface="+mn-ea"/>
              </a:rPr>
              <a:t>的精度还有</a:t>
            </a:r>
            <a:r>
              <a:rPr lang="en-US" altLang="zh-CN" b="0" i="0" spc="100" dirty="0">
                <a:solidFill>
                  <a:srgbClr val="000000"/>
                </a:solidFill>
                <a:effectLst/>
                <a:latin typeface="微软雅黑" panose="020B0503020204020204" pitchFamily="34" charset="-122"/>
                <a:ea typeface="微软雅黑" panose="020B0503020204020204" pitchFamily="34" charset="-122"/>
                <a:sym typeface="+mn-ea"/>
              </a:rPr>
              <a:t>UE</a:t>
            </a:r>
            <a:r>
              <a:rPr lang="zh-CN" altLang="en-US" b="0" i="0" spc="100" dirty="0">
                <a:solidFill>
                  <a:srgbClr val="000000"/>
                </a:solidFill>
                <a:effectLst/>
                <a:latin typeface="微软雅黑" panose="020B0503020204020204" pitchFamily="34" charset="-122"/>
                <a:ea typeface="微软雅黑" panose="020B0503020204020204" pitchFamily="34" charset="-122"/>
                <a:sym typeface="+mn-ea"/>
              </a:rPr>
              <a:t>位置的精度，信道矩阵的估计精度会受到</a:t>
            </a:r>
            <a:r>
              <a:rPr lang="zh-CN" altLang="en-US" b="0" i="0" dirty="0">
                <a:solidFill>
                  <a:srgbClr val="000000"/>
                </a:solidFill>
                <a:effectLst/>
                <a:latin typeface="微软雅黑" panose="020B0503020204020204" pitchFamily="34" charset="-122"/>
                <a:ea typeface="微软雅黑" panose="020B0503020204020204" pitchFamily="34" charset="-122"/>
              </a:rPr>
              <a:t>无线电环境的时变特性</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例如，由于行人等动态散射体</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的影响</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indent="0">
              <a:buFont typeface="Wingdings" panose="05000000000000000000" charset="0"/>
              <a:buNone/>
            </a:pPr>
            <a:r>
              <a:rPr lang="zh-CN" altLang="en-US" b="0" i="0" dirty="0">
                <a:solidFill>
                  <a:srgbClr val="000000"/>
                </a:solidFill>
                <a:effectLst/>
                <a:latin typeface="微软雅黑" panose="020B0503020204020204" pitchFamily="34" charset="-122"/>
                <a:ea typeface="微软雅黑" panose="020B0503020204020204" pitchFamily="34" charset="-122"/>
              </a:rPr>
              <a:t>也会受到用户定位误差的影响</a:t>
            </a:r>
            <a:endParaRPr lang="en-US" altLang="zh-CN" b="0" i="0" spc="100" dirty="0">
              <a:solidFill>
                <a:srgbClr val="000000"/>
              </a:solidFill>
              <a:effectLst/>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b="0" i="0" spc="100" dirty="0">
                <a:solidFill>
                  <a:srgbClr val="000000"/>
                </a:solidFill>
                <a:effectLst/>
                <a:latin typeface="微软雅黑" panose="020B0503020204020204" pitchFamily="34" charset="-122"/>
                <a:ea typeface="微软雅黑" panose="020B0503020204020204" pitchFamily="34" charset="-122"/>
                <a:sym typeface="+mn-ea"/>
              </a:rPr>
              <a:t>	</a:t>
            </a:r>
            <a:r>
              <a:rPr lang="zh-CN" altLang="en-US" b="0" i="0" spc="100" dirty="0">
                <a:solidFill>
                  <a:srgbClr val="000000"/>
                </a:solidFill>
                <a:effectLst/>
                <a:latin typeface="微软雅黑" panose="020B0503020204020204" pitchFamily="34" charset="-122"/>
                <a:ea typeface="微软雅黑" panose="020B0503020204020204" pitchFamily="34" charset="-122"/>
                <a:sym typeface="+mn-ea"/>
              </a:rPr>
              <a:t>因此适当的信道训练更利于</a:t>
            </a:r>
            <a:r>
              <a:rPr lang="en-US" altLang="zh-CN" b="0" i="0" spc="100" dirty="0">
                <a:solidFill>
                  <a:srgbClr val="000000"/>
                </a:solidFill>
                <a:effectLst/>
                <a:latin typeface="微软雅黑" panose="020B0503020204020204" pitchFamily="34" charset="-122"/>
                <a:ea typeface="微软雅黑" panose="020B0503020204020204" pitchFamily="34" charset="-122"/>
                <a:sym typeface="+mn-ea"/>
              </a:rPr>
              <a:t>CKM</a:t>
            </a:r>
            <a:r>
              <a:rPr lang="zh-CN" altLang="en-US" b="0" i="0" spc="100" dirty="0">
                <a:solidFill>
                  <a:srgbClr val="000000"/>
                </a:solidFill>
                <a:effectLst/>
                <a:latin typeface="微软雅黑" panose="020B0503020204020204" pitchFamily="34" charset="-122"/>
                <a:ea typeface="微软雅黑" panose="020B0503020204020204" pitchFamily="34" charset="-122"/>
                <a:sym typeface="+mn-ea"/>
              </a:rPr>
              <a:t>的应用</a:t>
            </a:r>
            <a:endParaRPr lang="en-US" altLang="zh-CN" b="0" i="0" spc="100" dirty="0">
              <a:solidFill>
                <a:srgbClr val="000000"/>
              </a:solidFill>
              <a:effectLst/>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b="0" i="0" spc="100" dirty="0">
                <a:solidFill>
                  <a:srgbClr val="000000"/>
                </a:solidFill>
                <a:effectLst/>
                <a:latin typeface="微软雅黑" panose="020B0503020204020204" pitchFamily="34" charset="-122"/>
                <a:ea typeface="微软雅黑" panose="020B0503020204020204" pitchFamily="34" charset="-122"/>
                <a:sym typeface="+mn-ea"/>
              </a:rPr>
              <a:t>	</a:t>
            </a:r>
            <a:r>
              <a:rPr lang="zh-CN" altLang="en-US" b="0" i="0" spc="100" dirty="0">
                <a:solidFill>
                  <a:srgbClr val="000000"/>
                </a:solidFill>
                <a:effectLst/>
                <a:latin typeface="微软雅黑" panose="020B0503020204020204" pitchFamily="34" charset="-122"/>
                <a:ea typeface="微软雅黑" panose="020B0503020204020204" pitchFamily="34" charset="-122"/>
                <a:sym typeface="+mn-ea"/>
              </a:rPr>
              <a:t>比如</a:t>
            </a:r>
            <a:r>
              <a:rPr lang="en-US" altLang="zh-CN" b="0" i="0" spc="100" dirty="0">
                <a:solidFill>
                  <a:srgbClr val="000000"/>
                </a:solidFill>
                <a:effectLst/>
                <a:latin typeface="微软雅黑" panose="020B0503020204020204" pitchFamily="34" charset="-122"/>
                <a:ea typeface="微软雅黑" panose="020B0503020204020204" pitchFamily="34" charset="-122"/>
                <a:sym typeface="+mn-ea"/>
              </a:rPr>
              <a:t>CAM</a:t>
            </a:r>
            <a:r>
              <a:rPr lang="zh-CN" altLang="en-US" b="0" i="0" spc="100" dirty="0">
                <a:solidFill>
                  <a:srgbClr val="000000"/>
                </a:solidFill>
                <a:effectLst/>
                <a:latin typeface="微软雅黑" panose="020B0503020204020204" pitchFamily="34" charset="-122"/>
                <a:ea typeface="微软雅黑" panose="020B0503020204020204" pitchFamily="34" charset="-122"/>
                <a:sym typeface="+mn-ea"/>
              </a:rPr>
              <a:t>和</a:t>
            </a:r>
            <a:r>
              <a:rPr lang="en-US" altLang="zh-CN" b="0" i="0" spc="100" dirty="0">
                <a:solidFill>
                  <a:srgbClr val="000000"/>
                </a:solidFill>
                <a:effectLst/>
                <a:latin typeface="微软雅黑" panose="020B0503020204020204" pitchFamily="34" charset="-122"/>
                <a:ea typeface="微软雅黑" panose="020B0503020204020204" pitchFamily="34" charset="-122"/>
                <a:sym typeface="+mn-ea"/>
              </a:rPr>
              <a:t>BIM</a:t>
            </a:r>
          </a:p>
          <a:p>
            <a:pPr indent="0">
              <a:buFont typeface="Wingdings" panose="05000000000000000000" charset="0"/>
              <a:buNone/>
            </a:pPr>
            <a:r>
              <a:rPr lang="en-US" altLang="zh-CN" b="0" i="0" spc="100" dirty="0">
                <a:solidFill>
                  <a:srgbClr val="000000"/>
                </a:solidFill>
                <a:effectLst/>
                <a:latin typeface="微软雅黑" panose="020B0503020204020204" pitchFamily="34" charset="-122"/>
                <a:ea typeface="微软雅黑" panose="020B0503020204020204" pitchFamily="34" charset="-122"/>
                <a:sym typeface="+mn-ea"/>
              </a:rPr>
              <a:t>	</a:t>
            </a:r>
            <a:r>
              <a:rPr lang="zh-CN" altLang="en-US" b="0" i="0" spc="100" dirty="0">
                <a:solidFill>
                  <a:srgbClr val="000000"/>
                </a:solidFill>
                <a:effectLst/>
                <a:latin typeface="微软雅黑" panose="020B0503020204020204" pitchFamily="34" charset="-122"/>
                <a:ea typeface="微软雅黑" panose="020B0503020204020204" pitchFamily="34" charset="-122"/>
                <a:sym typeface="+mn-ea"/>
              </a:rPr>
              <a:t>对于</a:t>
            </a:r>
            <a:r>
              <a:rPr lang="en-US" altLang="zh-CN" b="0" i="0" spc="100" dirty="0">
                <a:solidFill>
                  <a:srgbClr val="000000"/>
                </a:solidFill>
                <a:effectLst/>
                <a:latin typeface="微软雅黑" panose="020B0503020204020204" pitchFamily="34" charset="-122"/>
                <a:ea typeface="微软雅黑" panose="020B0503020204020204" pitchFamily="34" charset="-122"/>
                <a:sym typeface="+mn-ea"/>
              </a:rPr>
              <a:t>CAM</a:t>
            </a:r>
            <a:r>
              <a:rPr lang="zh-CN" altLang="en-US" b="0" i="0" spc="100" dirty="0">
                <a:solidFill>
                  <a:srgbClr val="000000"/>
                </a:solidFill>
                <a:effectLst/>
                <a:latin typeface="微软雅黑" panose="020B0503020204020204" pitchFamily="34" charset="-122"/>
                <a:ea typeface="微软雅黑" panose="020B0503020204020204" pitchFamily="34" charset="-122"/>
                <a:sym typeface="+mn-ea"/>
              </a:rPr>
              <a:t>，观测模型建模和</a:t>
            </a:r>
            <a:r>
              <a:rPr lang="en-US" altLang="zh-CN" b="0" i="0" spc="100" dirty="0">
                <a:solidFill>
                  <a:srgbClr val="000000"/>
                </a:solidFill>
                <a:effectLst/>
                <a:latin typeface="微软雅黑" panose="020B0503020204020204" pitchFamily="34" charset="-122"/>
                <a:ea typeface="微软雅黑" panose="020B0503020204020204" pitchFamily="34" charset="-122"/>
                <a:sym typeface="+mn-ea"/>
              </a:rPr>
              <a:t>CPM</a:t>
            </a:r>
            <a:r>
              <a:rPr lang="zh-CN" altLang="en-US" b="0" i="0" spc="100" dirty="0">
                <a:solidFill>
                  <a:srgbClr val="000000"/>
                </a:solidFill>
                <a:effectLst/>
                <a:latin typeface="微软雅黑" panose="020B0503020204020204" pitchFamily="34" charset="-122"/>
                <a:ea typeface="微软雅黑" panose="020B0503020204020204" pitchFamily="34" charset="-122"/>
                <a:sym typeface="+mn-ea"/>
              </a:rPr>
              <a:t>相似，区别在于他的到达角和偏离角信息是根据</a:t>
            </a:r>
            <a:r>
              <a:rPr lang="en-US" altLang="zh-CN" b="0" i="0" spc="100" dirty="0">
                <a:solidFill>
                  <a:srgbClr val="000000"/>
                </a:solidFill>
                <a:effectLst/>
                <a:latin typeface="微软雅黑" panose="020B0503020204020204" pitchFamily="34" charset="-122"/>
                <a:ea typeface="微软雅黑" panose="020B0503020204020204" pitchFamily="34" charset="-122"/>
                <a:sym typeface="+mn-ea"/>
              </a:rPr>
              <a:t>CKM</a:t>
            </a:r>
            <a:r>
              <a:rPr lang="zh-CN" altLang="en-US" b="0" i="0" spc="100" dirty="0">
                <a:solidFill>
                  <a:srgbClr val="000000"/>
                </a:solidFill>
                <a:effectLst/>
                <a:latin typeface="微软雅黑" panose="020B0503020204020204" pitchFamily="34" charset="-122"/>
                <a:ea typeface="微软雅黑" panose="020B0503020204020204" pitchFamily="34" charset="-122"/>
                <a:sym typeface="+mn-ea"/>
              </a:rPr>
              <a:t>提供的，但是对于随时间变化快的信道增益</a:t>
            </a:r>
            <a:r>
              <a:rPr lang="en-US" altLang="zh-CN" b="0" i="0" spc="100" dirty="0">
                <a:solidFill>
                  <a:srgbClr val="000000"/>
                </a:solidFill>
                <a:effectLst/>
                <a:latin typeface="微软雅黑" panose="020B0503020204020204" pitchFamily="34" charset="-122"/>
                <a:ea typeface="微软雅黑" panose="020B0503020204020204" pitchFamily="34" charset="-122"/>
                <a:sym typeface="+mn-ea"/>
              </a:rPr>
              <a:t>αl</a:t>
            </a:r>
            <a:r>
              <a:rPr lang="zh-CN" altLang="en-US" b="0" i="0" spc="100" dirty="0">
                <a:solidFill>
                  <a:srgbClr val="000000"/>
                </a:solidFill>
                <a:effectLst/>
                <a:latin typeface="微软雅黑" panose="020B0503020204020204" pitchFamily="34" charset="-122"/>
                <a:ea typeface="微软雅黑" panose="020B0503020204020204" pitchFamily="34" charset="-122"/>
                <a:sym typeface="+mn-ea"/>
              </a:rPr>
              <a:t>它是根据轻度的在线训练进行得到的，最后再预测信道矩阵</a:t>
            </a:r>
            <a:endParaRPr lang="en-US" altLang="zh-CN" b="0" i="0" spc="100" dirty="0">
              <a:solidFill>
                <a:srgbClr val="000000"/>
              </a:solidFill>
              <a:effectLst/>
              <a:latin typeface="微软雅黑" panose="020B0503020204020204" pitchFamily="34" charset="-122"/>
              <a:ea typeface="微软雅黑" panose="020B0503020204020204" pitchFamily="34" charset="-122"/>
              <a:sym typeface="+mn-ea"/>
            </a:endParaRPr>
          </a:p>
          <a:p>
            <a:pPr indent="0">
              <a:buFont typeface="Wingdings" panose="05000000000000000000" charset="0"/>
              <a:buNone/>
            </a:pPr>
            <a:r>
              <a:rPr lang="en-US" altLang="zh-CN" b="0" i="0" spc="100" dirty="0">
                <a:solidFill>
                  <a:srgbClr val="000000"/>
                </a:solidFill>
                <a:effectLst/>
                <a:latin typeface="微软雅黑" panose="020B0503020204020204" pitchFamily="34" charset="-122"/>
                <a:ea typeface="微软雅黑" panose="020B0503020204020204" pitchFamily="34" charset="-122"/>
                <a:sym typeface="+mn-ea"/>
              </a:rPr>
              <a:t>	</a:t>
            </a:r>
            <a:r>
              <a:rPr lang="zh-CN" altLang="en-US" b="0" i="0" spc="100" dirty="0">
                <a:solidFill>
                  <a:srgbClr val="000000"/>
                </a:solidFill>
                <a:effectLst/>
                <a:latin typeface="微软雅黑" panose="020B0503020204020204" pitchFamily="34" charset="-122"/>
                <a:ea typeface="微软雅黑" panose="020B0503020204020204" pitchFamily="34" charset="-122"/>
                <a:sym typeface="+mn-ea"/>
              </a:rPr>
              <a:t>而</a:t>
            </a:r>
            <a:r>
              <a:rPr lang="en-US" altLang="zh-CN" b="0" i="0" spc="100" dirty="0">
                <a:solidFill>
                  <a:srgbClr val="000000"/>
                </a:solidFill>
                <a:effectLst/>
                <a:latin typeface="微软雅黑" panose="020B0503020204020204" pitchFamily="34" charset="-122"/>
                <a:ea typeface="微软雅黑" panose="020B0503020204020204" pitchFamily="34" charset="-122"/>
                <a:sym typeface="+mn-ea"/>
              </a:rPr>
              <a:t>BIM</a:t>
            </a:r>
            <a:r>
              <a:rPr lang="zh-CN" altLang="en-US" b="0" i="0" spc="100" dirty="0">
                <a:solidFill>
                  <a:srgbClr val="000000"/>
                </a:solidFill>
                <a:effectLst/>
                <a:latin typeface="微软雅黑" panose="020B0503020204020204" pitchFamily="34" charset="-122"/>
                <a:ea typeface="微软雅黑" panose="020B0503020204020204" pitchFamily="34" charset="-122"/>
                <a:sym typeface="+mn-ea"/>
              </a:rPr>
              <a:t>是一个利用</a:t>
            </a:r>
            <a:r>
              <a:rPr lang="en-US" altLang="zh-CN" b="0" i="0" dirty="0">
                <a:solidFill>
                  <a:srgbClr val="000000"/>
                </a:solidFill>
                <a:effectLst/>
                <a:latin typeface="微软雅黑" panose="020B0503020204020204" pitchFamily="34" charset="-122"/>
                <a:ea typeface="微软雅黑" panose="020B0503020204020204" pitchFamily="34" charset="-122"/>
              </a:rPr>
              <a:t>CKM</a:t>
            </a:r>
            <a:r>
              <a:rPr lang="zh-CN" altLang="en-US" b="0" i="0" dirty="0">
                <a:solidFill>
                  <a:srgbClr val="000000"/>
                </a:solidFill>
                <a:effectLst/>
                <a:latin typeface="微软雅黑" panose="020B0503020204020204" pitchFamily="34" charset="-122"/>
                <a:ea typeface="微软雅黑" panose="020B0503020204020204" pitchFamily="34" charset="-122"/>
              </a:rPr>
              <a:t>的一种先进的波束扫描技术，传统波束扫描是给定一个码本，然后接收器和发送器顺序扫描码本中的码字，来选出通信速率最大的波束形成适量和波束发送矢量。这中码本中包含的码字数量一般都非常的大。对于</a:t>
            </a:r>
            <a:r>
              <a:rPr lang="en-US" altLang="zh-CN" b="0" i="0" dirty="0">
                <a:solidFill>
                  <a:srgbClr val="000000"/>
                </a:solidFill>
                <a:effectLst/>
                <a:latin typeface="微软雅黑" panose="020B0503020204020204" pitchFamily="34" charset="-122"/>
                <a:ea typeface="微软雅黑" panose="020B0503020204020204" pitchFamily="34" charset="-122"/>
              </a:rPr>
              <a:t>BIM</a:t>
            </a:r>
            <a:r>
              <a:rPr lang="zh-CN" altLang="en-US" b="0" i="0" dirty="0">
                <a:solidFill>
                  <a:srgbClr val="000000"/>
                </a:solidFill>
                <a:effectLst/>
                <a:latin typeface="微软雅黑" panose="020B0503020204020204" pitchFamily="34" charset="-122"/>
                <a:ea typeface="微软雅黑" panose="020B0503020204020204" pitchFamily="34" charset="-122"/>
              </a:rPr>
              <a:t>，它是先根据用户的位置来得到一个候选码本，该码本中的码字数量少且比较精确，然后收发器再根据此码本进行轻度的波束扫描得到对应的波束形成和接收矢量。</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indent="0">
              <a:buFont typeface="Wingdings" panose="05000000000000000000" charset="0"/>
              <a:buNone/>
            </a:pPr>
            <a:r>
              <a:rPr lang="en-US" altLang="zh-CN" b="0" i="0" dirty="0">
                <a:solidFill>
                  <a:srgbClr val="000000"/>
                </a:solidFill>
                <a:effectLst/>
                <a:latin typeface="微软雅黑" panose="020B0503020204020204" pitchFamily="34" charset="-122"/>
                <a:ea typeface="微软雅黑" panose="020B0503020204020204" pitchFamily="34" charset="-122"/>
              </a:rPr>
              <a:t>	</a:t>
            </a:r>
            <a:r>
              <a:rPr lang="zh-CN" altLang="en-US" b="0" i="0" dirty="0">
                <a:solidFill>
                  <a:srgbClr val="000000"/>
                </a:solidFill>
                <a:effectLst/>
                <a:latin typeface="微软雅黑" panose="020B0503020204020204" pitchFamily="34" charset="-122"/>
                <a:ea typeface="微软雅黑" panose="020B0503020204020204" pitchFamily="34" charset="-122"/>
              </a:rPr>
              <a:t>图</a:t>
            </a:r>
            <a:r>
              <a:rPr lang="en-US" altLang="zh-CN" b="0" i="0" dirty="0">
                <a:solidFill>
                  <a:srgbClr val="000000"/>
                </a:solidFill>
                <a:effectLst/>
                <a:latin typeface="微软雅黑" panose="020B0503020204020204" pitchFamily="34" charset="-122"/>
                <a:ea typeface="微软雅黑" panose="020B0503020204020204" pitchFamily="34" charset="-122"/>
              </a:rPr>
              <a:t>12</a:t>
            </a:r>
            <a:r>
              <a:rPr lang="zh-CN" altLang="en-US" b="0" i="0" dirty="0">
                <a:solidFill>
                  <a:srgbClr val="000000"/>
                </a:solidFill>
                <a:effectLst/>
                <a:latin typeface="微软雅黑" panose="020B0503020204020204" pitchFamily="34" charset="-122"/>
                <a:ea typeface="微软雅黑" panose="020B0503020204020204" pitchFamily="34" charset="-122"/>
              </a:rPr>
              <a:t>比较了不同方法可实现的有效通信速率。蓝线和红线分别是分别考虑基于最小二乘的信道估计和基于位置的波束对准，黑线是已知信道</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indent="0">
              <a:buFont typeface="Wingdings" panose="05000000000000000000" charset="0"/>
              <a:buNone/>
            </a:pPr>
            <a:r>
              <a:rPr lang="en-US" altLang="zh-CN" b="0" i="0" dirty="0">
                <a:solidFill>
                  <a:srgbClr val="000000"/>
                </a:solidFill>
                <a:effectLst/>
                <a:latin typeface="微软雅黑" panose="020B0503020204020204" pitchFamily="34" charset="-122"/>
                <a:ea typeface="微软雅黑" panose="020B0503020204020204" pitchFamily="34" charset="-122"/>
              </a:rPr>
              <a:t>	</a:t>
            </a:r>
            <a:r>
              <a:rPr lang="zh-CN" altLang="en-US" b="0" i="0" dirty="0">
                <a:solidFill>
                  <a:srgbClr val="000000"/>
                </a:solidFill>
                <a:effectLst/>
                <a:latin typeface="微软雅黑" panose="020B0503020204020204" pitchFamily="34" charset="-122"/>
                <a:ea typeface="微软雅黑" panose="020B0503020204020204" pitchFamily="34" charset="-122"/>
              </a:rPr>
              <a:t>可以看出，基于信道估计设计的有效通信速率随着天线数量的增加而急剧下降，因为其训练开销超过了大型天线系统产生的波束形成增益。相比之下，随着</a:t>
            </a:r>
            <a:r>
              <a:rPr lang="en-US" altLang="zh-CN" b="0" i="0" dirty="0">
                <a:solidFill>
                  <a:srgbClr val="000000"/>
                </a:solidFill>
                <a:effectLst/>
                <a:latin typeface="微软雅黑" panose="020B0503020204020204" pitchFamily="34" charset="-122"/>
                <a:ea typeface="微软雅黑" panose="020B0503020204020204" pitchFamily="34" charset="-122"/>
              </a:rPr>
              <a:t>BS</a:t>
            </a:r>
            <a:r>
              <a:rPr lang="zh-CN" altLang="en-US" b="0" i="0" dirty="0">
                <a:solidFill>
                  <a:srgbClr val="000000"/>
                </a:solidFill>
                <a:effectLst/>
                <a:latin typeface="微软雅黑" panose="020B0503020204020204" pitchFamily="34" charset="-122"/>
                <a:ea typeface="微软雅黑" panose="020B0503020204020204" pitchFamily="34" charset="-122"/>
              </a:rPr>
              <a:t>天线的增加，</a:t>
            </a:r>
            <a:r>
              <a:rPr lang="en-US" altLang="zh-CN" b="0" i="0" dirty="0">
                <a:solidFill>
                  <a:srgbClr val="000000"/>
                </a:solidFill>
                <a:effectLst/>
                <a:latin typeface="微软雅黑" panose="020B0503020204020204" pitchFamily="34" charset="-122"/>
                <a:ea typeface="微软雅黑" panose="020B0503020204020204" pitchFamily="34" charset="-122"/>
              </a:rPr>
              <a:t>CAM</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BIM</a:t>
            </a:r>
            <a:r>
              <a:rPr lang="zh-CN" altLang="en-US" b="0" i="0" dirty="0">
                <a:solidFill>
                  <a:srgbClr val="000000"/>
                </a:solidFill>
                <a:effectLst/>
                <a:latin typeface="微软雅黑" panose="020B0503020204020204" pitchFamily="34" charset="-122"/>
                <a:ea typeface="微软雅黑" panose="020B0503020204020204" pitchFamily="34" charset="-122"/>
              </a:rPr>
              <a:t>支持的方案实现了单调速率的提高，并且由于</a:t>
            </a:r>
            <a:r>
              <a:rPr lang="en-US" altLang="zh-CN" b="0" i="0" dirty="0">
                <a:solidFill>
                  <a:srgbClr val="000000"/>
                </a:solidFill>
                <a:effectLst/>
                <a:latin typeface="微软雅黑" panose="020B0503020204020204" pitchFamily="34" charset="-122"/>
                <a:ea typeface="微软雅黑" panose="020B0503020204020204" pitchFamily="34" charset="-122"/>
              </a:rPr>
              <a:t>CKM</a:t>
            </a:r>
            <a:r>
              <a:rPr lang="zh-CN" altLang="en-US" b="0" i="0" dirty="0">
                <a:solidFill>
                  <a:srgbClr val="000000"/>
                </a:solidFill>
                <a:effectLst/>
                <a:latin typeface="微软雅黑" panose="020B0503020204020204" pitchFamily="34" charset="-122"/>
                <a:ea typeface="微软雅黑" panose="020B0503020204020204" pitchFamily="34" charset="-122"/>
              </a:rPr>
              <a:t>极大地减少了训练开销，它们的性能都明显优于基于位置的方案。</a:t>
            </a:r>
            <a:endParaRPr lang="en-US" altLang="zh-CN" b="0" i="0" dirty="0">
              <a:solidFill>
                <a:srgbClr val="000000"/>
              </a:solidFill>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69C03E7F-BD71-4F7F-BEAF-CA83D5F3412C}" type="slidenum">
              <a:rPr lang="zh-CN" altLang="en-US" smtClean="0"/>
              <a:t>25</a:t>
            </a:fld>
            <a:endParaRPr lang="zh-CN" altLang="en-US"/>
          </a:p>
        </p:txBody>
      </p:sp>
    </p:spTree>
    <p:extLst>
      <p:ext uri="{BB962C8B-B14F-4D97-AF65-F5344CB8AC3E}">
        <p14:creationId xmlns:p14="http://schemas.microsoft.com/office/powerpoint/2010/main" val="39138662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buFont typeface="Wingdings" panose="05000000000000000000" charset="0"/>
              <a:buNone/>
            </a:pPr>
            <a:r>
              <a:rPr lang="en-US" altLang="zh-CN" b="0" i="0" dirty="0">
                <a:solidFill>
                  <a:srgbClr val="000000"/>
                </a:solidFill>
                <a:effectLst/>
                <a:latin typeface="微软雅黑" panose="020B0503020204020204" pitchFamily="34" charset="-122"/>
                <a:ea typeface="微软雅黑" panose="020B0503020204020204" pitchFamily="34" charset="-122"/>
              </a:rPr>
              <a:t>	</a:t>
            </a:r>
            <a:r>
              <a:rPr lang="zh-CN" altLang="en-US" b="0" i="0" dirty="0">
                <a:solidFill>
                  <a:srgbClr val="000000"/>
                </a:solidFill>
                <a:effectLst/>
                <a:latin typeface="微软雅黑" panose="020B0503020204020204" pitchFamily="34" charset="-122"/>
                <a:ea typeface="微软雅黑" panose="020B0503020204020204" pitchFamily="34" charset="-122"/>
              </a:rPr>
              <a:t>接下来考虑</a:t>
            </a:r>
            <a:r>
              <a:rPr lang="en-US" altLang="zh-CN" b="0" i="0" dirty="0">
                <a:solidFill>
                  <a:srgbClr val="000000"/>
                </a:solidFill>
                <a:effectLst/>
                <a:latin typeface="微软雅黑" panose="020B0503020204020204" pitchFamily="34" charset="-122"/>
                <a:ea typeface="微软雅黑" panose="020B0503020204020204" pitchFamily="34" charset="-122"/>
              </a:rPr>
              <a:t>CKM</a:t>
            </a:r>
            <a:r>
              <a:rPr lang="zh-CN" altLang="en-US" b="0" i="0" dirty="0">
                <a:solidFill>
                  <a:srgbClr val="000000"/>
                </a:solidFill>
                <a:effectLst/>
                <a:latin typeface="微软雅黑" panose="020B0503020204020204" pitchFamily="34" charset="-122"/>
                <a:ea typeface="微软雅黑" panose="020B0503020204020204" pitchFamily="34" charset="-122"/>
              </a:rPr>
              <a:t>在预测终端尚未到达位置的信道</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indent="0">
              <a:buFont typeface="Wingdings" panose="05000000000000000000" charset="0"/>
              <a:buNone/>
            </a:pPr>
            <a:r>
              <a:rPr lang="en-US" altLang="zh-CN" b="0" i="0" dirty="0">
                <a:solidFill>
                  <a:srgbClr val="000000"/>
                </a:solidFill>
                <a:effectLst/>
                <a:latin typeface="微软雅黑" panose="020B0503020204020204" pitchFamily="34" charset="-122"/>
                <a:ea typeface="微软雅黑" panose="020B0503020204020204" pitchFamily="34" charset="-122"/>
              </a:rPr>
              <a:t>	</a:t>
            </a:r>
            <a:r>
              <a:rPr lang="zh-CN" altLang="en-US" b="0" i="0" dirty="0">
                <a:solidFill>
                  <a:srgbClr val="000000"/>
                </a:solidFill>
                <a:effectLst/>
                <a:latin typeface="微软雅黑" panose="020B0503020204020204" pitchFamily="34" charset="-122"/>
                <a:ea typeface="微软雅黑" panose="020B0503020204020204" pitchFamily="34" charset="-122"/>
              </a:rPr>
              <a:t>拿无人机通信举例</a:t>
            </a:r>
            <a:r>
              <a:rPr lang="en-US" altLang="zh-CN" b="0" i="0" dirty="0">
                <a:solidFill>
                  <a:srgbClr val="000000"/>
                </a:solidFill>
                <a:effectLst/>
                <a:latin typeface="微软雅黑" panose="020B0503020204020204" pitchFamily="34" charset="-122"/>
                <a:ea typeface="微软雅黑" panose="020B0503020204020204" pitchFamily="34" charset="-122"/>
              </a:rPr>
              <a:t>	</a:t>
            </a:r>
          </a:p>
          <a:p>
            <a:pPr indent="0">
              <a:buFont typeface="Wingdings" panose="05000000000000000000" charset="0"/>
              <a:buNone/>
            </a:pPr>
            <a:r>
              <a:rPr lang="en-US" altLang="zh-CN" b="0" i="0" dirty="0">
                <a:solidFill>
                  <a:srgbClr val="000000"/>
                </a:solidFill>
                <a:effectLst/>
                <a:latin typeface="微软雅黑" panose="020B0503020204020204" pitchFamily="34" charset="-122"/>
                <a:ea typeface="微软雅黑" panose="020B0503020204020204" pitchFamily="34" charset="-122"/>
              </a:rPr>
              <a:t>	</a:t>
            </a:r>
            <a:r>
              <a:rPr lang="zh-CN" altLang="en-US" b="0" i="0" dirty="0">
                <a:solidFill>
                  <a:srgbClr val="000000"/>
                </a:solidFill>
                <a:effectLst/>
                <a:latin typeface="微软雅黑" panose="020B0503020204020204" pitchFamily="34" charset="-122"/>
                <a:ea typeface="微软雅黑" panose="020B0503020204020204" pitchFamily="34" charset="-122"/>
              </a:rPr>
              <a:t>首先考虑单地面基站和单无人机在空中执行任务的情况，</a:t>
            </a:r>
            <a:r>
              <a:rPr lang="en-US" altLang="zh-CN" b="0" i="0" dirty="0" err="1">
                <a:solidFill>
                  <a:srgbClr val="000000"/>
                </a:solidFill>
                <a:effectLst/>
                <a:latin typeface="微软雅黑" panose="020B0503020204020204" pitchFamily="34" charset="-122"/>
                <a:ea typeface="微软雅黑" panose="020B0503020204020204" pitchFamily="34" charset="-122"/>
              </a:rPr>
              <a:t>I【t</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表示停机概率概率</a:t>
            </a:r>
            <a:r>
              <a:rPr lang="el-GR" altLang="zh-CN" b="0" i="0" dirty="0">
                <a:solidFill>
                  <a:srgbClr val="000000"/>
                </a:solidFill>
                <a:effectLst/>
                <a:latin typeface="微软雅黑" panose="020B0503020204020204" pitchFamily="34" charset="-122"/>
                <a:ea typeface="微软雅黑" panose="020B0503020204020204" pitchFamily="34" charset="-122"/>
              </a:rPr>
              <a:t>Γ </a:t>
            </a:r>
            <a:r>
              <a:rPr lang="zh-CN" altLang="en-US" b="0" i="0" dirty="0">
                <a:solidFill>
                  <a:srgbClr val="000000"/>
                </a:solidFill>
                <a:effectLst/>
                <a:latin typeface="微软雅黑" panose="020B0503020204020204" pitchFamily="34" charset="-122"/>
                <a:ea typeface="微软雅黑" panose="020B0503020204020204" pitchFamily="34" charset="-122"/>
              </a:rPr>
              <a:t>表示保证通信可靠的阈值，在知道无人机的起始位置之后，可以根据基站的</a:t>
            </a:r>
            <a:r>
              <a:rPr lang="en-US" altLang="zh-CN" b="0" i="0" dirty="0">
                <a:solidFill>
                  <a:srgbClr val="000000"/>
                </a:solidFill>
                <a:effectLst/>
                <a:latin typeface="微软雅黑" panose="020B0503020204020204" pitchFamily="34" charset="-122"/>
                <a:ea typeface="微软雅黑" panose="020B0503020204020204" pitchFamily="34" charset="-122"/>
              </a:rPr>
              <a:t>CKM</a:t>
            </a:r>
            <a:r>
              <a:rPr lang="zh-CN" altLang="en-US" b="0" i="0" dirty="0">
                <a:solidFill>
                  <a:srgbClr val="000000"/>
                </a:solidFill>
                <a:effectLst/>
                <a:latin typeface="微软雅黑" panose="020B0503020204020204" pitchFamily="34" charset="-122"/>
                <a:ea typeface="微软雅黑" panose="020B0503020204020204" pitchFamily="34" charset="-122"/>
              </a:rPr>
              <a:t>来规划无人机的轨迹，保证在无人机分型过程中维持良好的通信</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indent="0">
              <a:buFont typeface="Wingdings" panose="05000000000000000000" charset="0"/>
              <a:buNone/>
            </a:pPr>
            <a:r>
              <a:rPr lang="en-US" altLang="zh-CN" b="0" i="0" dirty="0">
                <a:solidFill>
                  <a:srgbClr val="000000"/>
                </a:solidFill>
                <a:effectLst/>
                <a:latin typeface="微软雅黑" panose="020B0503020204020204" pitchFamily="34" charset="-122"/>
                <a:ea typeface="微软雅黑" panose="020B0503020204020204" pitchFamily="34" charset="-122"/>
              </a:rPr>
              <a:t>	</a:t>
            </a:r>
            <a:r>
              <a:rPr lang="zh-CN" altLang="en-US" b="0" i="0" dirty="0">
                <a:solidFill>
                  <a:srgbClr val="000000"/>
                </a:solidFill>
                <a:effectLst/>
                <a:latin typeface="微软雅黑" panose="020B0503020204020204" pitchFamily="34" charset="-122"/>
                <a:ea typeface="微软雅黑" panose="020B0503020204020204" pitchFamily="34" charset="-122"/>
              </a:rPr>
              <a:t>然后是考虑无人机基站和多个地面用户</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indent="0">
              <a:buFont typeface="Wingdings" panose="05000000000000000000" charset="0"/>
              <a:buNone/>
            </a:pPr>
            <a:r>
              <a:rPr lang="en-US" altLang="zh-CN" b="0" i="0" dirty="0">
                <a:solidFill>
                  <a:srgbClr val="000000"/>
                </a:solidFill>
                <a:effectLst/>
                <a:latin typeface="微软雅黑" panose="020B0503020204020204" pitchFamily="34" charset="-122"/>
                <a:ea typeface="微软雅黑" panose="020B0503020204020204" pitchFamily="34" charset="-122"/>
              </a:rPr>
              <a:t>	</a:t>
            </a:r>
            <a:r>
              <a:rPr lang="zh-CN" altLang="en-US" b="0" i="0" dirty="0">
                <a:solidFill>
                  <a:srgbClr val="000000"/>
                </a:solidFill>
                <a:effectLst/>
                <a:latin typeface="微软雅黑" panose="020B0503020204020204" pitchFamily="34" charset="-122"/>
                <a:ea typeface="微软雅黑" panose="020B0503020204020204" pitchFamily="34" charset="-122"/>
              </a:rPr>
              <a:t>无人机基站需要同时为多个地面用户提供服务，因此需要在这些用户中找到一个具有良好信道质量的路径。这样，无人机可以利用</a:t>
            </a:r>
            <a:r>
              <a:rPr lang="en-US" altLang="zh-CN" b="0" i="0" dirty="0">
                <a:solidFill>
                  <a:srgbClr val="000000"/>
                </a:solidFill>
                <a:effectLst/>
                <a:latin typeface="微软雅黑" panose="020B0503020204020204" pitchFamily="34" charset="-122"/>
                <a:ea typeface="微软雅黑" panose="020B0503020204020204" pitchFamily="34" charset="-122"/>
              </a:rPr>
              <a:t>CKM</a:t>
            </a:r>
            <a:r>
              <a:rPr lang="zh-CN" altLang="en-US" b="0" i="0" dirty="0">
                <a:solidFill>
                  <a:srgbClr val="000000"/>
                </a:solidFill>
                <a:effectLst/>
                <a:latin typeface="微软雅黑" panose="020B0503020204020204" pitchFamily="34" charset="-122"/>
                <a:ea typeface="微软雅黑" panose="020B0503020204020204" pitchFamily="34" charset="-122"/>
              </a:rPr>
              <a:t>飞越或甚至悬停在与所有或大多数这些用户具有强</a:t>
            </a:r>
            <a:r>
              <a:rPr lang="en-US" altLang="zh-CN" b="0" i="0" dirty="0" err="1">
                <a:solidFill>
                  <a:srgbClr val="000000"/>
                </a:solidFill>
                <a:effectLst/>
                <a:latin typeface="微软雅黑" panose="020B0503020204020204" pitchFamily="34" charset="-122"/>
                <a:ea typeface="微软雅黑" panose="020B0503020204020204" pitchFamily="34" charset="-122"/>
              </a:rPr>
              <a:t>LoS</a:t>
            </a:r>
            <a:r>
              <a:rPr lang="zh-CN" altLang="en-US" b="0" i="0" dirty="0">
                <a:solidFill>
                  <a:srgbClr val="000000"/>
                </a:solidFill>
                <a:effectLst/>
                <a:latin typeface="微软雅黑" panose="020B0503020204020204" pitchFamily="34" charset="-122"/>
                <a:ea typeface="微软雅黑" panose="020B0503020204020204" pitchFamily="34" charset="-122"/>
              </a:rPr>
              <a:t>链接的位置，从而优化整体的系统效用</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indent="0">
              <a:buFont typeface="Wingdings" panose="05000000000000000000" charset="0"/>
              <a:buNone/>
            </a:pPr>
            <a:r>
              <a:rPr lang="en-US" altLang="zh-CN" b="0" i="0" dirty="0">
                <a:solidFill>
                  <a:srgbClr val="000000"/>
                </a:solidFill>
                <a:effectLst/>
                <a:latin typeface="微软雅黑" panose="020B0503020204020204" pitchFamily="34" charset="-122"/>
                <a:ea typeface="微软雅黑" panose="020B0503020204020204" pitchFamily="34" charset="-122"/>
              </a:rPr>
              <a:t>	</a:t>
            </a:r>
            <a:r>
              <a:rPr lang="zh-CN" altLang="en-US" b="0" i="0" dirty="0">
                <a:solidFill>
                  <a:srgbClr val="000000"/>
                </a:solidFill>
                <a:effectLst/>
                <a:latin typeface="微软雅黑" panose="020B0503020204020204" pitchFamily="34" charset="-122"/>
                <a:ea typeface="微软雅黑" panose="020B0503020204020204" pitchFamily="34" charset="-122"/>
              </a:rPr>
              <a:t>最后考虑多无人机多基站的情况，无人机分别和对应的地面基站通信，且保证无人机和自己基站通信的速率且降低对其他无人机和它的基站进行通信的干扰</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indent="0">
              <a:buFont typeface="Wingdings" panose="05000000000000000000" charset="0"/>
              <a:buNone/>
            </a:pPr>
            <a:r>
              <a:rPr lang="en-US" altLang="zh-CN" b="0" i="0" dirty="0">
                <a:solidFill>
                  <a:srgbClr val="000000"/>
                </a:solidFill>
                <a:effectLst/>
                <a:latin typeface="微软雅黑" panose="020B0503020204020204" pitchFamily="34" charset="-122"/>
                <a:ea typeface="微软雅黑" panose="020B0503020204020204" pitchFamily="34" charset="-122"/>
              </a:rPr>
              <a:t>	</a:t>
            </a:r>
            <a:r>
              <a:rPr lang="zh-CN" altLang="en-US" b="0" i="0" dirty="0">
                <a:solidFill>
                  <a:srgbClr val="000000"/>
                </a:solidFill>
                <a:effectLst/>
                <a:latin typeface="微软雅黑" panose="020B0503020204020204" pitchFamily="34" charset="-122"/>
                <a:ea typeface="微软雅黑" panose="020B0503020204020204" pitchFamily="34" charset="-122"/>
              </a:rPr>
              <a:t>比如这里两个无人机和两个基站，</a:t>
            </a:r>
            <a:r>
              <a:rPr lang="en-US" altLang="zh-CN" b="0" i="0" dirty="0">
                <a:solidFill>
                  <a:srgbClr val="000000"/>
                </a:solidFill>
                <a:effectLst/>
                <a:latin typeface="微软雅黑" panose="020B0503020204020204" pitchFamily="34" charset="-122"/>
                <a:ea typeface="微软雅黑" panose="020B0503020204020204" pitchFamily="34" charset="-122"/>
              </a:rPr>
              <a:t>a</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b</a:t>
            </a:r>
            <a:r>
              <a:rPr lang="zh-CN" altLang="en-US" b="0" i="0" dirty="0">
                <a:solidFill>
                  <a:srgbClr val="000000"/>
                </a:solidFill>
                <a:effectLst/>
                <a:latin typeface="微软雅黑" panose="020B0503020204020204" pitchFamily="34" charset="-122"/>
                <a:ea typeface="微软雅黑" panose="020B0503020204020204" pitchFamily="34" charset="-122"/>
              </a:rPr>
              <a:t>分别是两个基站的</a:t>
            </a:r>
            <a:r>
              <a:rPr lang="en-US" altLang="zh-CN" b="0" i="0" dirty="0">
                <a:solidFill>
                  <a:srgbClr val="000000"/>
                </a:solidFill>
                <a:effectLst/>
                <a:latin typeface="微软雅黑" panose="020B0503020204020204" pitchFamily="34" charset="-122"/>
                <a:ea typeface="微软雅黑" panose="020B0503020204020204" pitchFamily="34" charset="-122"/>
              </a:rPr>
              <a:t>CKM</a:t>
            </a:r>
            <a:r>
              <a:rPr lang="zh-CN" altLang="en-US" b="0" i="0" dirty="0">
                <a:solidFill>
                  <a:srgbClr val="000000"/>
                </a:solidFill>
                <a:effectLst/>
                <a:latin typeface="微软雅黑" panose="020B0503020204020204" pitchFamily="34" charset="-122"/>
                <a:ea typeface="微软雅黑" panose="020B0503020204020204" pitchFamily="34" charset="-122"/>
              </a:rPr>
              <a:t>图，从图中可以看出</a:t>
            </a:r>
            <a:r>
              <a:rPr lang="en-US" altLang="zh-CN" b="0" i="0" dirty="0">
                <a:solidFill>
                  <a:srgbClr val="000000"/>
                </a:solidFill>
                <a:effectLst/>
                <a:latin typeface="微软雅黑" panose="020B0503020204020204" pitchFamily="34" charset="-122"/>
                <a:ea typeface="微软雅黑" panose="020B0503020204020204" pitchFamily="34" charset="-122"/>
              </a:rPr>
              <a:t>UAV1</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UAV2</a:t>
            </a:r>
            <a:r>
              <a:rPr lang="zh-CN" altLang="en-US" b="0" i="0" dirty="0">
                <a:solidFill>
                  <a:srgbClr val="000000"/>
                </a:solidFill>
                <a:effectLst/>
                <a:latin typeface="微软雅黑" panose="020B0503020204020204" pitchFamily="34" charset="-122"/>
                <a:ea typeface="微软雅黑" panose="020B0503020204020204" pitchFamily="34" charset="-122"/>
              </a:rPr>
              <a:t>分别处于和自己基站通信损失最小，但是和其他基站通信损失最大的位置</a:t>
            </a:r>
            <a:endParaRPr lang="en-US" altLang="zh-CN" b="0" i="0" dirty="0">
              <a:solidFill>
                <a:srgbClr val="000000"/>
              </a:solidFill>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69C03E7F-BD71-4F7F-BEAF-CA83D5F3412C}" type="slidenum">
              <a:rPr lang="zh-CN" altLang="en-US" smtClean="0"/>
              <a:t>26</a:t>
            </a:fld>
            <a:endParaRPr lang="zh-CN" altLang="en-US"/>
          </a:p>
        </p:txBody>
      </p:sp>
    </p:spTree>
    <p:extLst>
      <p:ext uri="{BB962C8B-B14F-4D97-AF65-F5344CB8AC3E}">
        <p14:creationId xmlns:p14="http://schemas.microsoft.com/office/powerpoint/2010/main" val="18618426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最后我</a:t>
            </a:r>
            <a:r>
              <a:rPr lang="zh-CN" altLang="en-US" b="0" i="0" dirty="0">
                <a:solidFill>
                  <a:srgbClr val="000000"/>
                </a:solidFill>
                <a:effectLst/>
                <a:latin typeface="微软雅黑" panose="020B0503020204020204" pitchFamily="34" charset="-122"/>
                <a:ea typeface="微软雅黑" panose="020B0503020204020204" pitchFamily="34" charset="-122"/>
              </a:rPr>
              <a:t>展示如何利用</a:t>
            </a:r>
            <a:r>
              <a:rPr lang="en-US" altLang="zh-CN" b="0" i="0" dirty="0">
                <a:solidFill>
                  <a:srgbClr val="000000"/>
                </a:solidFill>
                <a:effectLst/>
                <a:latin typeface="微软雅黑" panose="020B0503020204020204" pitchFamily="34" charset="-122"/>
                <a:ea typeface="微软雅黑" panose="020B0503020204020204" pitchFamily="34" charset="-122"/>
              </a:rPr>
              <a:t>CKM</a:t>
            </a:r>
            <a:r>
              <a:rPr lang="zh-CN" altLang="en-US" b="0" i="0" dirty="0">
                <a:solidFill>
                  <a:srgbClr val="000000"/>
                </a:solidFill>
                <a:effectLst/>
                <a:latin typeface="微软雅黑" panose="020B0503020204020204" pitchFamily="34" charset="-122"/>
                <a:ea typeface="微软雅黑" panose="020B0503020204020204" pitchFamily="34" charset="-122"/>
              </a:rPr>
              <a:t>有效地实现环境意识通信。</a:t>
            </a:r>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27</a:t>
            </a:fld>
            <a:endParaRPr lang="zh-CN" altLang="en-US"/>
          </a:p>
        </p:txBody>
      </p:sp>
    </p:spTree>
    <p:extLst>
      <p:ext uri="{BB962C8B-B14F-4D97-AF65-F5344CB8AC3E}">
        <p14:creationId xmlns:p14="http://schemas.microsoft.com/office/powerpoint/2010/main" val="8783940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buFont typeface="Wingdings" panose="05000000000000000000" charset="0"/>
              <a:buNone/>
            </a:pPr>
            <a:r>
              <a:rPr lang="en-US" altLang="zh-CN" b="0" i="0" dirty="0">
                <a:solidFill>
                  <a:srgbClr val="000000"/>
                </a:solidFill>
                <a:effectLst/>
                <a:latin typeface="微软雅黑" panose="020B0503020204020204" pitchFamily="34" charset="-122"/>
                <a:ea typeface="微软雅黑" panose="020B0503020204020204" pitchFamily="34" charset="-122"/>
              </a:rPr>
              <a:t>	</a:t>
            </a:r>
            <a:r>
              <a:rPr lang="zh-CN" altLang="en-US" b="0" i="0" dirty="0">
                <a:solidFill>
                  <a:srgbClr val="000000"/>
                </a:solidFill>
                <a:effectLst/>
                <a:latin typeface="微软雅黑" panose="020B0503020204020204" pitchFamily="34" charset="-122"/>
                <a:ea typeface="微软雅黑" panose="020B0503020204020204" pitchFamily="34" charset="-122"/>
              </a:rPr>
              <a:t>最后论文作者列出了一些开放性问题</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indent="0">
              <a:buFont typeface="Wingdings" panose="05000000000000000000" charset="0"/>
              <a:buNone/>
            </a:pPr>
            <a:r>
              <a:rPr lang="en-US" altLang="zh-CN" b="0" i="0" dirty="0">
                <a:solidFill>
                  <a:srgbClr val="000000"/>
                </a:solidFill>
                <a:effectLst/>
                <a:latin typeface="微软雅黑" panose="020B0503020204020204" pitchFamily="34" charset="-122"/>
                <a:ea typeface="微软雅黑" panose="020B0503020204020204" pitchFamily="34" charset="-122"/>
              </a:rPr>
              <a:t>	</a:t>
            </a:r>
            <a:r>
              <a:rPr lang="zh-CN" altLang="en-US" b="0" i="0" dirty="0">
                <a:solidFill>
                  <a:srgbClr val="000000"/>
                </a:solidFill>
                <a:effectLst/>
                <a:latin typeface="微软雅黑" panose="020B0503020204020204" pitchFamily="34" charset="-122"/>
                <a:ea typeface="微软雅黑" panose="020B0503020204020204" pitchFamily="34" charset="-122"/>
              </a:rPr>
              <a:t>多少测量数据才算够</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indent="0">
              <a:buFont typeface="Wingdings" panose="05000000000000000000" charset="0"/>
              <a:buNone/>
            </a:pPr>
            <a:r>
              <a:rPr lang="en-US" altLang="zh-CN" b="0" i="0" dirty="0">
                <a:solidFill>
                  <a:srgbClr val="000000"/>
                </a:solidFill>
                <a:effectLst/>
                <a:latin typeface="微软雅黑" panose="020B0503020204020204" pitchFamily="34" charset="-122"/>
                <a:ea typeface="微软雅黑" panose="020B0503020204020204" pitchFamily="34" charset="-122"/>
              </a:rPr>
              <a:t>	</a:t>
            </a:r>
            <a:r>
              <a:rPr lang="zh-CN" altLang="en-US" b="0" i="0" dirty="0">
                <a:solidFill>
                  <a:srgbClr val="000000"/>
                </a:solidFill>
                <a:effectLst/>
                <a:latin typeface="微软雅黑" panose="020B0503020204020204" pitchFamily="34" charset="-122"/>
                <a:ea typeface="微软雅黑" panose="020B0503020204020204" pitchFamily="34" charset="-122"/>
              </a:rPr>
              <a:t>（和数据中的空间依赖性和相关性有关，还和实际系统中位置不确定性有关）</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indent="0">
              <a:buFont typeface="Wingdings" panose="05000000000000000000" charset="0"/>
              <a:buNone/>
            </a:pPr>
            <a:r>
              <a:rPr lang="en-US" altLang="zh-CN" b="0" i="0" dirty="0">
                <a:solidFill>
                  <a:srgbClr val="000000"/>
                </a:solidFill>
                <a:effectLst/>
                <a:latin typeface="微软雅黑" panose="020B0503020204020204" pitchFamily="34" charset="-122"/>
                <a:ea typeface="微软雅黑" panose="020B0503020204020204" pitchFamily="34" charset="-122"/>
              </a:rPr>
              <a:t>	CKM</a:t>
            </a:r>
            <a:r>
              <a:rPr lang="zh-CN" altLang="en-US" b="0" i="0" dirty="0">
                <a:solidFill>
                  <a:srgbClr val="000000"/>
                </a:solidFill>
                <a:effectLst/>
                <a:latin typeface="微软雅黑" panose="020B0503020204020204" pitchFamily="34" charset="-122"/>
                <a:ea typeface="微软雅黑" panose="020B0503020204020204" pitchFamily="34" charset="-122"/>
              </a:rPr>
              <a:t>如何在高动态环境中维持性能</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indent="0">
              <a:buFont typeface="Wingdings" panose="05000000000000000000" charset="0"/>
              <a:buNone/>
            </a:pPr>
            <a:r>
              <a:rPr lang="en-US" altLang="zh-CN" b="0" i="0" dirty="0">
                <a:solidFill>
                  <a:srgbClr val="000000"/>
                </a:solidFill>
                <a:effectLst/>
                <a:latin typeface="微软雅黑" panose="020B0503020204020204" pitchFamily="34" charset="-122"/>
                <a:ea typeface="微软雅黑" panose="020B0503020204020204" pitchFamily="34" charset="-122"/>
              </a:rPr>
              <a:t>	</a:t>
            </a:r>
            <a:r>
              <a:rPr lang="zh-CN" altLang="en-US" b="0" i="0" dirty="0">
                <a:solidFill>
                  <a:srgbClr val="000000"/>
                </a:solidFill>
                <a:effectLst/>
                <a:latin typeface="微软雅黑" panose="020B0503020204020204" pitchFamily="34" charset="-122"/>
                <a:ea typeface="微软雅黑" panose="020B0503020204020204" pitchFamily="34" charset="-122"/>
              </a:rPr>
              <a:t>（利用额外的感官信息和机器学习技术来增强</a:t>
            </a:r>
            <a:r>
              <a:rPr lang="en-US" altLang="zh-CN" b="0" i="0" dirty="0">
                <a:solidFill>
                  <a:srgbClr val="000000"/>
                </a:solidFill>
                <a:effectLst/>
                <a:latin typeface="微软雅黑" panose="020B0503020204020204" pitchFamily="34" charset="-122"/>
                <a:ea typeface="微软雅黑" panose="020B0503020204020204" pitchFamily="34" charset="-122"/>
              </a:rPr>
              <a:t>CKM</a:t>
            </a:r>
            <a:r>
              <a:rPr lang="zh-CN" altLang="en-US" b="0" i="0" dirty="0">
                <a:solidFill>
                  <a:srgbClr val="000000"/>
                </a:solidFill>
                <a:effectLst/>
                <a:latin typeface="微软雅黑" panose="020B0503020204020204" pitchFamily="34" charset="-122"/>
                <a:ea typeface="微软雅黑" panose="020B0503020204020204" pitchFamily="34" charset="-122"/>
              </a:rPr>
              <a:t>对环境变化的鲁棒性）</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indent="0">
              <a:buFont typeface="Wingdings" panose="05000000000000000000" charset="0"/>
              <a:buNone/>
            </a:pPr>
            <a:r>
              <a:rPr lang="en-US" altLang="zh-CN" b="0" i="0" dirty="0">
                <a:solidFill>
                  <a:srgbClr val="000000"/>
                </a:solidFill>
                <a:effectLst/>
                <a:latin typeface="微软雅黑" panose="020B0503020204020204" pitchFamily="34" charset="-122"/>
                <a:ea typeface="微软雅黑" panose="020B0503020204020204" pitchFamily="34" charset="-122"/>
              </a:rPr>
              <a:t>	CKM</a:t>
            </a:r>
            <a:r>
              <a:rPr lang="zh-CN" altLang="en-US" b="0" i="0" dirty="0">
                <a:solidFill>
                  <a:srgbClr val="000000"/>
                </a:solidFill>
                <a:effectLst/>
                <a:latin typeface="微软雅黑" panose="020B0503020204020204" pitchFamily="34" charset="-122"/>
                <a:ea typeface="微软雅黑" panose="020B0503020204020204" pitchFamily="34" charset="-122"/>
              </a:rPr>
              <a:t>如何处理异构的数据源（比如由智能手机、自动驾驶汽车和无人机收集的），这些数据的格式不相同，如何对他们进行整合</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indent="0">
              <a:buFont typeface="Wingdings" panose="05000000000000000000" charset="0"/>
              <a:buNone/>
            </a:pPr>
            <a:r>
              <a:rPr lang="en-US" altLang="zh-CN" b="0" i="0" dirty="0">
                <a:solidFill>
                  <a:srgbClr val="000000"/>
                </a:solidFill>
                <a:effectLst/>
                <a:latin typeface="微软雅黑" panose="020B0503020204020204" pitchFamily="34" charset="-122"/>
                <a:ea typeface="微软雅黑" panose="020B0503020204020204" pitchFamily="34" charset="-122"/>
              </a:rPr>
              <a:t>	</a:t>
            </a:r>
            <a:r>
              <a:rPr lang="zh-CN" altLang="en-US" b="0" i="0" dirty="0">
                <a:solidFill>
                  <a:srgbClr val="000000"/>
                </a:solidFill>
                <a:effectLst/>
                <a:latin typeface="微软雅黑" panose="020B0503020204020204" pitchFamily="34" charset="-122"/>
                <a:ea typeface="微软雅黑" panose="020B0503020204020204" pitchFamily="34" charset="-122"/>
              </a:rPr>
              <a:t>这个方法还有待研究</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indent="0">
              <a:buFont typeface="Wingdings" panose="05000000000000000000" charset="0"/>
              <a:buNone/>
            </a:pPr>
            <a:r>
              <a:rPr lang="en-US" altLang="zh-CN" b="0" i="0" dirty="0">
                <a:solidFill>
                  <a:srgbClr val="000000"/>
                </a:solidFill>
                <a:effectLst/>
                <a:latin typeface="微软雅黑" panose="020B0503020204020204" pitchFamily="34" charset="-122"/>
                <a:ea typeface="微软雅黑" panose="020B0503020204020204" pitchFamily="34" charset="-122"/>
              </a:rPr>
              <a:t>	CKM</a:t>
            </a:r>
            <a:r>
              <a:rPr lang="zh-CN" altLang="en-US" b="0" i="0" dirty="0">
                <a:solidFill>
                  <a:srgbClr val="000000"/>
                </a:solidFill>
                <a:effectLst/>
                <a:latin typeface="微软雅黑" panose="020B0503020204020204" pitchFamily="34" charset="-122"/>
                <a:ea typeface="微软雅黑" panose="020B0503020204020204" pitchFamily="34" charset="-122"/>
              </a:rPr>
              <a:t>如何根据新的数据进行更新</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indent="0">
              <a:buFont typeface="Wingdings" panose="05000000000000000000" charset="0"/>
              <a:buNone/>
            </a:pPr>
            <a:r>
              <a:rPr lang="en-US" altLang="zh-CN" b="0" i="0" dirty="0">
                <a:solidFill>
                  <a:srgbClr val="000000"/>
                </a:solidFill>
                <a:effectLst/>
                <a:latin typeface="微软雅黑" panose="020B0503020204020204" pitchFamily="34" charset="-122"/>
                <a:ea typeface="微软雅黑" panose="020B0503020204020204" pitchFamily="34" charset="-122"/>
              </a:rPr>
              <a:t>	</a:t>
            </a:r>
            <a:r>
              <a:rPr lang="zh-CN" altLang="en-US" b="0" i="0" dirty="0">
                <a:solidFill>
                  <a:srgbClr val="000000"/>
                </a:solidFill>
                <a:effectLst/>
                <a:latin typeface="微软雅黑" panose="020B0503020204020204" pitchFamily="34" charset="-122"/>
                <a:ea typeface="微软雅黑" panose="020B0503020204020204" pitchFamily="34" charset="-122"/>
              </a:rPr>
              <a:t>一种潜在的解决方案是增量学习算法，它可以通过将新数据合并到现有的</a:t>
            </a:r>
            <a:r>
              <a:rPr lang="en-US" altLang="zh-CN" b="0" i="0" dirty="0">
                <a:solidFill>
                  <a:srgbClr val="000000"/>
                </a:solidFill>
                <a:effectLst/>
                <a:latin typeface="微软雅黑" panose="020B0503020204020204" pitchFamily="34" charset="-122"/>
                <a:ea typeface="微软雅黑" panose="020B0503020204020204" pitchFamily="34" charset="-122"/>
              </a:rPr>
              <a:t>CKM</a:t>
            </a:r>
            <a:r>
              <a:rPr lang="zh-CN" altLang="en-US" b="0" i="0" dirty="0">
                <a:solidFill>
                  <a:srgbClr val="000000"/>
                </a:solidFill>
                <a:effectLst/>
                <a:latin typeface="微软雅黑" panose="020B0503020204020204" pitchFamily="34" charset="-122"/>
                <a:ea typeface="微软雅黑" panose="020B0503020204020204" pitchFamily="34" charset="-122"/>
              </a:rPr>
              <a:t>中来有效地更新</a:t>
            </a:r>
            <a:r>
              <a:rPr lang="en-US" altLang="zh-CN" b="0" i="0" dirty="0">
                <a:solidFill>
                  <a:srgbClr val="000000"/>
                </a:solidFill>
                <a:effectLst/>
                <a:latin typeface="微软雅黑" panose="020B0503020204020204" pitchFamily="34" charset="-122"/>
                <a:ea typeface="微软雅黑" panose="020B0503020204020204" pitchFamily="34" charset="-122"/>
              </a:rPr>
              <a:t>CKM</a:t>
            </a:r>
            <a:r>
              <a:rPr lang="zh-CN" altLang="en-US" b="0" i="0" dirty="0">
                <a:solidFill>
                  <a:srgbClr val="000000"/>
                </a:solidFill>
                <a:effectLst/>
                <a:latin typeface="微软雅黑" panose="020B0503020204020204" pitchFamily="34" charset="-122"/>
                <a:ea typeface="微软雅黑" panose="020B0503020204020204" pitchFamily="34" charset="-122"/>
              </a:rPr>
              <a:t>，而无需重新训练整个模型。</a:t>
            </a:r>
            <a:endParaRPr lang="en-US" altLang="zh-CN" b="0" i="0" dirty="0">
              <a:solidFill>
                <a:srgbClr val="000000"/>
              </a:solidFill>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69C03E7F-BD71-4F7F-BEAF-CA83D5F3412C}" type="slidenum">
              <a:rPr lang="zh-CN" altLang="en-US" smtClean="0"/>
              <a:t>28</a:t>
            </a:fld>
            <a:endParaRPr lang="zh-CN" altLang="en-US"/>
          </a:p>
        </p:txBody>
      </p:sp>
    </p:spTree>
    <p:extLst>
      <p:ext uri="{BB962C8B-B14F-4D97-AF65-F5344CB8AC3E}">
        <p14:creationId xmlns:p14="http://schemas.microsoft.com/office/powerpoint/2010/main" val="21666888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首先是背景引入部分</a:t>
            </a:r>
          </a:p>
        </p:txBody>
      </p:sp>
      <p:sp>
        <p:nvSpPr>
          <p:cNvPr id="4" name="灯片编号占位符 3"/>
          <p:cNvSpPr>
            <a:spLocks noGrp="1"/>
          </p:cNvSpPr>
          <p:nvPr>
            <p:ph type="sldNum" sz="quarter" idx="5"/>
          </p:nvPr>
        </p:nvSpPr>
        <p:spPr/>
        <p:txBody>
          <a:bodyPr/>
          <a:lstStyle/>
          <a:p>
            <a:fld id="{69C03E7F-BD71-4F7F-BEAF-CA83D5F3412C}"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57200"/>
            <a:r>
              <a:rPr lang="en-US" altLang="zh-CN" dirty="0"/>
              <a:t>	</a:t>
            </a:r>
            <a:r>
              <a:rPr lang="zh-CN" altLang="en-US" dirty="0"/>
              <a:t>随着飞行机器人、无人机或无人机群等低空空中用户可能在6G中越发常见，用户会从传统的2D地面扩展到3D空间并且</a:t>
            </a:r>
            <a:r>
              <a:rPr lang="en-US" altLang="zh-CN" dirty="0"/>
              <a:t>6G</a:t>
            </a:r>
            <a:r>
              <a:rPr lang="zh-CN" altLang="en-US" dirty="0"/>
              <a:t>网络中天线阵列会不断扩大。</a:t>
            </a:r>
            <a:r>
              <a:rPr lang="en-US" altLang="zh-CN" dirty="0"/>
              <a:t>6G</a:t>
            </a:r>
            <a:r>
              <a:rPr lang="zh-CN" altLang="en-US" dirty="0"/>
              <a:t>会朝着网络有</a:t>
            </a:r>
            <a:r>
              <a:rPr lang="zh-CN" altLang="en-US" spc="100" dirty="0">
                <a:latin typeface="思源黑体 CN Normal" panose="020B0400000000000000" pitchFamily="34" charset="-122"/>
                <a:ea typeface="思源黑体 CN Normal" panose="020B0400000000000000" pitchFamily="34" charset="-122"/>
                <a:sym typeface="+mn-ea"/>
              </a:rPr>
              <a:t>更高的节点密度、更大维度的信道，和更具成本效益硬件的方向发展。</a:t>
            </a:r>
            <a:r>
              <a:rPr lang="zh-CN" altLang="en-US" dirty="0">
                <a:sym typeface="+mn-ea"/>
              </a:rPr>
              <a:t>除此之外因为人工智能等技术的出现，</a:t>
            </a:r>
            <a:r>
              <a:rPr lang="en-US" altLang="zh-CN" spc="100" dirty="0">
                <a:solidFill>
                  <a:schemeClr val="tx1"/>
                </a:solidFill>
                <a:latin typeface="思源黑体 CN Normal" panose="020B0400000000000000" pitchFamily="34" charset="-122"/>
                <a:ea typeface="思源黑体 CN Normal" panose="020B0400000000000000" pitchFamily="34" charset="-122"/>
              </a:rPr>
              <a:t>6G</a:t>
            </a:r>
            <a:r>
              <a:rPr lang="zh-CN" altLang="en-US" spc="100" dirty="0">
                <a:solidFill>
                  <a:schemeClr val="tx1"/>
                </a:solidFill>
                <a:latin typeface="思源黑体 CN Normal" panose="020B0400000000000000" pitchFamily="34" charset="-122"/>
                <a:ea typeface="思源黑体 CN Normal" panose="020B0400000000000000" pitchFamily="34" charset="-122"/>
              </a:rPr>
              <a:t>无线网络会变得更智能化，并且拥有</a:t>
            </a:r>
            <a:r>
              <a:rPr lang="zh-CN" altLang="en-US" spc="100" dirty="0">
                <a:latin typeface="思源黑体 CN Normal" panose="020B0400000000000000" pitchFamily="34" charset="-122"/>
                <a:ea typeface="思源黑体 CN Normal" panose="020B0400000000000000" pitchFamily="34" charset="-122"/>
                <a:sym typeface="+mn-ea"/>
              </a:rPr>
              <a:t>更多样化的高质量定位方法</a:t>
            </a:r>
            <a:endParaRPr lang="zh-CN" altLang="en-US" dirty="0"/>
          </a:p>
          <a:p>
            <a:r>
              <a:rPr lang="en-US" altLang="zh-CN" dirty="0"/>
              <a:t>	</a:t>
            </a:r>
            <a:r>
              <a:rPr lang="zh-CN" altLang="en-US" dirty="0"/>
              <a:t>随着这些发展趋势的变化会带来新的挑战和机遇</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a:t>
            </a:r>
            <a:r>
              <a:rPr lang="zh-CN" altLang="en-US" dirty="0"/>
              <a:t>主要带来的问题是发送端和接收端</a:t>
            </a:r>
            <a:r>
              <a:rPr lang="zh-CN" altLang="en-US" dirty="0">
                <a:sym typeface="+mn-ea"/>
              </a:rPr>
              <a:t>实时</a:t>
            </a:r>
            <a:r>
              <a:rPr lang="en-US" altLang="zh-CN" dirty="0">
                <a:sym typeface="+mn-ea"/>
              </a:rPr>
              <a:t>CSI</a:t>
            </a:r>
            <a:r>
              <a:rPr lang="zh-CN" altLang="en-US" dirty="0">
                <a:sym typeface="+mn-ea"/>
              </a:rPr>
              <a:t>获取更加困难，因为在</a:t>
            </a:r>
            <a:r>
              <a:rPr lang="en-US" altLang="zh-CN" dirty="0">
                <a:sym typeface="+mn-ea"/>
              </a:rPr>
              <a:t>CSI</a:t>
            </a:r>
            <a:r>
              <a:rPr lang="zh-CN" altLang="en-US" dirty="0">
                <a:sym typeface="+mn-ea"/>
              </a:rPr>
              <a:t>采集过程中接收机上的导频测量数会随着天线阵列的增大而变多。</a:t>
            </a:r>
            <a:endParaRPr lang="en-US" altLang="zh-CN" dirty="0">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ym typeface="+mn-ea"/>
              </a:rPr>
              <a:t>	</a:t>
            </a:r>
            <a:r>
              <a:rPr lang="zh-CN" altLang="en-US" dirty="0">
                <a:sym typeface="+mn-ea"/>
              </a:rPr>
              <a:t>主要带来的机遇是对于特定位置有</a:t>
            </a:r>
            <a:r>
              <a:rPr lang="zh-CN" altLang="zh-CN" dirty="0">
                <a:sym typeface="+mn-ea"/>
              </a:rPr>
              <a:t>丰富的信道数据资源可供开发</a:t>
            </a:r>
            <a:r>
              <a:rPr lang="zh-CN" altLang="en-US" dirty="0">
                <a:sym typeface="+mn-ea"/>
              </a:rPr>
              <a:t>，</a:t>
            </a:r>
            <a:r>
              <a:rPr lang="zh-CN" altLang="zh-CN" dirty="0">
                <a:sym typeface="+mn-ea"/>
              </a:rPr>
              <a:t>比如每次无线信号在一对基站和移动设备之间传播时，就能够获得一个反映特定位置信道数据的样本，然后根据样本进行信道数据的开发</a:t>
            </a:r>
            <a:r>
              <a:rPr lang="zh-CN" altLang="en-US" dirty="0">
                <a:sym typeface="+mn-ea"/>
              </a:rPr>
              <a:t>，与此同时随着人工智能技术的发展也会带来更强大的数据挖掘能力</a:t>
            </a:r>
            <a:endParaRPr lang="en-US" altLang="zh-CN" dirty="0">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ym typeface="+mn-ea"/>
              </a:rPr>
              <a:t>	</a:t>
            </a:r>
            <a:r>
              <a:rPr lang="zh-CN" altLang="en-US" dirty="0">
                <a:sym typeface="+mn-ea"/>
              </a:rPr>
              <a:t>由于以上</a:t>
            </a:r>
            <a:r>
              <a:rPr lang="en-US" altLang="zh-CN" dirty="0">
                <a:sym typeface="+mn-ea"/>
              </a:rPr>
              <a:t>6G</a:t>
            </a:r>
            <a:r>
              <a:rPr lang="zh-CN" altLang="en-US" dirty="0">
                <a:sym typeface="+mn-ea"/>
              </a:rPr>
              <a:t>的发展趋势，还有它带来挑战和机遇，会让无线通信发生范式上的转变，也就是从无感知通信转变成环境感知通信。</a:t>
            </a:r>
            <a:endParaRPr lang="en-US" altLang="zh-CN" dirty="0">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ym typeface="+mn-ea"/>
              </a:rPr>
              <a:t>	</a:t>
            </a:r>
            <a:r>
              <a:rPr lang="zh-CN" altLang="en-US" dirty="0">
                <a:sym typeface="+mn-ea"/>
              </a:rPr>
              <a:t>下面用几个例子说明这种范式转变带来的好处</a:t>
            </a:r>
            <a:endParaRPr lang="en-US" altLang="zh-CN" dirty="0">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ym typeface="+mn-ea"/>
              </a:rPr>
              <a:t>	</a:t>
            </a:r>
            <a:r>
              <a:rPr lang="zh-CN" altLang="en-US" dirty="0">
                <a:sym typeface="+mn-ea"/>
              </a:rPr>
              <a:t>在</a:t>
            </a:r>
            <a:r>
              <a:rPr lang="en-US" altLang="zh-CN" dirty="0">
                <a:sym typeface="+mn-ea"/>
              </a:rPr>
              <a:t>a</a:t>
            </a:r>
            <a:r>
              <a:rPr lang="zh-CN" altLang="en-US" dirty="0">
                <a:sym typeface="+mn-ea"/>
              </a:rPr>
              <a:t>图的信道强度预测时，无感知通信会预测出两条路径的信道强度相同，但是环境感知通信则会预测到用户</a:t>
            </a:r>
            <a:r>
              <a:rPr lang="en-US" altLang="zh-CN" dirty="0">
                <a:sym typeface="+mn-ea"/>
              </a:rPr>
              <a:t>1</a:t>
            </a:r>
            <a:r>
              <a:rPr lang="zh-CN" altLang="en-US" dirty="0">
                <a:sym typeface="+mn-ea"/>
              </a:rPr>
              <a:t>比用户</a:t>
            </a:r>
            <a:r>
              <a:rPr lang="en-US" altLang="zh-CN" dirty="0">
                <a:sym typeface="+mn-ea"/>
              </a:rPr>
              <a:t>2</a:t>
            </a:r>
            <a:r>
              <a:rPr lang="zh-CN" altLang="en-US" dirty="0">
                <a:sym typeface="+mn-ea"/>
              </a:rPr>
              <a:t>的信道强度好</a:t>
            </a:r>
            <a:endParaRPr lang="en-US" altLang="zh-CN" dirty="0">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ym typeface="+mn-ea"/>
              </a:rPr>
              <a:t>	</a:t>
            </a:r>
            <a:r>
              <a:rPr lang="zh-CN" altLang="en-US" dirty="0">
                <a:sym typeface="+mn-ea"/>
              </a:rPr>
              <a:t>在</a:t>
            </a:r>
            <a:r>
              <a:rPr lang="en-US" altLang="zh-CN" dirty="0">
                <a:sym typeface="+mn-ea"/>
              </a:rPr>
              <a:t>b</a:t>
            </a:r>
            <a:r>
              <a:rPr lang="zh-CN" altLang="en-US" dirty="0">
                <a:sym typeface="+mn-ea"/>
              </a:rPr>
              <a:t>图中的波束对准中，同样的收发端位置，无感知通信会因为不知道障碍物的位置而直接向用户方向发射信号，而环境感知通信在知道障碍物位置的情况下可以调整波束对准的方向利用反射来绕开障碍物进行通信。</a:t>
            </a:r>
            <a:endParaRPr lang="en-US" altLang="zh-CN" dirty="0">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ym typeface="+mn-ea"/>
              </a:rPr>
              <a:t>	</a:t>
            </a:r>
            <a:r>
              <a:rPr lang="zh-CN" altLang="en-US" dirty="0">
                <a:sym typeface="+mn-ea"/>
              </a:rPr>
              <a:t>在</a:t>
            </a:r>
            <a:r>
              <a:rPr lang="en-US" altLang="zh-CN" dirty="0">
                <a:sym typeface="+mn-ea"/>
              </a:rPr>
              <a:t>c</a:t>
            </a:r>
            <a:r>
              <a:rPr lang="zh-CN" altLang="en-US" dirty="0">
                <a:sym typeface="+mn-ea"/>
              </a:rPr>
              <a:t>图中是一个视距链路的预测，在用户从左向右移动的过程中通信链路会从</a:t>
            </a:r>
            <a:r>
              <a:rPr lang="en-US" altLang="zh-CN" dirty="0">
                <a:sym typeface="+mn-ea"/>
              </a:rPr>
              <a:t>Los</a:t>
            </a:r>
            <a:r>
              <a:rPr lang="zh-CN" altLang="en-US" dirty="0">
                <a:sym typeface="+mn-ea"/>
              </a:rPr>
              <a:t>链路转变到</a:t>
            </a:r>
            <a:r>
              <a:rPr lang="en-US" altLang="zh-CN" dirty="0" err="1">
                <a:sym typeface="+mn-ea"/>
              </a:rPr>
              <a:t>Nlos</a:t>
            </a:r>
            <a:r>
              <a:rPr lang="zh-CN" altLang="en-US" dirty="0">
                <a:sym typeface="+mn-ea"/>
              </a:rPr>
              <a:t>链路。由图中的视距链路的预测概率可以看出对于环境感知通信能够精准的预测到这种变化，但是无感知通信的预测比较迟缓</a:t>
            </a:r>
            <a:endParaRPr lang="en-US" altLang="zh-CN" dirty="0">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ym typeface="+mn-ea"/>
              </a:rPr>
              <a:t>	</a:t>
            </a:r>
            <a:r>
              <a:rPr lang="zh-CN" altLang="en-US" dirty="0">
                <a:sym typeface="+mn-ea"/>
              </a:rPr>
              <a:t>这些例子都说明了获取</a:t>
            </a:r>
            <a:r>
              <a:rPr lang="en-US" altLang="zh-CN" dirty="0">
                <a:sym typeface="+mn-ea"/>
              </a:rPr>
              <a:t>CSI</a:t>
            </a:r>
            <a:r>
              <a:rPr lang="zh-CN" altLang="en-US" dirty="0">
                <a:sym typeface="+mn-ea"/>
              </a:rPr>
              <a:t>信息进行环境感知通信是很关键的</a:t>
            </a:r>
            <a:endParaRPr lang="en-US" altLang="zh-CN" dirty="0">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ym typeface="+mn-ea"/>
              </a:rPr>
              <a:t>	</a:t>
            </a:r>
            <a:r>
              <a:rPr lang="zh-CN" altLang="en-US" dirty="0">
                <a:sym typeface="+mn-ea"/>
              </a:rPr>
              <a:t>接下来我讲介绍几种环境感知通信的方式</a:t>
            </a:r>
            <a:endParaRPr lang="en-US" altLang="zh-CN"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实现环境感知通信的方式大致可以分成三种，分别是</a:t>
            </a:r>
            <a:r>
              <a:rPr lang="zh-CN" altLang="en-US" sz="1200" dirty="0">
                <a:latin typeface="微软雅黑" panose="020B0503020204020204" pitchFamily="34" charset="-122"/>
                <a:ea typeface="微软雅黑" panose="020B0503020204020204" pitchFamily="34" charset="-122"/>
                <a:sym typeface="+mn-ea"/>
              </a:rPr>
              <a:t>Physical environment map</a:t>
            </a:r>
            <a:r>
              <a:rPr lang="zh-CN" altLang="en-US" dirty="0">
                <a:sym typeface="+mn-ea"/>
              </a:rPr>
              <a:t>、</a:t>
            </a:r>
            <a:r>
              <a:rPr lang="en-US" altLang="zh-CN" dirty="0">
                <a:sym typeface="+mn-ea"/>
              </a:rPr>
              <a:t>radio environment map </a:t>
            </a:r>
            <a:r>
              <a:rPr lang="zh-CN" altLang="en-US" dirty="0">
                <a:sym typeface="+mn-ea"/>
              </a:rPr>
              <a:t>和</a:t>
            </a:r>
            <a:r>
              <a:rPr lang="en-US" altLang="zh-CN" dirty="0">
                <a:sym typeface="+mn-ea"/>
              </a:rPr>
              <a:t>channel knowledge map</a:t>
            </a:r>
            <a:r>
              <a:rPr lang="zh-CN" altLang="en-US" dirty="0">
                <a:sym typeface="+mn-ea"/>
              </a:rPr>
              <a:t>下面举三个例子说明</a:t>
            </a:r>
          </a:p>
          <a:p>
            <a:r>
              <a:rPr lang="zh-CN" altLang="en-US" dirty="0">
                <a:sym typeface="+mn-ea"/>
              </a:rPr>
              <a:t>【</a:t>
            </a:r>
            <a:r>
              <a:rPr lang="en-US" altLang="zh-CN" dirty="0">
                <a:sym typeface="+mn-ea"/>
              </a:rPr>
              <a:t>1</a:t>
            </a:r>
            <a:r>
              <a:rPr lang="zh-CN" altLang="en-US" dirty="0">
                <a:sym typeface="+mn-ea"/>
              </a:rPr>
              <a:t>】比如</a:t>
            </a:r>
            <a:r>
              <a:rPr lang="en-US" altLang="zh-CN" dirty="0">
                <a:sym typeface="+mn-ea"/>
              </a:rPr>
              <a:t>[70]</a:t>
            </a:r>
            <a:r>
              <a:rPr lang="zh-CN" altLang="en-US" dirty="0">
                <a:sym typeface="+mn-ea"/>
              </a:rPr>
              <a:t>这篇文章，它根据城市的</a:t>
            </a:r>
            <a:r>
              <a:rPr lang="zh-CN" altLang="en-US" dirty="0">
                <a:latin typeface="微软雅黑" panose="020B0503020204020204" pitchFamily="34" charset="-122"/>
                <a:ea typeface="微软雅黑" panose="020B0503020204020204" pitchFamily="34" charset="-122"/>
                <a:sym typeface="+mn-ea"/>
              </a:rPr>
              <a:t>Physical environment map</a:t>
            </a:r>
            <a:r>
              <a:rPr lang="zh-CN" altLang="en-US" dirty="0">
                <a:sym typeface="+mn-ea"/>
              </a:rPr>
              <a:t>，利用射线追踪来模拟无人机和车辆之间的通信，这是论文中用到的</a:t>
            </a:r>
            <a:r>
              <a:rPr lang="zh-CN" altLang="en-US" sz="1200" dirty="0">
                <a:latin typeface="微软雅黑" panose="020B0503020204020204" pitchFamily="34" charset="-122"/>
                <a:ea typeface="微软雅黑" panose="020B0503020204020204" pitchFamily="34" charset="-122"/>
                <a:sym typeface="+mn-ea"/>
              </a:rPr>
              <a:t>Physical environment map</a:t>
            </a:r>
            <a:r>
              <a:rPr lang="zh-CN" altLang="en-US" dirty="0">
                <a:sym typeface="+mn-ea"/>
              </a:rPr>
              <a:t>，途中上方黑点表示</a:t>
            </a:r>
            <a:r>
              <a:rPr lang="en-US" altLang="zh-CN" dirty="0">
                <a:sym typeface="+mn-ea"/>
              </a:rPr>
              <a:t>500</a:t>
            </a:r>
            <a:r>
              <a:rPr lang="zh-CN" altLang="en-US" dirty="0">
                <a:sym typeface="+mn-ea"/>
              </a:rPr>
              <a:t>个无人机高度</a:t>
            </a:r>
            <a:r>
              <a:rPr lang="en-US" altLang="zh-CN" dirty="0">
                <a:sym typeface="+mn-ea"/>
              </a:rPr>
              <a:t>150m</a:t>
            </a:r>
            <a:r>
              <a:rPr lang="zh-CN" altLang="en-US" dirty="0">
                <a:sym typeface="+mn-ea"/>
              </a:rPr>
              <a:t>，下方红点是</a:t>
            </a:r>
            <a:r>
              <a:rPr lang="en-US" altLang="zh-CN" dirty="0">
                <a:sym typeface="+mn-ea"/>
              </a:rPr>
              <a:t>50</a:t>
            </a:r>
            <a:r>
              <a:rPr lang="zh-CN" altLang="en-US" dirty="0">
                <a:sym typeface="+mn-ea"/>
              </a:rPr>
              <a:t>个地面射线追踪装置高度</a:t>
            </a:r>
            <a:r>
              <a:rPr lang="en-US" altLang="zh-CN" dirty="0">
                <a:sym typeface="+mn-ea"/>
              </a:rPr>
              <a:t>2m</a:t>
            </a:r>
            <a:r>
              <a:rPr lang="zh-CN" altLang="en-US" dirty="0">
                <a:sym typeface="+mn-ea"/>
              </a:rPr>
              <a:t>，通过射线追踪模拟出25000对收发器之间的无人机和车辆之间的信道，根据这些信道样本分析路径内射线偏移的延迟、角度和功率等参数。</a:t>
            </a:r>
          </a:p>
          <a:p>
            <a:r>
              <a:rPr lang="en-US" altLang="zh-CN" dirty="0">
                <a:sym typeface="+mn-ea"/>
              </a:rPr>
              <a:t>[2]radio environment map</a:t>
            </a:r>
            <a:r>
              <a:rPr lang="zh-CN" altLang="en-US" dirty="0">
                <a:sym typeface="+mn-ea"/>
              </a:rPr>
              <a:t>如</a:t>
            </a:r>
            <a:r>
              <a:rPr lang="en-US" altLang="zh-CN" dirty="0">
                <a:sym typeface="+mn-ea"/>
              </a:rPr>
              <a:t>[73]</a:t>
            </a:r>
            <a:r>
              <a:rPr lang="zh-CN" altLang="en-US" dirty="0">
                <a:sym typeface="+mn-ea"/>
              </a:rPr>
              <a:t>这篇文章所示，（</a:t>
            </a:r>
            <a:r>
              <a:rPr lang="en-US" altLang="zh-CN" dirty="0">
                <a:sym typeface="+mn-ea"/>
              </a:rPr>
              <a:t>a</a:t>
            </a:r>
            <a:r>
              <a:rPr lang="zh-CN" altLang="en-US" dirty="0">
                <a:sym typeface="+mn-ea"/>
              </a:rPr>
              <a:t>）（</a:t>
            </a:r>
            <a:r>
              <a:rPr lang="en-US" altLang="zh-CN" dirty="0">
                <a:sym typeface="+mn-ea"/>
              </a:rPr>
              <a:t>b</a:t>
            </a:r>
            <a:r>
              <a:rPr lang="zh-CN" altLang="en-US" dirty="0">
                <a:sym typeface="+mn-ea"/>
              </a:rPr>
              <a:t>）分别显示的是在巴黎西南部的城市和农村地区</a:t>
            </a:r>
            <a:r>
              <a:rPr lang="en-US" altLang="zh-CN" dirty="0">
                <a:sym typeface="+mn-ea"/>
              </a:rPr>
              <a:t>，</a:t>
            </a:r>
            <a:r>
              <a:rPr lang="zh-CN" altLang="en-US" dirty="0">
                <a:sym typeface="+mn-ea"/>
              </a:rPr>
              <a:t>发射器在不同位置时接收器</a:t>
            </a:r>
            <a:r>
              <a:rPr lang="en-US" altLang="zh-CN" dirty="0" err="1">
                <a:sym typeface="+mn-ea"/>
              </a:rPr>
              <a:t>接收到的信号功率图</a:t>
            </a:r>
            <a:r>
              <a:rPr lang="zh-CN" altLang="en-US" dirty="0">
                <a:sym typeface="+mn-ea"/>
              </a:rPr>
              <a:t>，接收器位于中心，网格粒度都是25米× 25米。 </a:t>
            </a:r>
            <a:endParaRPr lang="en-US" altLang="zh-CN" dirty="0">
              <a:sym typeface="+mn-ea"/>
            </a:endParaRPr>
          </a:p>
          <a:p>
            <a:r>
              <a:rPr lang="en-US" altLang="zh-CN" dirty="0">
                <a:sym typeface="+mn-ea"/>
              </a:rPr>
              <a:t>[3]</a:t>
            </a:r>
            <a:r>
              <a:rPr lang="zh-CN" altLang="en-US" dirty="0">
                <a:sym typeface="+mn-ea"/>
              </a:rPr>
              <a:t>最后是</a:t>
            </a:r>
            <a:r>
              <a:rPr dirty="0">
                <a:latin typeface="微软雅黑" panose="020B0503020204020204" pitchFamily="34" charset="-122"/>
                <a:ea typeface="微软雅黑" panose="020B0503020204020204" pitchFamily="34" charset="-122"/>
                <a:sym typeface="+mn-ea"/>
              </a:rPr>
              <a:t>Channel knowledge map (CKM)</a:t>
            </a:r>
            <a:r>
              <a:rPr 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也就是</a:t>
            </a:r>
            <a:r>
              <a:rPr lang="en-US" altLang="zh-CN" dirty="0">
                <a:latin typeface="微软雅黑" panose="020B0503020204020204" pitchFamily="34" charset="-122"/>
                <a:ea typeface="微软雅黑" panose="020B0503020204020204" pitchFamily="34" charset="-122"/>
                <a:sym typeface="+mn-ea"/>
              </a:rPr>
              <a:t>CKM</a:t>
            </a:r>
            <a:r>
              <a:rPr lang="zh-CN" altLang="en-US" dirty="0">
                <a:latin typeface="微软雅黑" panose="020B0503020204020204" pitchFamily="34" charset="-122"/>
                <a:ea typeface="微软雅黑" panose="020B0503020204020204" pitchFamily="34" charset="-122"/>
                <a:sym typeface="+mn-ea"/>
              </a:rPr>
              <a:t>，在</a:t>
            </a:r>
            <a:r>
              <a:rPr lang="en-US" altLang="zh-CN" dirty="0">
                <a:latin typeface="微软雅黑" panose="020B0503020204020204" pitchFamily="34" charset="-122"/>
                <a:ea typeface="微软雅黑" panose="020B0503020204020204" pitchFamily="34" charset="-122"/>
                <a:sym typeface="+mn-ea"/>
              </a:rPr>
              <a:t>[65]</a:t>
            </a:r>
            <a:r>
              <a:rPr lang="zh-CN" altLang="en-US" dirty="0">
                <a:latin typeface="微软雅黑" panose="020B0503020204020204" pitchFamily="34" charset="-122"/>
                <a:ea typeface="微软雅黑" panose="020B0503020204020204" pitchFamily="34" charset="-122"/>
                <a:sym typeface="+mn-ea"/>
              </a:rPr>
              <a:t>中提出的一种</a:t>
            </a:r>
            <a:r>
              <a:rPr lang="en-US" altLang="zh-CN" dirty="0">
                <a:latin typeface="微软雅黑" panose="020B0503020204020204" pitchFamily="34" charset="-122"/>
                <a:ea typeface="微软雅黑" panose="020B0503020204020204" pitchFamily="34" charset="-122"/>
                <a:sym typeface="+mn-ea"/>
              </a:rPr>
              <a:t>CKM</a:t>
            </a:r>
            <a:r>
              <a:rPr lang="zh-CN" altLang="en-US" dirty="0">
                <a:latin typeface="微软雅黑" panose="020B0503020204020204" pitchFamily="34" charset="-122"/>
                <a:ea typeface="微软雅黑" panose="020B0503020204020204" pitchFamily="34" charset="-122"/>
                <a:sym typeface="+mn-ea"/>
              </a:rPr>
              <a:t>就是channel gain map（</a:t>
            </a:r>
            <a:r>
              <a:rPr lang="en-US" altLang="zh-CN" dirty="0">
                <a:latin typeface="微软雅黑" panose="020B0503020204020204" pitchFamily="34" charset="-122"/>
                <a:ea typeface="微软雅黑" panose="020B0503020204020204" pitchFamily="34" charset="-122"/>
                <a:sym typeface="+mn-ea"/>
              </a:rPr>
              <a:t>CGM</a:t>
            </a:r>
            <a:r>
              <a:rPr lang="zh-CN" altLang="en-US" dirty="0">
                <a:latin typeface="微软雅黑" panose="020B0503020204020204" pitchFamily="34" charset="-122"/>
                <a:ea typeface="微软雅黑" panose="020B0503020204020204" pitchFamily="34" charset="-122"/>
                <a:sym typeface="+mn-ea"/>
              </a:rPr>
              <a:t>），具体如下图所示，三角形是发射器位置，整张图表示的含义是，接受器在不同位置与发射机构建的信道的增益强弱</a:t>
            </a:r>
          </a:p>
          <a:p>
            <a:r>
              <a:rPr lang="zh-CN" altLang="en-US" dirty="0">
                <a:latin typeface="微软雅黑" panose="020B0503020204020204" pitchFamily="34" charset="-122"/>
                <a:ea typeface="微软雅黑" panose="020B0503020204020204" pitchFamily="34" charset="-122"/>
                <a:sym typeface="+mn-ea"/>
              </a:rPr>
              <a:t>然后对比三个环境感知图的特点</a:t>
            </a:r>
            <a:endParaRPr lang="en-US" altLang="zh-CN" dirty="0">
              <a:latin typeface="微软雅黑" panose="020B0503020204020204" pitchFamily="34" charset="-122"/>
              <a:ea typeface="微软雅黑" panose="020B0503020204020204" pitchFamily="34" charset="-122"/>
              <a:sym typeface="+mn-ea"/>
            </a:endParaRPr>
          </a:p>
          <a:p>
            <a:r>
              <a:rPr lang="zh-CN" altLang="en-US" dirty="0">
                <a:latin typeface="微软雅黑" panose="020B0503020204020204" pitchFamily="34" charset="-122"/>
                <a:ea typeface="微软雅黑" panose="020B0503020204020204" pitchFamily="34" charset="-122"/>
                <a:sym typeface="+mn-ea"/>
              </a:rPr>
              <a:t>Physical environment map提供一些</a:t>
            </a:r>
            <a:r>
              <a:rPr lang="en-US" altLang="zh-CN" dirty="0">
                <a:latin typeface="微软雅黑" panose="020B0503020204020204" pitchFamily="34" charset="-122"/>
                <a:ea typeface="微软雅黑" panose="020B0503020204020204" pitchFamily="34" charset="-122"/>
                <a:sym typeface="+mn-ea"/>
              </a:rPr>
              <a:t>3D</a:t>
            </a:r>
            <a:r>
              <a:rPr lang="zh-CN" altLang="en-US" dirty="0">
                <a:latin typeface="微软雅黑" panose="020B0503020204020204" pitchFamily="34" charset="-122"/>
                <a:ea typeface="微软雅黑" panose="020B0503020204020204" pitchFamily="34" charset="-122"/>
                <a:sym typeface="+mn-ea"/>
              </a:rPr>
              <a:t>的物理场景图，在各种环境下比较容易获取，但是所提供的信息也非常的有限，需要很多额外的参数信息进行信道规范，而且通常需要光线追踪来进行信道估计，不适合实时的信道估计</a:t>
            </a:r>
          </a:p>
          <a:p>
            <a:r>
              <a:rPr lang="zh-CN" altLang="en-US" dirty="0">
                <a:latin typeface="微软雅黑" panose="020B0503020204020204" pitchFamily="34" charset="-122"/>
                <a:ea typeface="微软雅黑" panose="020B0503020204020204" pitchFamily="34" charset="-122"/>
                <a:sym typeface="+mn-ea"/>
              </a:rPr>
              <a:t>Radio</a:t>
            </a:r>
            <a:r>
              <a:rPr lang="en-US" altLang="zh-CN" dirty="0">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environment</a:t>
            </a:r>
            <a:r>
              <a:rPr lang="en-US" altLang="zh-CN" dirty="0">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map与Physical environment map相比能提供一些粗略的频谱使用信息（还包括地理特征和射频发射），它不需要额外参数规范和光线追踪，但是它提供的信息往往</a:t>
            </a:r>
            <a:r>
              <a:rPr lang="zh-CN" spc="100" dirty="0">
                <a:latin typeface="微软雅黑" panose="020B0503020204020204" pitchFamily="34" charset="-122"/>
                <a:ea typeface="微软雅黑" panose="020B0503020204020204" pitchFamily="34" charset="-122"/>
                <a:sym typeface="+mn-ea"/>
              </a:rPr>
              <a:t>取决于</a:t>
            </a:r>
            <a:r>
              <a:rPr lang="zh-CN" altLang="en-US" spc="100" dirty="0">
                <a:latin typeface="微软雅黑" panose="020B0503020204020204" pitchFamily="34" charset="-122"/>
                <a:ea typeface="微软雅黑" panose="020B0503020204020204" pitchFamily="34" charset="-122"/>
                <a:cs typeface="微软雅黑" panose="020B0503020204020204" pitchFamily="34" charset="-122"/>
                <a:sym typeface="+mn-ea"/>
              </a:rPr>
              <a:t>发射器/接收器</a:t>
            </a:r>
            <a:r>
              <a:rPr lang="zh-CN" spc="100" dirty="0">
                <a:latin typeface="微软雅黑" panose="020B0503020204020204" pitchFamily="34" charset="-122"/>
                <a:ea typeface="微软雅黑" panose="020B0503020204020204" pitchFamily="34" charset="-122"/>
                <a:sym typeface="+mn-ea"/>
              </a:rPr>
              <a:t>的设置。</a:t>
            </a:r>
          </a:p>
          <a:p>
            <a:r>
              <a:rPr lang="zh-CN" altLang="en-US" spc="100" dirty="0">
                <a:latin typeface="微软雅黑" panose="020B0503020204020204" pitchFamily="34" charset="-122"/>
                <a:ea typeface="微软雅黑" panose="020B0503020204020204" pitchFamily="34" charset="-122"/>
                <a:sym typeface="+mn-ea"/>
              </a:rPr>
              <a:t>而</a:t>
            </a:r>
            <a:r>
              <a:rPr dirty="0">
                <a:latin typeface="微软雅黑" panose="020B0503020204020204" pitchFamily="34" charset="-122"/>
                <a:ea typeface="微软雅黑" panose="020B0503020204020204" pitchFamily="34" charset="-122"/>
                <a:sym typeface="+mn-ea"/>
              </a:rPr>
              <a:t>Channel knowledge map (CKM)</a:t>
            </a:r>
            <a:r>
              <a:rPr lang="zh-CN" dirty="0">
                <a:latin typeface="微软雅黑" panose="020B0503020204020204" pitchFamily="34" charset="-122"/>
                <a:ea typeface="微软雅黑" panose="020B0503020204020204" pitchFamily="34" charset="-122"/>
                <a:sym typeface="+mn-ea"/>
              </a:rPr>
              <a:t>，它通常直接提供指定位置的固有的信道信息，所以往往是</a:t>
            </a:r>
            <a:r>
              <a:rPr lang="zh-CN" altLang="en-US" spc="100" dirty="0">
                <a:latin typeface="微软雅黑" panose="020B0503020204020204" pitchFamily="34" charset="-122"/>
                <a:ea typeface="微软雅黑" panose="020B0503020204020204" pitchFamily="34" charset="-122"/>
                <a:cs typeface="微软雅黑" panose="020B0503020204020204" pitchFamily="34" charset="-122"/>
                <a:sym typeface="+mn-ea"/>
              </a:rPr>
              <a:t>独立于发射器/接收器的设置，相比前两种</a:t>
            </a:r>
            <a:r>
              <a:rPr dirty="0">
                <a:latin typeface="微软雅黑" panose="020B0503020204020204" pitchFamily="34" charset="-122"/>
                <a:ea typeface="微软雅黑" panose="020B0503020204020204" pitchFamily="34" charset="-122"/>
                <a:sym typeface="+mn-ea"/>
              </a:rPr>
              <a:t>Channel knowledge map (CKM)</a:t>
            </a:r>
            <a:r>
              <a:rPr lang="zh-CN" dirty="0">
                <a:latin typeface="微软雅黑" panose="020B0503020204020204" pitchFamily="34" charset="-122"/>
                <a:ea typeface="微软雅黑" panose="020B0503020204020204" pitchFamily="34" charset="-122"/>
                <a:sym typeface="+mn-ea"/>
              </a:rPr>
              <a:t>更直接也更精确，但不是说它没有缺点，因为它往往是离线构建的，所以在环境动态变化很快的时候</a:t>
            </a:r>
            <a:r>
              <a:rPr lang="en-US" altLang="zh-CN" dirty="0">
                <a:latin typeface="微软雅黑" panose="020B0503020204020204" pitchFamily="34" charset="-122"/>
                <a:ea typeface="微软雅黑" panose="020B0503020204020204" pitchFamily="34" charset="-122"/>
                <a:sym typeface="+mn-ea"/>
              </a:rPr>
              <a:t>CKM</a:t>
            </a:r>
            <a:r>
              <a:rPr lang="zh-CN" altLang="en-US" dirty="0">
                <a:latin typeface="微软雅黑" panose="020B0503020204020204" pitchFamily="34" charset="-122"/>
                <a:ea typeface="微软雅黑" panose="020B0503020204020204" pitchFamily="34" charset="-122"/>
                <a:sym typeface="+mn-ea"/>
              </a:rPr>
              <a:t>的维护往往是很困难的。</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pc="100" dirty="0">
                <a:solidFill>
                  <a:schemeClr val="tx1"/>
                </a:solidFill>
                <a:latin typeface="微软雅黑" panose="020B0503020204020204" pitchFamily="34" charset="-122"/>
                <a:ea typeface="微软雅黑" panose="020B0503020204020204" pitchFamily="34" charset="-122"/>
              </a:rPr>
              <a:t>	</a:t>
            </a:r>
            <a:r>
              <a:rPr lang="zh-CN" altLang="en-US" spc="100" dirty="0">
                <a:solidFill>
                  <a:schemeClr val="tx1"/>
                </a:solidFill>
                <a:latin typeface="微软雅黑" panose="020B0503020204020204" pitchFamily="34" charset="-122"/>
                <a:ea typeface="微软雅黑" panose="020B0503020204020204" pitchFamily="34" charset="-122"/>
              </a:rPr>
              <a:t>相比于前面两种方式</a:t>
            </a:r>
            <a:r>
              <a:rPr lang="en-US" altLang="zh-CN" spc="100" dirty="0">
                <a:solidFill>
                  <a:schemeClr val="tx1"/>
                </a:solidFill>
                <a:latin typeface="微软雅黑" panose="020B0503020204020204" pitchFamily="34" charset="-122"/>
                <a:ea typeface="微软雅黑" panose="020B0503020204020204" pitchFamily="34" charset="-122"/>
              </a:rPr>
              <a:t>CKM</a:t>
            </a:r>
            <a:r>
              <a:rPr lang="zh-CN" altLang="en-US" spc="100" dirty="0">
                <a:solidFill>
                  <a:schemeClr val="tx1"/>
                </a:solidFill>
                <a:latin typeface="微软雅黑" panose="020B0503020204020204" pitchFamily="34" charset="-122"/>
                <a:ea typeface="微软雅黑" panose="020B0503020204020204" pitchFamily="34" charset="-122"/>
              </a:rPr>
              <a:t>能够更直接的</a:t>
            </a:r>
            <a:r>
              <a:rPr lang="zh-CN" altLang="en-US" sz="1200" spc="100" dirty="0">
                <a:solidFill>
                  <a:srgbClr val="FF0000"/>
                </a:solidFill>
                <a:latin typeface="微软雅黑" panose="020B0503020204020204" pitchFamily="34" charset="-122"/>
                <a:ea typeface="微软雅黑" panose="020B0503020204020204" pitchFamily="34" charset="-122"/>
                <a:sym typeface="+mn-ea"/>
              </a:rPr>
              <a:t>降低甚至避免实时</a:t>
            </a:r>
            <a:r>
              <a:rPr lang="en-US" altLang="zh-CN" sz="1200" spc="100" dirty="0">
                <a:solidFill>
                  <a:srgbClr val="FF0000"/>
                </a:solidFill>
                <a:latin typeface="微软雅黑" panose="020B0503020204020204" pitchFamily="34" charset="-122"/>
                <a:ea typeface="微软雅黑" panose="020B0503020204020204" pitchFamily="34" charset="-122"/>
                <a:sym typeface="+mn-ea"/>
              </a:rPr>
              <a:t>CSI</a:t>
            </a:r>
            <a:r>
              <a:rPr lang="zh-CN" altLang="en-US" sz="1200" spc="100" dirty="0">
                <a:solidFill>
                  <a:srgbClr val="FF0000"/>
                </a:solidFill>
                <a:latin typeface="微软雅黑" panose="020B0503020204020204" pitchFamily="34" charset="-122"/>
                <a:ea typeface="微软雅黑" panose="020B0503020204020204" pitchFamily="34" charset="-122"/>
                <a:sym typeface="+mn-ea"/>
              </a:rPr>
              <a:t>信息估计，所以接下来我将对</a:t>
            </a:r>
            <a:r>
              <a:rPr lang="en-US" altLang="zh-CN" sz="1200" spc="100" dirty="0">
                <a:solidFill>
                  <a:srgbClr val="FF0000"/>
                </a:solidFill>
                <a:latin typeface="微软雅黑" panose="020B0503020204020204" pitchFamily="34" charset="-122"/>
                <a:ea typeface="微软雅黑" panose="020B0503020204020204" pitchFamily="34" charset="-122"/>
                <a:sym typeface="+mn-ea"/>
              </a:rPr>
              <a:t>CKM</a:t>
            </a:r>
            <a:r>
              <a:rPr lang="zh-CN" altLang="en-US" sz="1200" spc="100" dirty="0">
                <a:solidFill>
                  <a:srgbClr val="FF0000"/>
                </a:solidFill>
                <a:latin typeface="微软雅黑" panose="020B0503020204020204" pitchFamily="34" charset="-122"/>
                <a:ea typeface="微软雅黑" panose="020B0503020204020204" pitchFamily="34" charset="-122"/>
                <a:sym typeface="+mn-ea"/>
              </a:rPr>
              <a:t>进行详细讲解</a:t>
            </a:r>
            <a:endParaRPr lang="zh-CN" altLang="en-US" sz="1200" spc="100" dirty="0">
              <a:solidFill>
                <a:srgbClr val="FF0000"/>
              </a:solidFill>
              <a:latin typeface="微软雅黑" panose="020B0503020204020204" pitchFamily="34" charset="-122"/>
              <a:ea typeface="微软雅黑" panose="020B0503020204020204" pitchFamily="34" charset="-122"/>
            </a:endParaRPr>
          </a:p>
          <a:p>
            <a:endParaRPr lang="zh-CN" spc="100" dirty="0">
              <a:solidFill>
                <a:schemeClr val="tx1"/>
              </a:solidFill>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sym typeface="+mn-ea"/>
            </a:endParaRPr>
          </a:p>
          <a:p>
            <a:endParaRPr lang="zh-CN" altLang="en-US" dirty="0">
              <a:latin typeface="微软雅黑" panose="020B0503020204020204" pitchFamily="34" charset="-122"/>
              <a:ea typeface="微软雅黑" panose="020B0503020204020204" pitchFamily="34" charset="-122"/>
              <a:sym typeface="+mn-ea"/>
            </a:endParaRPr>
          </a:p>
        </p:txBody>
      </p:sp>
      <p:sp>
        <p:nvSpPr>
          <p:cNvPr id="4" name="灯片编号占位符 3"/>
          <p:cNvSpPr>
            <a:spLocks noGrp="1"/>
          </p:cNvSpPr>
          <p:nvPr>
            <p:ph type="sldNum" sz="quarter" idx="5"/>
          </p:nvPr>
        </p:nvSpPr>
        <p:spPr/>
        <p:txBody>
          <a:bodyPr/>
          <a:lstStyle/>
          <a:p>
            <a:fld id="{69C03E7F-BD71-4F7F-BEAF-CA83D5F3412C}"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我分别从</a:t>
            </a:r>
            <a:r>
              <a:rPr lang="en-US" altLang="zh-CN" dirty="0"/>
              <a:t>CKM</a:t>
            </a:r>
            <a:r>
              <a:rPr lang="zh-CN" altLang="en-US" dirty="0"/>
              <a:t>的定义、分类、使用场景、相关技术对比四个方面进行阐述</a:t>
            </a:r>
          </a:p>
        </p:txBody>
      </p:sp>
      <p:sp>
        <p:nvSpPr>
          <p:cNvPr id="4" name="灯片编号占位符 3"/>
          <p:cNvSpPr>
            <a:spLocks noGrp="1"/>
          </p:cNvSpPr>
          <p:nvPr>
            <p:ph type="sldNum" sz="quarter" idx="5"/>
          </p:nvPr>
        </p:nvSpPr>
        <p:spPr/>
        <p:txBody>
          <a:bodyPr/>
          <a:lstStyle/>
          <a:p>
            <a:fld id="{69C03E7F-BD71-4F7F-BEAF-CA83D5F3412C}"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6286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lang="zh-CN" altLang="en-US" b="0" i="0" dirty="0">
                    <a:solidFill>
                      <a:srgbClr val="000000"/>
                    </a:solidFill>
                    <a:effectLst/>
                    <a:latin typeface="微软雅黑" panose="020B0503020204020204" pitchFamily="34" charset="-122"/>
                    <a:ea typeface="微软雅黑" panose="020B0503020204020204" pitchFamily="34" charset="-122"/>
                  </a:rPr>
                  <a:t>首先是</a:t>
                </a:r>
                <a:r>
                  <a:rPr lang="en-US" altLang="zh-CN" b="0" i="0" dirty="0">
                    <a:solidFill>
                      <a:srgbClr val="000000"/>
                    </a:solidFill>
                    <a:effectLst/>
                    <a:latin typeface="微软雅黑" panose="020B0503020204020204" pitchFamily="34" charset="-122"/>
                    <a:ea typeface="微软雅黑" panose="020B0503020204020204" pitchFamily="34" charset="-122"/>
                  </a:rPr>
                  <a:t>CKM</a:t>
                </a:r>
                <a:r>
                  <a:rPr lang="zh-CN" altLang="en-US" b="0" i="0" dirty="0">
                    <a:solidFill>
                      <a:srgbClr val="000000"/>
                    </a:solidFill>
                    <a:effectLst/>
                    <a:latin typeface="微软雅黑" panose="020B0503020204020204" pitchFamily="34" charset="-122"/>
                    <a:ea typeface="微软雅黑" panose="020B0503020204020204" pitchFamily="34" charset="-122"/>
                  </a:rPr>
                  <a:t>的定义</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marL="6286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lang="zh-CN" altLang="en-US" b="0" i="0" dirty="0">
                    <a:solidFill>
                      <a:srgbClr val="000000"/>
                    </a:solidFill>
                    <a:effectLst/>
                    <a:latin typeface="微软雅黑" panose="020B0503020204020204" pitchFamily="34" charset="-122"/>
                    <a:ea typeface="微软雅黑" panose="020B0503020204020204" pitchFamily="34" charset="-122"/>
                  </a:rPr>
                  <a:t>直观的定义就是</a:t>
                </a:r>
                <a:r>
                  <a:rPr lang="en-US" altLang="zh-CN" sz="1200" b="0" i="0" dirty="0">
                    <a:solidFill>
                      <a:srgbClr val="000000"/>
                    </a:solidFill>
                    <a:effectLst/>
                    <a:latin typeface="微软雅黑" panose="020B0503020204020204" pitchFamily="34" charset="-122"/>
                    <a:ea typeface="微软雅黑" panose="020B0503020204020204" pitchFamily="34" charset="-122"/>
                  </a:rPr>
                  <a:t>CKM</a:t>
                </a:r>
                <a:r>
                  <a:rPr lang="zh-CN" altLang="en-US" sz="1200" b="0" i="0" dirty="0">
                    <a:solidFill>
                      <a:srgbClr val="000000"/>
                    </a:solidFill>
                    <a:effectLst/>
                    <a:latin typeface="微软雅黑" panose="020B0503020204020204" pitchFamily="34" charset="-122"/>
                    <a:ea typeface="微软雅黑" panose="020B0503020204020204" pitchFamily="34" charset="-122"/>
                  </a:rPr>
                  <a:t>可以看作是从终端的位置向量</a:t>
                </a:r>
                <a:r>
                  <a:rPr lang="en-US" altLang="zh-CN" sz="1200" b="0" i="0" dirty="0">
                    <a:solidFill>
                      <a:srgbClr val="000000"/>
                    </a:solidFill>
                    <a:effectLst/>
                    <a:latin typeface="微软雅黑" panose="020B0503020204020204" pitchFamily="34" charset="-122"/>
                    <a:ea typeface="微软雅黑" panose="020B0503020204020204" pitchFamily="34" charset="-122"/>
                  </a:rPr>
                  <a:t>q</a:t>
                </a:r>
                <a:r>
                  <a:rPr lang="zh-CN" altLang="en-US" sz="1200" b="0" i="0" dirty="0">
                    <a:solidFill>
                      <a:srgbClr val="000000"/>
                    </a:solidFill>
                    <a:effectLst/>
                    <a:latin typeface="微软雅黑" panose="020B0503020204020204" pitchFamily="34" charset="-122"/>
                    <a:ea typeface="微软雅黑" panose="020B0503020204020204" pitchFamily="34" charset="-122"/>
                  </a:rPr>
                  <a:t>到信道信息向量</a:t>
                </a:r>
                <a:r>
                  <a:rPr lang="en-US" altLang="zh-CN" sz="1200" b="0" i="0" dirty="0">
                    <a:solidFill>
                      <a:srgbClr val="000000"/>
                    </a:solidFill>
                    <a:effectLst/>
                    <a:latin typeface="微软雅黑" panose="020B0503020204020204" pitchFamily="34" charset="-122"/>
                    <a:ea typeface="微软雅黑" panose="020B0503020204020204" pitchFamily="34" charset="-122"/>
                  </a:rPr>
                  <a:t>z</a:t>
                </a:r>
                <a:r>
                  <a:rPr lang="zh-CN" altLang="en-US" sz="1200" b="0" i="0" dirty="0">
                    <a:solidFill>
                      <a:srgbClr val="000000"/>
                    </a:solidFill>
                    <a:effectLst/>
                    <a:latin typeface="微软雅黑" panose="020B0503020204020204" pitchFamily="34" charset="-122"/>
                    <a:ea typeface="微软雅黑" panose="020B0503020204020204" pitchFamily="34" charset="-122"/>
                  </a:rPr>
                  <a:t>的映射</a:t>
                </a:r>
                <a:r>
                  <a:rPr lang="en-US" altLang="zh-CN" sz="1200" b="0" i="0" dirty="0">
                    <a:solidFill>
                      <a:srgbClr val="000000"/>
                    </a:solidFill>
                    <a:effectLst/>
                    <a:latin typeface="微软雅黑" panose="020B0503020204020204" pitchFamily="34" charset="-122"/>
                    <a:ea typeface="微软雅黑" panose="020B0503020204020204" pitchFamily="34" charset="-122"/>
                  </a:rPr>
                  <a:t>M</a:t>
                </a:r>
              </a:p>
              <a:p>
                <a:pPr marL="6286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sz="1200" b="0" i="0" dirty="0">
                    <a:solidFill>
                      <a:srgbClr val="000000"/>
                    </a:solidFill>
                    <a:effectLst/>
                    <a:latin typeface="微软雅黑" panose="020B0503020204020204" pitchFamily="34" charset="-122"/>
                    <a:ea typeface="微软雅黑" panose="020B0503020204020204" pitchFamily="34" charset="-122"/>
                  </a:rPr>
                  <a:t>其中</a:t>
                </a:r>
                <a14:m>
                  <m:oMath xmlns:m="http://schemas.openxmlformats.org/officeDocument/2006/math">
                    <m:r>
                      <a:rPr lang="en-US" altLang="zh-CN" sz="1200" b="0" i="1" spc="100" smtClean="0">
                        <a:solidFill>
                          <a:schemeClr val="tx1"/>
                        </a:solidFill>
                        <a:latin typeface="Cambria Math" panose="02040503050406030204" pitchFamily="18" charset="0"/>
                        <a:ea typeface="Cambria Math" panose="02040503050406030204" pitchFamily="18" charset="0"/>
                      </a:rPr>
                      <m:t>𝑞</m:t>
                    </m:r>
                    <m:r>
                      <a:rPr lang="zh-CN" altLang="en-US" sz="1200" b="0" i="1" spc="100" smtClean="0">
                        <a:solidFill>
                          <a:schemeClr val="tx1"/>
                        </a:solidFill>
                        <a:latin typeface="Cambria Math" panose="02040503050406030204" pitchFamily="18" charset="0"/>
                        <a:ea typeface="Cambria Math" panose="02040503050406030204" pitchFamily="18" charset="0"/>
                      </a:rPr>
                      <m:t>是</m:t>
                    </m:r>
                  </m:oMath>
                </a14:m>
                <a:r>
                  <a:rPr lang="zh-CN" altLang="en-US" b="0" i="0" dirty="0">
                    <a:solidFill>
                      <a:srgbClr val="000000"/>
                    </a:solidFill>
                    <a:effectLst/>
                    <a:latin typeface="微软雅黑" panose="020B0503020204020204" pitchFamily="34" charset="-122"/>
                    <a:ea typeface="微软雅黑" panose="020B0503020204020204" pitchFamily="34" charset="-122"/>
                  </a:rPr>
                  <a:t>一个</a:t>
                </a:r>
                <a:r>
                  <a:rPr lang="en-US" altLang="zh-CN" b="0" i="0" dirty="0">
                    <a:solidFill>
                      <a:srgbClr val="000000"/>
                    </a:solidFill>
                    <a:effectLst/>
                    <a:latin typeface="微软雅黑" panose="020B0503020204020204" pitchFamily="34" charset="-122"/>
                    <a:ea typeface="微软雅黑" panose="020B0503020204020204" pitchFamily="34" charset="-122"/>
                  </a:rPr>
                  <a:t>D</a:t>
                </a:r>
                <a:r>
                  <a:rPr lang="zh-CN" altLang="en-US" b="0" i="0" dirty="0">
                    <a:solidFill>
                      <a:srgbClr val="000000"/>
                    </a:solidFill>
                    <a:effectLst/>
                    <a:latin typeface="微软雅黑" panose="020B0503020204020204" pitchFamily="34" charset="-122"/>
                    <a:ea typeface="微软雅黑" panose="020B0503020204020204" pitchFamily="34" charset="-122"/>
                  </a:rPr>
                  <a:t>维的向量，</a:t>
                </a:r>
                <a:r>
                  <a:rPr lang="en-US" altLang="zh-CN" b="0" i="0" dirty="0">
                    <a:solidFill>
                      <a:srgbClr val="000000"/>
                    </a:solidFill>
                    <a:effectLst/>
                    <a:latin typeface="微软雅黑" panose="020B0503020204020204" pitchFamily="34" charset="-122"/>
                    <a:ea typeface="微软雅黑" panose="020B0503020204020204" pitchFamily="34" charset="-122"/>
                  </a:rPr>
                  <a:t>z</a:t>
                </a:r>
                <a:r>
                  <a:rPr lang="zh-CN" altLang="en-US" b="0" i="0" dirty="0">
                    <a:solidFill>
                      <a:srgbClr val="000000"/>
                    </a:solidFill>
                    <a:effectLst/>
                    <a:latin typeface="微软雅黑" panose="020B0503020204020204" pitchFamily="34" charset="-122"/>
                    <a:ea typeface="微软雅黑" panose="020B0503020204020204" pitchFamily="34" charset="-122"/>
                  </a:rPr>
                  <a:t>是一个</a:t>
                </a:r>
                <a:r>
                  <a:rPr lang="en-US" altLang="zh-CN" b="0" i="0" dirty="0">
                    <a:solidFill>
                      <a:srgbClr val="000000"/>
                    </a:solidFill>
                    <a:effectLst/>
                    <a:latin typeface="微软雅黑" panose="020B0503020204020204" pitchFamily="34" charset="-122"/>
                    <a:ea typeface="微软雅黑" panose="020B0503020204020204" pitchFamily="34" charset="-122"/>
                  </a:rPr>
                  <a:t>J</a:t>
                </a:r>
                <a:r>
                  <a:rPr lang="zh-CN" altLang="en-US" b="0" i="0" dirty="0">
                    <a:solidFill>
                      <a:srgbClr val="000000"/>
                    </a:solidFill>
                    <a:effectLst/>
                    <a:latin typeface="微软雅黑" panose="020B0503020204020204" pitchFamily="34" charset="-122"/>
                    <a:ea typeface="微软雅黑" panose="020B0503020204020204" pitchFamily="34" charset="-122"/>
                  </a:rPr>
                  <a:t>维的向量，</a:t>
                </a:r>
                <a:r>
                  <a:rPr lang="en-US" altLang="zh-CN" b="0" i="0" dirty="0">
                    <a:solidFill>
                      <a:srgbClr val="000000"/>
                    </a:solidFill>
                    <a:effectLst/>
                    <a:latin typeface="微软雅黑" panose="020B0503020204020204" pitchFamily="34" charset="-122"/>
                    <a:ea typeface="微软雅黑" panose="020B0503020204020204" pitchFamily="34" charset="-122"/>
                  </a:rPr>
                  <a:t>D</a:t>
                </a:r>
                <a:r>
                  <a:rPr lang="zh-CN" altLang="en-US" b="0" i="0" dirty="0">
                    <a:solidFill>
                      <a:srgbClr val="000000"/>
                    </a:solidFill>
                    <a:effectLst/>
                    <a:latin typeface="微软雅黑" panose="020B0503020204020204" pitchFamily="34" charset="-122"/>
                    <a:ea typeface="微软雅黑" panose="020B0503020204020204" pitchFamily="34" charset="-122"/>
                  </a:rPr>
                  <a:t>由收发位置所处的空间维度决定，</a:t>
                </a:r>
                <a:r>
                  <a:rPr lang="en-US" altLang="zh-CN" b="0" i="0" dirty="0">
                    <a:solidFill>
                      <a:srgbClr val="000000"/>
                    </a:solidFill>
                    <a:effectLst/>
                    <a:latin typeface="微软雅黑" panose="020B0503020204020204" pitchFamily="34" charset="-122"/>
                    <a:ea typeface="微软雅黑" panose="020B0503020204020204" pitchFamily="34" charset="-122"/>
                  </a:rPr>
                  <a:t>z</a:t>
                </a:r>
                <a:r>
                  <a:rPr lang="zh-CN" altLang="en-US" b="0" i="0" dirty="0">
                    <a:solidFill>
                      <a:srgbClr val="000000"/>
                    </a:solidFill>
                    <a:effectLst/>
                    <a:latin typeface="微软雅黑" panose="020B0503020204020204" pitchFamily="34" charset="-122"/>
                    <a:ea typeface="微软雅黑" panose="020B0503020204020204" pitchFamily="34" charset="-122"/>
                  </a:rPr>
                  <a:t>由映射得到信道信息的个数决定</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solidFill>
                      <a:srgbClr val="000000"/>
                    </a:solidFill>
                    <a:effectLst/>
                    <a:latin typeface="微软雅黑" panose="020B0503020204020204" pitchFamily="34" charset="-122"/>
                    <a:ea typeface="微软雅黑" panose="020B0503020204020204" pitchFamily="34" charset="-122"/>
                  </a:rPr>
                  <a:t>	</a:t>
                </a:r>
                <a:r>
                  <a:rPr lang="zh-CN" altLang="en-US" b="0" i="0" dirty="0">
                    <a:solidFill>
                      <a:srgbClr val="000000"/>
                    </a:solidFill>
                    <a:effectLst/>
                    <a:latin typeface="微软雅黑" panose="020B0503020204020204" pitchFamily="34" charset="-122"/>
                    <a:ea typeface="微软雅黑" panose="020B0503020204020204" pitchFamily="34" charset="-122"/>
                  </a:rPr>
                  <a:t>针对映射的信道信息向量维度</a:t>
                </a:r>
                <a:r>
                  <a:rPr lang="en-US" altLang="zh-CN" b="0" i="0" dirty="0">
                    <a:solidFill>
                      <a:srgbClr val="000000"/>
                    </a:solidFill>
                    <a:effectLst/>
                    <a:latin typeface="微软雅黑" panose="020B0503020204020204" pitchFamily="34" charset="-122"/>
                    <a:ea typeface="微软雅黑" panose="020B0503020204020204" pitchFamily="34" charset="-122"/>
                  </a:rPr>
                  <a:t>J</a:t>
                </a:r>
                <a:r>
                  <a:rPr lang="zh-CN" altLang="en-US" b="0" i="0" dirty="0">
                    <a:solidFill>
                      <a:srgbClr val="000000"/>
                    </a:solidFill>
                    <a:effectLst/>
                    <a:latin typeface="微软雅黑" panose="020B0503020204020204" pitchFamily="34" charset="-122"/>
                    <a:ea typeface="微软雅黑" panose="020B0503020204020204" pitchFamily="34" charset="-122"/>
                  </a:rPr>
                  <a:t>举两个例子说明。 分别是</a:t>
                </a:r>
                <a:r>
                  <a:rPr lang="en-US" altLang="zh-CN" b="0" i="0" dirty="0">
                    <a:solidFill>
                      <a:srgbClr val="000000"/>
                    </a:solidFill>
                    <a:effectLst/>
                    <a:latin typeface="微软雅黑" panose="020B0503020204020204" pitchFamily="34" charset="-122"/>
                    <a:ea typeface="微软雅黑" panose="020B0503020204020204" pitchFamily="34" charset="-122"/>
                  </a:rPr>
                  <a:t>channel matrix map</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channel path map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000000"/>
                    </a:solidFill>
                    <a:effectLst/>
                    <a:latin typeface="微软雅黑" panose="020B0503020204020204" pitchFamily="34" charset="-122"/>
                    <a:ea typeface="微软雅黑" panose="020B0503020204020204" pitchFamily="34" charset="-122"/>
                  </a:rPr>
                  <a:t>	channel matrix map</a:t>
                </a:r>
                <a:r>
                  <a:rPr lang="zh-CN" altLang="en-US" b="0" i="0" dirty="0">
                    <a:solidFill>
                      <a:srgbClr val="000000"/>
                    </a:solidFill>
                    <a:effectLst/>
                    <a:latin typeface="微软雅黑" panose="020B0503020204020204" pitchFamily="34" charset="-122"/>
                    <a:ea typeface="微软雅黑" panose="020B0503020204020204" pitchFamily="34" charset="-122"/>
                  </a:rPr>
                  <a:t>映射输出的是子载波的复值</a:t>
                </a:r>
                <a:r>
                  <a:rPr lang="en-US" altLang="zh-CN" b="0" i="0" dirty="0">
                    <a:solidFill>
                      <a:srgbClr val="000000"/>
                    </a:solidFill>
                    <a:effectLst/>
                    <a:latin typeface="微软雅黑" panose="020B0503020204020204" pitchFamily="34" charset="-122"/>
                    <a:ea typeface="微软雅黑" panose="020B0503020204020204" pitchFamily="34" charset="-122"/>
                  </a:rPr>
                  <a:t>MIMO</a:t>
                </a:r>
                <a:r>
                  <a:rPr lang="zh-CN" altLang="en-US" b="0" i="0" dirty="0">
                    <a:solidFill>
                      <a:srgbClr val="000000"/>
                    </a:solidFill>
                    <a:effectLst/>
                    <a:latin typeface="微软雅黑" panose="020B0503020204020204" pitchFamily="34" charset="-122"/>
                    <a:ea typeface="微软雅黑" panose="020B0503020204020204" pitchFamily="34" charset="-122"/>
                  </a:rPr>
                  <a:t>信道矩阵，简称</a:t>
                </a:r>
                <a:r>
                  <a:rPr lang="en-US" altLang="zh-CN" b="0" i="0" dirty="0">
                    <a:solidFill>
                      <a:srgbClr val="000000"/>
                    </a:solidFill>
                    <a:effectLst/>
                    <a:latin typeface="微软雅黑" panose="020B0503020204020204" pitchFamily="34" charset="-122"/>
                    <a:ea typeface="微软雅黑" panose="020B0503020204020204" pitchFamily="34" charset="-122"/>
                  </a:rPr>
                  <a:t>CMM</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channel path map</a:t>
                </a:r>
                <a:r>
                  <a:rPr lang="zh-CN" altLang="en-US" b="0" i="0" dirty="0">
                    <a:solidFill>
                      <a:srgbClr val="000000"/>
                    </a:solidFill>
                    <a:effectLst/>
                    <a:latin typeface="微软雅黑" panose="020B0503020204020204" pitchFamily="34" charset="-122"/>
                    <a:ea typeface="微软雅黑" panose="020B0503020204020204" pitchFamily="34" charset="-122"/>
                  </a:rPr>
                  <a:t>映射输出的是</a:t>
                </a:r>
                <a:r>
                  <a:rPr lang="zh-CN" altLang="en-US" dirty="0">
                    <a:latin typeface="微软雅黑" panose="020B0503020204020204" pitchFamily="34" charset="-122"/>
                    <a:ea typeface="微软雅黑" panose="020B0503020204020204" pitchFamily="34" charset="-122"/>
                    <a:sym typeface="+mn-ea"/>
                  </a:rPr>
                  <a:t>主要多径分量的关键参数，这里有</a:t>
                </a:r>
                <a:r>
                  <a:rPr lang="en-US" altLang="zh-CN" dirty="0">
                    <a:latin typeface="微软雅黑" panose="020B0503020204020204" pitchFamily="34" charset="-122"/>
                    <a:ea typeface="微软雅黑" panose="020B0503020204020204" pitchFamily="34" charset="-122"/>
                    <a:sym typeface="+mn-ea"/>
                  </a:rPr>
                  <a:t>7</a:t>
                </a:r>
                <a:r>
                  <a:rPr lang="zh-CN" altLang="en-US" dirty="0">
                    <a:latin typeface="微软雅黑" panose="020B0503020204020204" pitchFamily="34" charset="-122"/>
                    <a:ea typeface="微软雅黑" panose="020B0503020204020204" pitchFamily="34" charset="-122"/>
                    <a:sym typeface="+mn-ea"/>
                  </a:rPr>
                  <a:t>个关键参数</a:t>
                </a:r>
                <a:r>
                  <a:rPr lang="zh-CN" altLang="en-US" b="0" i="0" dirty="0">
                    <a:solidFill>
                      <a:srgbClr val="000000"/>
                    </a:solidFill>
                    <a:effectLst/>
                    <a:latin typeface="微软雅黑" panose="020B0503020204020204" pitchFamily="34" charset="-122"/>
                    <a:ea typeface="微软雅黑" panose="020B0503020204020204" pitchFamily="34" charset="-122"/>
                  </a:rPr>
                  <a:t>，简称</a:t>
                </a:r>
                <a:r>
                  <a:rPr lang="en-US" altLang="zh-CN" b="0" i="0" dirty="0">
                    <a:solidFill>
                      <a:srgbClr val="000000"/>
                    </a:solidFill>
                    <a:effectLst/>
                    <a:latin typeface="微软雅黑" panose="020B0503020204020204" pitchFamily="34" charset="-122"/>
                    <a:ea typeface="微软雅黑" panose="020B0503020204020204" pitchFamily="34" charset="-122"/>
                  </a:rPr>
                  <a:t>CPM</a:t>
                </a:r>
                <a:r>
                  <a:rPr lang="zh-CN" altLang="en-US" b="0" i="0" dirty="0">
                    <a:solidFill>
                      <a:srgbClr val="000000"/>
                    </a:solidFill>
                    <a:effectLst/>
                    <a:latin typeface="微软雅黑" panose="020B0503020204020204" pitchFamily="34" charset="-122"/>
                    <a:ea typeface="微软雅黑" panose="020B0503020204020204" pitchFamily="34" charset="-122"/>
                  </a:rPr>
                  <a:t>。对应的</a:t>
                </a:r>
                <a:r>
                  <a:rPr lang="en-US" altLang="zh-CN" b="0" i="0" dirty="0">
                    <a:solidFill>
                      <a:srgbClr val="000000"/>
                    </a:solidFill>
                    <a:effectLst/>
                    <a:latin typeface="微软雅黑" panose="020B0503020204020204" pitchFamily="34" charset="-122"/>
                    <a:ea typeface="微软雅黑" panose="020B0503020204020204" pitchFamily="34" charset="-122"/>
                  </a:rPr>
                  <a:t>CMM</a:t>
                </a:r>
                <a:r>
                  <a:rPr lang="zh-CN" altLang="en-US" b="0" i="0" dirty="0">
                    <a:solidFill>
                      <a:srgbClr val="000000"/>
                    </a:solidFill>
                    <a:effectLst/>
                    <a:latin typeface="微软雅黑" panose="020B0503020204020204" pitchFamily="34" charset="-122"/>
                    <a:ea typeface="微软雅黑" panose="020B0503020204020204" pitchFamily="34" charset="-122"/>
                  </a:rPr>
                  <a:t>映射输出</a:t>
                </a:r>
                <a14:m>
                  <m:oMath xmlns:m="http://schemas.openxmlformats.org/officeDocument/2006/math">
                    <m:r>
                      <a:rPr lang="zh-CN" altLang="en-US" sz="1200" b="0" i="0" spc="100" dirty="0" smtClean="0">
                        <a:solidFill>
                          <a:srgbClr val="000000"/>
                        </a:solidFill>
                        <a:effectLst/>
                        <a:latin typeface="Cambria Math" panose="02040503050406030204" pitchFamily="18" charset="0"/>
                        <a:ea typeface="思源黑体 CN Normal" panose="020B0400000000000000" pitchFamily="34" charset="-122"/>
                      </a:rPr>
                      <m:t>信道信息</m:t>
                    </m:r>
                    <m:r>
                      <a:rPr lang="zh-CN" altLang="en-US" sz="1200" b="0" i="1" spc="100" dirty="0" smtClean="0">
                        <a:solidFill>
                          <a:srgbClr val="000000"/>
                        </a:solidFill>
                        <a:effectLst/>
                        <a:latin typeface="Cambria Math" panose="02040503050406030204" pitchFamily="18" charset="0"/>
                        <a:ea typeface="思源黑体 CN Normal" panose="020B0400000000000000" pitchFamily="34" charset="-122"/>
                      </a:rPr>
                      <m:t>的维度</m:t>
                    </m:r>
                    <m:r>
                      <a:rPr lang="en-US" altLang="zh-CN" sz="1200" b="0" i="1" spc="100" dirty="0" smtClean="0">
                        <a:solidFill>
                          <a:srgbClr val="000000"/>
                        </a:solidFill>
                        <a:effectLst/>
                        <a:latin typeface="Cambria Math" panose="02040503050406030204" pitchFamily="18" charset="0"/>
                        <a:ea typeface="思源黑体 CN Normal" panose="020B0400000000000000" pitchFamily="34" charset="-122"/>
                      </a:rPr>
                      <m:t>𝐽𝐶𝑀𝑀</m:t>
                    </m:r>
                    <m:r>
                      <a:rPr lang="zh-CN" altLang="en-US" sz="1200" b="0" i="1" spc="100" smtClean="0">
                        <a:solidFill>
                          <a:schemeClr val="tx1"/>
                        </a:solidFill>
                        <a:latin typeface="Cambria Math" panose="02040503050406030204" pitchFamily="18" charset="0"/>
                        <a:ea typeface="思源黑体 CN Normal" panose="020B0400000000000000" pitchFamily="34" charset="-122"/>
                      </a:rPr>
                      <m:t>可以</m:t>
                    </m:r>
                  </m:oMath>
                </a14:m>
                <a:r>
                  <a:rPr lang="zh-CN" altLang="en-US" b="0" i="0" dirty="0">
                    <a:solidFill>
                      <a:srgbClr val="000000"/>
                    </a:solidFill>
                    <a:effectLst/>
                    <a:latin typeface="微软雅黑" panose="020B0503020204020204" pitchFamily="34" charset="-122"/>
                    <a:ea typeface="微软雅黑" panose="020B0503020204020204" pitchFamily="34" charset="-122"/>
                  </a:rPr>
                  <a:t>表示成基站发射天线数、用户接收天线数和子载波个数的乘积，而</a:t>
                </a:r>
                <a:r>
                  <a:rPr lang="en-US" altLang="zh-CN" b="0" i="0" dirty="0">
                    <a:solidFill>
                      <a:srgbClr val="000000"/>
                    </a:solidFill>
                    <a:effectLst/>
                    <a:latin typeface="微软雅黑" panose="020B0503020204020204" pitchFamily="34" charset="-122"/>
                    <a:ea typeface="微软雅黑" panose="020B0503020204020204" pitchFamily="34" charset="-122"/>
                  </a:rPr>
                  <a:t>CPM</a:t>
                </a:r>
                <a:r>
                  <a:rPr lang="zh-CN" altLang="en-US" b="0" i="0" dirty="0">
                    <a:solidFill>
                      <a:srgbClr val="000000"/>
                    </a:solidFill>
                    <a:effectLst/>
                    <a:latin typeface="微软雅黑" panose="020B0503020204020204" pitchFamily="34" charset="-122"/>
                    <a:ea typeface="微软雅黑" panose="020B0503020204020204" pitchFamily="34" charset="-122"/>
                  </a:rPr>
                  <a:t>映射输出的信道信息维度</a:t>
                </a:r>
                <a:r>
                  <a:rPr lang="en-US" altLang="zh-CN" b="0" i="0" dirty="0">
                    <a:solidFill>
                      <a:srgbClr val="000000"/>
                    </a:solidFill>
                    <a:effectLst/>
                    <a:latin typeface="微软雅黑" panose="020B0503020204020204" pitchFamily="34" charset="-122"/>
                    <a:ea typeface="微软雅黑" panose="020B0503020204020204" pitchFamily="34" charset="-122"/>
                  </a:rPr>
                  <a:t>JCPM</a:t>
                </a:r>
                <a:r>
                  <a:rPr lang="zh-CN" altLang="en-US" b="0" i="0" dirty="0">
                    <a:solidFill>
                      <a:srgbClr val="000000"/>
                    </a:solidFill>
                    <a:effectLst/>
                    <a:latin typeface="微软雅黑" panose="020B0503020204020204" pitchFamily="34" charset="-122"/>
                    <a:ea typeface="微软雅黑" panose="020B0503020204020204" pitchFamily="34" charset="-122"/>
                  </a:rPr>
                  <a:t>可以表示成主要多径信道个数</a:t>
                </a:r>
                <a:r>
                  <a:rPr lang="en-US" altLang="zh-CN" b="0" i="0" dirty="0">
                    <a:solidFill>
                      <a:srgbClr val="000000"/>
                    </a:solidFill>
                    <a:effectLst/>
                    <a:latin typeface="微软雅黑" panose="020B0503020204020204" pitchFamily="34" charset="-122"/>
                    <a:ea typeface="微软雅黑" panose="020B0503020204020204" pitchFamily="34" charset="-122"/>
                  </a:rPr>
                  <a:t>L</a:t>
                </a:r>
                <a:r>
                  <a:rPr lang="zh-CN" altLang="en-US" b="0" i="0" dirty="0">
                    <a:solidFill>
                      <a:srgbClr val="000000"/>
                    </a:solidFill>
                    <a:effectLst/>
                    <a:latin typeface="微软雅黑" panose="020B0503020204020204" pitchFamily="34" charset="-122"/>
                    <a:ea typeface="微软雅黑" panose="020B0503020204020204" pitchFamily="34" charset="-122"/>
                  </a:rPr>
                  <a:t>和关键参数的个数的乘积。。其中</a:t>
                </a:r>
                <a14:m>
                  <m:oMath xmlns:m="http://schemas.openxmlformats.org/officeDocument/2006/math">
                    <m:sSub>
                      <m:sSubPr>
                        <m:ctrlPr>
                          <a:rPr lang="en-US" altLang="zh-CN" sz="1200" i="1" spc="100" smtClean="0">
                            <a:solidFill>
                              <a:schemeClr val="tx1"/>
                            </a:solidFill>
                            <a:latin typeface="Cambria Math" panose="02040503050406030204" pitchFamily="18" charset="0"/>
                            <a:ea typeface="Cambria Math" panose="02040503050406030204" pitchFamily="18" charset="0"/>
                          </a:rPr>
                        </m:ctrlPr>
                      </m:sSubPr>
                      <m:e>
                        <m:r>
                          <a:rPr lang="en-US" altLang="zh-CN" sz="1200" b="0" i="1" spc="100" smtClean="0">
                            <a:solidFill>
                              <a:schemeClr val="tx1"/>
                            </a:solidFill>
                            <a:latin typeface="Cambria Math" panose="02040503050406030204" pitchFamily="18" charset="0"/>
                            <a:ea typeface="Cambria Math" panose="02040503050406030204" pitchFamily="18" charset="0"/>
                          </a:rPr>
                          <m:t>𝑀</m:t>
                        </m:r>
                      </m:e>
                      <m:sub>
                        <m:r>
                          <a:rPr lang="en-US" altLang="zh-CN" sz="1200" b="0" i="1" spc="100" smtClean="0">
                            <a:solidFill>
                              <a:schemeClr val="tx1"/>
                            </a:solidFill>
                            <a:latin typeface="Cambria Math" panose="02040503050406030204" pitchFamily="18" charset="0"/>
                            <a:ea typeface="Cambria Math" panose="02040503050406030204" pitchFamily="18" charset="0"/>
                          </a:rPr>
                          <m:t>𝐵𝑆</m:t>
                        </m:r>
                      </m:sub>
                    </m:sSub>
                    <m:sSub>
                      <m:sSubPr>
                        <m:ctrlPr>
                          <a:rPr lang="en-US" altLang="zh-CN" sz="1200" i="1" spc="100" smtClean="0">
                            <a:solidFill>
                              <a:schemeClr val="tx1"/>
                            </a:solidFill>
                            <a:latin typeface="Cambria Math" panose="02040503050406030204" pitchFamily="18" charset="0"/>
                            <a:ea typeface="Cambria Math" panose="02040503050406030204" pitchFamily="18" charset="0"/>
                          </a:rPr>
                        </m:ctrlPr>
                      </m:sSubPr>
                      <m:e>
                        <m:r>
                          <a:rPr lang="zh-CN" altLang="en-US" sz="1200" i="1" spc="100" smtClean="0">
                            <a:solidFill>
                              <a:schemeClr val="tx1"/>
                            </a:solidFill>
                            <a:latin typeface="Cambria Math" panose="02040503050406030204" pitchFamily="18" charset="0"/>
                            <a:ea typeface="Cambria Math" panose="02040503050406030204" pitchFamily="18" charset="0"/>
                          </a:rPr>
                          <m:t>，</m:t>
                        </m:r>
                        <m:r>
                          <a:rPr lang="en-US" altLang="zh-CN" sz="1200" b="0" i="1" spc="100" smtClean="0">
                            <a:solidFill>
                              <a:schemeClr val="tx1"/>
                            </a:solidFill>
                            <a:latin typeface="Cambria Math" panose="02040503050406030204" pitchFamily="18" charset="0"/>
                            <a:ea typeface="Cambria Math" panose="02040503050406030204" pitchFamily="18" charset="0"/>
                          </a:rPr>
                          <m:t>𝑀</m:t>
                        </m:r>
                      </m:e>
                      <m:sub>
                        <m:r>
                          <a:rPr lang="en-US" altLang="zh-CN" sz="1200" b="0" i="1" spc="100" smtClean="0">
                            <a:solidFill>
                              <a:schemeClr val="tx1"/>
                            </a:solidFill>
                            <a:latin typeface="Cambria Math" panose="02040503050406030204" pitchFamily="18" charset="0"/>
                            <a:ea typeface="Cambria Math" panose="02040503050406030204" pitchFamily="18" charset="0"/>
                          </a:rPr>
                          <m:t>𝑈𝐸</m:t>
                        </m:r>
                        <m:r>
                          <a:rPr lang="zh-CN" altLang="en-US" sz="1200" b="0" i="1" spc="100" smtClean="0">
                            <a:solidFill>
                              <a:schemeClr val="tx1"/>
                            </a:solidFill>
                            <a:latin typeface="Cambria Math" panose="02040503050406030204" pitchFamily="18" charset="0"/>
                            <a:ea typeface="Cambria Math" panose="02040503050406030204" pitchFamily="18" charset="0"/>
                          </a:rPr>
                          <m:t>，</m:t>
                        </m:r>
                      </m:sub>
                    </m:sSub>
                    <m:sSub>
                      <m:sSubPr>
                        <m:ctrlPr>
                          <a:rPr lang="en-US" altLang="zh-CN" sz="1200" i="1" spc="100" smtClean="0">
                            <a:solidFill>
                              <a:schemeClr val="tx1"/>
                            </a:solidFill>
                            <a:latin typeface="Cambria Math" panose="02040503050406030204" pitchFamily="18" charset="0"/>
                            <a:ea typeface="Cambria Math" panose="02040503050406030204" pitchFamily="18" charset="0"/>
                          </a:rPr>
                        </m:ctrlPr>
                      </m:sSubPr>
                      <m:e>
                        <m:r>
                          <a:rPr lang="en-US" altLang="zh-CN" sz="1200" b="0" i="1" spc="100" smtClean="0">
                            <a:solidFill>
                              <a:schemeClr val="tx1"/>
                            </a:solidFill>
                            <a:latin typeface="Cambria Math" panose="02040503050406030204" pitchFamily="18" charset="0"/>
                            <a:ea typeface="Cambria Math" panose="02040503050406030204" pitchFamily="18" charset="0"/>
                          </a:rPr>
                          <m:t>𝑁</m:t>
                        </m:r>
                      </m:e>
                      <m:sub>
                        <m:r>
                          <a:rPr lang="en-US" altLang="zh-CN" sz="1200" b="0" i="1" spc="100" smtClean="0">
                            <a:solidFill>
                              <a:schemeClr val="tx1"/>
                            </a:solidFill>
                            <a:latin typeface="Cambria Math" panose="02040503050406030204" pitchFamily="18" charset="0"/>
                            <a:ea typeface="Cambria Math" panose="02040503050406030204" pitchFamily="18" charset="0"/>
                          </a:rPr>
                          <m:t>𝑆𝐶</m:t>
                        </m:r>
                      </m:sub>
                    </m:sSub>
                  </m:oMath>
                </a14:m>
                <a:r>
                  <a:rPr lang="zh-CN" altLang="en-US" b="0" i="0" dirty="0">
                    <a:solidFill>
                      <a:srgbClr val="000000"/>
                    </a:solidFill>
                    <a:effectLst/>
                    <a:latin typeface="微软雅黑" panose="020B0503020204020204" pitchFamily="34" charset="-122"/>
                    <a:ea typeface="微软雅黑" panose="020B0503020204020204" pitchFamily="34" charset="-122"/>
                  </a:rPr>
                  <a:t>分别是基站天线数、用户天线数、子载波数量。</a:t>
                </a:r>
                <a:r>
                  <a:rPr lang="en-US" altLang="zh-CN" b="0" i="0" dirty="0">
                    <a:solidFill>
                      <a:srgbClr val="000000"/>
                    </a:solidFill>
                    <a:effectLst/>
                    <a:latin typeface="微软雅黑" panose="020B0503020204020204" pitchFamily="34" charset="-122"/>
                    <a:ea typeface="微软雅黑" panose="020B0503020204020204" pitchFamily="34" charset="-122"/>
                  </a:rPr>
                  <a:t>L</a:t>
                </a:r>
                <a:r>
                  <a:rPr lang="zh-CN" altLang="en-US" b="0" i="0" dirty="0">
                    <a:solidFill>
                      <a:srgbClr val="000000"/>
                    </a:solidFill>
                    <a:effectLst/>
                    <a:latin typeface="微软雅黑" panose="020B0503020204020204" pitchFamily="34" charset="-122"/>
                    <a:ea typeface="微软雅黑" panose="020B0503020204020204" pitchFamily="34" charset="-122"/>
                  </a:rPr>
                  <a:t>是多径信道的个数，</a:t>
                </a:r>
                <a:r>
                  <a:rPr lang="en-US" altLang="zh-CN" b="0" i="0" dirty="0">
                    <a:solidFill>
                      <a:srgbClr val="000000"/>
                    </a:solidFill>
                    <a:effectLst/>
                    <a:latin typeface="微软雅黑" panose="020B0503020204020204" pitchFamily="34" charset="-122"/>
                    <a:ea typeface="微软雅黑" panose="020B0503020204020204" pitchFamily="34" charset="-122"/>
                  </a:rPr>
                  <a:t>7</a:t>
                </a:r>
                <a:r>
                  <a:rPr lang="zh-CN" altLang="en-US" b="0" i="0" dirty="0">
                    <a:solidFill>
                      <a:srgbClr val="000000"/>
                    </a:solidFill>
                    <a:effectLst/>
                    <a:latin typeface="微软雅黑" panose="020B0503020204020204" pitchFamily="34" charset="-122"/>
                    <a:ea typeface="微软雅黑" panose="020B0503020204020204" pitchFamily="34" charset="-122"/>
                  </a:rPr>
                  <a:t>对应的是</a:t>
                </a:r>
                <a:r>
                  <a:rPr lang="en-US" altLang="zh-CN" b="0" i="0" dirty="0">
                    <a:solidFill>
                      <a:srgbClr val="000000"/>
                    </a:solidFill>
                    <a:effectLst/>
                    <a:latin typeface="微软雅黑" panose="020B0503020204020204" pitchFamily="34" charset="-122"/>
                    <a:ea typeface="微软雅黑" panose="020B0503020204020204" pitchFamily="34" charset="-122"/>
                  </a:rPr>
                  <a:t>7</a:t>
                </a:r>
                <a:r>
                  <a:rPr lang="zh-CN" altLang="en-US" b="0" i="0" dirty="0">
                    <a:solidFill>
                      <a:srgbClr val="000000"/>
                    </a:solidFill>
                    <a:effectLst/>
                    <a:latin typeface="微软雅黑" panose="020B0503020204020204" pitchFamily="34" charset="-122"/>
                    <a:ea typeface="微软雅黑" panose="020B0503020204020204" pitchFamily="34" charset="-122"/>
                  </a:rPr>
                  <a:t>个关键信道信息。因为</a:t>
                </a:r>
                <a:r>
                  <a:rPr lang="en-US" altLang="zh-CN" b="0" i="0" dirty="0">
                    <a:solidFill>
                      <a:srgbClr val="000000"/>
                    </a:solidFill>
                    <a:effectLst/>
                    <a:latin typeface="微软雅黑" panose="020B0503020204020204" pitchFamily="34" charset="-122"/>
                    <a:ea typeface="微软雅黑" panose="020B0503020204020204" pitchFamily="34" charset="-122"/>
                  </a:rPr>
                  <a:t>L</a:t>
                </a:r>
                <a:r>
                  <a:rPr lang="zh-CN" altLang="en-US" b="0" i="0" dirty="0">
                    <a:solidFill>
                      <a:srgbClr val="000000"/>
                    </a:solidFill>
                    <a:effectLst/>
                    <a:latin typeface="微软雅黑" panose="020B0503020204020204" pitchFamily="34" charset="-122"/>
                    <a:ea typeface="微软雅黑" panose="020B0503020204020204" pitchFamily="34" charset="-122"/>
                  </a:rPr>
                  <a:t>远小于</a:t>
                </a:r>
                <a14:m>
                  <m:oMath xmlns:m="http://schemas.openxmlformats.org/officeDocument/2006/math">
                    <m:sSub>
                      <m:sSubPr>
                        <m:ctrlPr>
                          <a:rPr lang="en-US" altLang="zh-CN" sz="1200" i="1" spc="100" smtClean="0">
                            <a:solidFill>
                              <a:schemeClr val="tx1"/>
                            </a:solidFill>
                            <a:latin typeface="Cambria Math" panose="02040503050406030204" pitchFamily="18" charset="0"/>
                            <a:ea typeface="Cambria Math" panose="02040503050406030204" pitchFamily="18" charset="0"/>
                          </a:rPr>
                        </m:ctrlPr>
                      </m:sSubPr>
                      <m:e>
                        <m:r>
                          <a:rPr lang="en-US" altLang="zh-CN" sz="1200" b="0" i="1" spc="100" smtClean="0">
                            <a:solidFill>
                              <a:schemeClr val="tx1"/>
                            </a:solidFill>
                            <a:latin typeface="Cambria Math" panose="02040503050406030204" pitchFamily="18" charset="0"/>
                            <a:ea typeface="Cambria Math" panose="02040503050406030204" pitchFamily="18" charset="0"/>
                          </a:rPr>
                          <m:t>𝑀</m:t>
                        </m:r>
                      </m:e>
                      <m:sub>
                        <m:r>
                          <a:rPr lang="en-US" altLang="zh-CN" sz="1200" b="0" i="1" spc="100" smtClean="0">
                            <a:solidFill>
                              <a:schemeClr val="tx1"/>
                            </a:solidFill>
                            <a:latin typeface="Cambria Math" panose="02040503050406030204" pitchFamily="18" charset="0"/>
                            <a:ea typeface="Cambria Math" panose="02040503050406030204" pitchFamily="18" charset="0"/>
                          </a:rPr>
                          <m:t>𝐵𝑆</m:t>
                        </m:r>
                        <m:r>
                          <a:rPr lang="zh-CN" altLang="en-US" sz="1200" b="0" i="1" spc="100" smtClean="0">
                            <a:solidFill>
                              <a:schemeClr val="tx1"/>
                            </a:solidFill>
                            <a:latin typeface="Cambria Math" panose="02040503050406030204" pitchFamily="18" charset="0"/>
                            <a:ea typeface="Cambria Math" panose="02040503050406030204" pitchFamily="18" charset="0"/>
                          </a:rPr>
                          <m:t>，</m:t>
                        </m:r>
                      </m:sub>
                    </m:sSub>
                    <m:sSub>
                      <m:sSubPr>
                        <m:ctrlPr>
                          <a:rPr lang="en-US" altLang="zh-CN" sz="1200" i="1" spc="100" smtClean="0">
                            <a:solidFill>
                              <a:schemeClr val="tx1"/>
                            </a:solidFill>
                            <a:latin typeface="Cambria Math" panose="02040503050406030204" pitchFamily="18" charset="0"/>
                            <a:ea typeface="Cambria Math" panose="02040503050406030204" pitchFamily="18" charset="0"/>
                          </a:rPr>
                        </m:ctrlPr>
                      </m:sSubPr>
                      <m:e>
                        <m:r>
                          <a:rPr lang="en-US" altLang="zh-CN" sz="1200" b="0" i="1" spc="100" smtClean="0">
                            <a:solidFill>
                              <a:schemeClr val="tx1"/>
                            </a:solidFill>
                            <a:latin typeface="Cambria Math" panose="02040503050406030204" pitchFamily="18" charset="0"/>
                            <a:ea typeface="Cambria Math" panose="02040503050406030204" pitchFamily="18" charset="0"/>
                          </a:rPr>
                          <m:t>𝑀</m:t>
                        </m:r>
                      </m:e>
                      <m:sub>
                        <m:r>
                          <a:rPr lang="en-US" altLang="zh-CN" sz="1200" b="0" i="1" spc="100" smtClean="0">
                            <a:solidFill>
                              <a:schemeClr val="tx1"/>
                            </a:solidFill>
                            <a:latin typeface="Cambria Math" panose="02040503050406030204" pitchFamily="18" charset="0"/>
                            <a:ea typeface="Cambria Math" panose="02040503050406030204" pitchFamily="18" charset="0"/>
                          </a:rPr>
                          <m:t>𝑈𝐸</m:t>
                        </m:r>
                        <m:r>
                          <a:rPr lang="zh-CN" altLang="en-US" sz="1200" b="0" i="1" spc="100" smtClean="0">
                            <a:solidFill>
                              <a:schemeClr val="tx1"/>
                            </a:solidFill>
                            <a:latin typeface="Cambria Math" panose="02040503050406030204" pitchFamily="18" charset="0"/>
                            <a:ea typeface="Cambria Math" panose="02040503050406030204" pitchFamily="18" charset="0"/>
                          </a:rPr>
                          <m:t>，</m:t>
                        </m:r>
                      </m:sub>
                    </m:sSub>
                    <m:sSub>
                      <m:sSubPr>
                        <m:ctrlPr>
                          <a:rPr lang="en-US" altLang="zh-CN" sz="1200" i="1" spc="100" smtClean="0">
                            <a:solidFill>
                              <a:schemeClr val="tx1"/>
                            </a:solidFill>
                            <a:latin typeface="Cambria Math" panose="02040503050406030204" pitchFamily="18" charset="0"/>
                            <a:ea typeface="Cambria Math" panose="02040503050406030204" pitchFamily="18" charset="0"/>
                          </a:rPr>
                        </m:ctrlPr>
                      </m:sSubPr>
                      <m:e>
                        <m:r>
                          <a:rPr lang="en-US" altLang="zh-CN" sz="1200" b="0" i="1" spc="100" smtClean="0">
                            <a:solidFill>
                              <a:schemeClr val="tx1"/>
                            </a:solidFill>
                            <a:latin typeface="Cambria Math" panose="02040503050406030204" pitchFamily="18" charset="0"/>
                            <a:ea typeface="Cambria Math" panose="02040503050406030204" pitchFamily="18" charset="0"/>
                          </a:rPr>
                          <m:t>𝑁</m:t>
                        </m:r>
                      </m:e>
                      <m:sub>
                        <m:r>
                          <a:rPr lang="en-US" altLang="zh-CN" sz="1200" b="0" i="1" spc="100" smtClean="0">
                            <a:solidFill>
                              <a:schemeClr val="tx1"/>
                            </a:solidFill>
                            <a:latin typeface="Cambria Math" panose="02040503050406030204" pitchFamily="18" charset="0"/>
                            <a:ea typeface="Cambria Math" panose="02040503050406030204" pitchFamily="18" charset="0"/>
                          </a:rPr>
                          <m:t>𝑆𝐶</m:t>
                        </m:r>
                      </m:sub>
                    </m:sSub>
                    <m:r>
                      <a:rPr lang="zh-CN" altLang="en-US" sz="1200" b="0" i="1" spc="100" smtClean="0">
                        <a:solidFill>
                          <a:schemeClr val="tx1"/>
                        </a:solidFill>
                        <a:latin typeface="Cambria Math" panose="02040503050406030204" pitchFamily="18" charset="0"/>
                        <a:ea typeface="Cambria Math" panose="02040503050406030204" pitchFamily="18" charset="0"/>
                      </a:rPr>
                      <m:t>的</m:t>
                    </m:r>
                  </m:oMath>
                </a14:m>
                <a:r>
                  <a:rPr lang="zh-CN" altLang="en-US" b="0" i="0" dirty="0">
                    <a:solidFill>
                      <a:srgbClr val="000000"/>
                    </a:solidFill>
                    <a:effectLst/>
                    <a:latin typeface="微软雅黑" panose="020B0503020204020204" pitchFamily="34" charset="-122"/>
                    <a:ea typeface="微软雅黑" panose="020B0503020204020204" pitchFamily="34" charset="-122"/>
                  </a:rPr>
                  <a:t>乘积，所以</a:t>
                </a:r>
                <a:r>
                  <a:rPr lang="en-US" altLang="zh-CN" b="0" i="0" dirty="0">
                    <a:solidFill>
                      <a:srgbClr val="000000"/>
                    </a:solidFill>
                    <a:effectLst/>
                    <a:latin typeface="微软雅黑" panose="020B0503020204020204" pitchFamily="34" charset="-122"/>
                    <a:ea typeface="微软雅黑" panose="020B0503020204020204" pitchFamily="34" charset="-122"/>
                  </a:rPr>
                  <a:t>CMM</a:t>
                </a:r>
                <a:r>
                  <a:rPr lang="zh-CN" altLang="en-US" b="0" i="0" dirty="0">
                    <a:solidFill>
                      <a:srgbClr val="000000"/>
                    </a:solidFill>
                    <a:effectLst/>
                    <a:latin typeface="微软雅黑" panose="020B0503020204020204" pitchFamily="34" charset="-122"/>
                    <a:ea typeface="微软雅黑" panose="020B0503020204020204" pitchFamily="34" charset="-122"/>
                  </a:rPr>
                  <a:t>映射的信道信息维度也远大于</a:t>
                </a:r>
                <a:r>
                  <a:rPr lang="en-US" altLang="zh-CN" b="0" i="0" dirty="0">
                    <a:solidFill>
                      <a:srgbClr val="000000"/>
                    </a:solidFill>
                    <a:effectLst/>
                    <a:latin typeface="微软雅黑" panose="020B0503020204020204" pitchFamily="34" charset="-122"/>
                    <a:ea typeface="微软雅黑" panose="020B0503020204020204" pitchFamily="34" charset="-122"/>
                  </a:rPr>
                  <a:t>CPM</a:t>
                </a:r>
                <a:r>
                  <a:rPr lang="zh-CN" altLang="en-US" b="0" i="0" dirty="0">
                    <a:solidFill>
                      <a:srgbClr val="000000"/>
                    </a:solidFill>
                    <a:effectLst/>
                    <a:latin typeface="微软雅黑" panose="020B0503020204020204" pitchFamily="34" charset="-122"/>
                    <a:ea typeface="微软雅黑" panose="020B0503020204020204" pitchFamily="34" charset="-122"/>
                  </a:rPr>
                  <a:t>映射的信道信息维度</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0" i="0" dirty="0">
                  <a:solidFill>
                    <a:srgbClr val="000000"/>
                  </a:solidFill>
                  <a:effectLst/>
                  <a:latin typeface="微软雅黑" panose="020B0503020204020204" pitchFamily="34" charset="-122"/>
                  <a:ea typeface="微软雅黑" panose="020B0503020204020204" pitchFamily="34" charset="-122"/>
                </a:endParaRPr>
              </a:p>
            </p:txBody>
          </p:sp>
        </mc:Choice>
        <mc:Fallback xmlns="">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5"/>
          </p:nvPr>
        </p:nvSpPr>
        <p:spPr/>
        <p:txBody>
          <a:bodyPr/>
          <a:lstStyle/>
          <a:p>
            <a:fld id="{69C03E7F-BD71-4F7F-BEAF-CA83D5F3412C}"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defRPr/>
            </a:pPr>
            <a:r>
              <a:rPr lang="en-US" altLang="zh-CN" b="0" i="0" dirty="0">
                <a:solidFill>
                  <a:srgbClr val="000000"/>
                </a:solidFill>
                <a:effectLst/>
                <a:latin typeface="微软雅黑" panose="020B0503020204020204" pitchFamily="34" charset="-122"/>
                <a:ea typeface="微软雅黑" panose="020B0503020204020204" pitchFamily="34" charset="-122"/>
              </a:rPr>
              <a:t>	</a:t>
            </a:r>
            <a:r>
              <a:rPr lang="zh-CN" altLang="en-US" b="0" i="0" dirty="0">
                <a:solidFill>
                  <a:srgbClr val="000000"/>
                </a:solidFill>
                <a:effectLst/>
                <a:latin typeface="微软雅黑" panose="020B0503020204020204" pitchFamily="34" charset="-122"/>
                <a:ea typeface="微软雅黑" panose="020B0503020204020204" pitchFamily="34" charset="-122"/>
              </a:rPr>
              <a:t>了解完</a:t>
            </a:r>
            <a:r>
              <a:rPr lang="en-US" altLang="zh-CN" b="0" i="0" dirty="0">
                <a:solidFill>
                  <a:srgbClr val="000000"/>
                </a:solidFill>
                <a:effectLst/>
                <a:latin typeface="微软雅黑" panose="020B0503020204020204" pitchFamily="34" charset="-122"/>
                <a:ea typeface="微软雅黑" panose="020B0503020204020204" pitchFamily="34" charset="-122"/>
              </a:rPr>
              <a:t>CKM</a:t>
            </a:r>
            <a:r>
              <a:rPr lang="zh-CN" altLang="en-US" b="0" i="0" dirty="0">
                <a:solidFill>
                  <a:srgbClr val="000000"/>
                </a:solidFill>
                <a:effectLst/>
                <a:latin typeface="微软雅黑" panose="020B0503020204020204" pitchFamily="34" charset="-122"/>
                <a:ea typeface="微软雅黑" panose="020B0503020204020204" pitchFamily="34" charset="-122"/>
              </a:rPr>
              <a:t>的定义后我将继续阐述</a:t>
            </a:r>
            <a:r>
              <a:rPr lang="en-US" altLang="zh-CN" b="0" i="0" dirty="0">
                <a:solidFill>
                  <a:srgbClr val="000000"/>
                </a:solidFill>
                <a:effectLst/>
                <a:latin typeface="微软雅黑" panose="020B0503020204020204" pitchFamily="34" charset="-122"/>
                <a:ea typeface="微软雅黑" panose="020B0503020204020204" pitchFamily="34" charset="-122"/>
              </a:rPr>
              <a:t>CKM</a:t>
            </a:r>
            <a:r>
              <a:rPr lang="zh-CN" altLang="en-US" b="0" i="0" dirty="0">
                <a:solidFill>
                  <a:srgbClr val="000000"/>
                </a:solidFill>
                <a:effectLst/>
                <a:latin typeface="微软雅黑" panose="020B0503020204020204" pitchFamily="34" charset="-122"/>
                <a:ea typeface="微软雅黑" panose="020B0503020204020204" pitchFamily="34" charset="-122"/>
              </a:rPr>
              <a:t>的两种分类方式，分别是按照通信方式进行分类和按照信道信息类型进行分类</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defRPr/>
            </a:pPr>
            <a:r>
              <a:rPr lang="en-US" altLang="zh-CN" b="0" i="0" dirty="0">
                <a:solidFill>
                  <a:srgbClr val="000000"/>
                </a:solidFill>
                <a:effectLst/>
                <a:latin typeface="微软雅黑" panose="020B0503020204020204" pitchFamily="34" charset="-122"/>
                <a:ea typeface="微软雅黑" panose="020B0503020204020204" pitchFamily="34" charset="-122"/>
              </a:rPr>
              <a:t>	</a:t>
            </a:r>
            <a:r>
              <a:rPr lang="zh-CN" altLang="en-US" b="0" i="0" dirty="0">
                <a:solidFill>
                  <a:srgbClr val="000000"/>
                </a:solidFill>
                <a:effectLst/>
                <a:latin typeface="微软雅黑" panose="020B0503020204020204" pitchFamily="34" charset="-122"/>
                <a:ea typeface="微软雅黑" panose="020B0503020204020204" pitchFamily="34" charset="-122"/>
              </a:rPr>
              <a:t>按通信方式分类可以分成：</a:t>
            </a:r>
            <a:r>
              <a:rPr lang="en-US" altLang="zh-CN" dirty="0"/>
              <a:t>B2X CKM</a:t>
            </a:r>
            <a:r>
              <a:rPr lang="zh-CN" altLang="en-US" dirty="0"/>
              <a:t>（</a:t>
            </a:r>
            <a:r>
              <a:rPr lang="en-US" altLang="zh-CN" dirty="0"/>
              <a:t>BS to any</a:t>
            </a:r>
            <a:r>
              <a:rPr lang="zh-CN" altLang="en-US" dirty="0"/>
              <a:t>）</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X</a:t>
            </a:r>
            <a:r>
              <a:rPr lang="en-US" altLang="zh-CN" dirty="0"/>
              <a:t>2X CKM</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defRPr/>
            </a:pPr>
            <a:r>
              <a:rPr lang="en-US" altLang="zh-CN" dirty="0"/>
              <a:t>	B2X</a:t>
            </a:r>
            <a:r>
              <a:rPr lang="zh-CN" altLang="en-US" dirty="0"/>
              <a:t>是指是基站和</a:t>
            </a:r>
            <a:r>
              <a:rPr lang="zh-CN" altLang="en-US" b="0" i="0" dirty="0">
                <a:solidFill>
                  <a:srgbClr val="000000"/>
                </a:solidFill>
                <a:effectLst/>
                <a:latin typeface="微软雅黑" panose="020B0503020204020204" pitchFamily="34" charset="-122"/>
                <a:ea typeface="微软雅黑" panose="020B0503020204020204" pitchFamily="34" charset="-122"/>
              </a:rPr>
              <a:t>移动通信设备之间通信，每个基站维护自己的</a:t>
            </a:r>
            <a:r>
              <a:rPr lang="en-US" altLang="zh-CN" b="0" i="0" dirty="0">
                <a:solidFill>
                  <a:srgbClr val="000000"/>
                </a:solidFill>
                <a:effectLst/>
                <a:latin typeface="微软雅黑" panose="020B0503020204020204" pitchFamily="34" charset="-122"/>
                <a:ea typeface="微软雅黑" panose="020B0503020204020204" pitchFamily="34" charset="-122"/>
              </a:rPr>
              <a:t>CKM</a:t>
            </a:r>
            <a:r>
              <a:rPr lang="zh-CN" altLang="en-US" b="0" i="0" dirty="0">
                <a:solidFill>
                  <a:srgbClr val="000000"/>
                </a:solidFill>
                <a:effectLst/>
                <a:latin typeface="微软雅黑" panose="020B0503020204020204" pitchFamily="34" charset="-122"/>
                <a:ea typeface="微软雅黑" panose="020B0503020204020204" pitchFamily="34" charset="-122"/>
              </a:rPr>
              <a:t>，其中基站</a:t>
            </a:r>
            <a:r>
              <a:rPr lang="zh-CN" altLang="en-US" sz="1200" b="0" i="0" dirty="0">
                <a:solidFill>
                  <a:srgbClr val="000000"/>
                </a:solidFill>
                <a:effectLst/>
                <a:latin typeface="微软雅黑" panose="020B0503020204020204" pitchFamily="34" charset="-122"/>
                <a:ea typeface="微软雅黑" panose="020B0503020204020204" pitchFamily="34" charset="-122"/>
              </a:rPr>
              <a:t>位置固定，如图</a:t>
            </a:r>
            <a:r>
              <a:rPr lang="zh-CN" altLang="en-US" b="0" i="0" dirty="0">
                <a:solidFill>
                  <a:srgbClr val="000000"/>
                </a:solidFill>
                <a:effectLst/>
                <a:latin typeface="微软雅黑" panose="020B0503020204020204" pitchFamily="34" charset="-122"/>
                <a:ea typeface="微软雅黑" panose="020B0503020204020204" pitchFamily="34" charset="-122"/>
              </a:rPr>
              <a:t>只需输入第</a:t>
            </a:r>
            <a:r>
              <a:rPr lang="en-US" altLang="zh-CN" b="0" i="0" dirty="0" err="1">
                <a:solidFill>
                  <a:srgbClr val="000000"/>
                </a:solidFill>
                <a:effectLst/>
                <a:latin typeface="微软雅黑" panose="020B0503020204020204" pitchFamily="34" charset="-122"/>
                <a:ea typeface="微软雅黑" panose="020B0503020204020204" pitchFamily="34" charset="-122"/>
              </a:rPr>
              <a:t>i</a:t>
            </a:r>
            <a:r>
              <a:rPr lang="zh-CN" altLang="en-US" b="0" i="0" dirty="0">
                <a:solidFill>
                  <a:srgbClr val="000000"/>
                </a:solidFill>
                <a:effectLst/>
                <a:latin typeface="微软雅黑" panose="020B0503020204020204" pitchFamily="34" charset="-122"/>
                <a:ea typeface="微软雅黑" panose="020B0503020204020204" pitchFamily="34" charset="-122"/>
              </a:rPr>
              <a:t>个移动用户位置</a:t>
            </a:r>
            <a:r>
              <a:rPr lang="en-US" altLang="zh-CN" b="0" i="0" dirty="0">
                <a:solidFill>
                  <a:srgbClr val="000000"/>
                </a:solidFill>
                <a:effectLst/>
                <a:latin typeface="微软雅黑" panose="020B0503020204020204" pitchFamily="34" charset="-122"/>
                <a:ea typeface="微软雅黑" panose="020B0503020204020204" pitchFamily="34" charset="-122"/>
              </a:rPr>
              <a:t>q</a:t>
            </a:r>
            <a:r>
              <a:rPr lang="zh-CN" altLang="en-US" b="0" i="0" dirty="0">
                <a:solidFill>
                  <a:srgbClr val="000000"/>
                </a:solidFill>
                <a:effectLst/>
                <a:latin typeface="微软雅黑" panose="020B0503020204020204" pitchFamily="34" charset="-122"/>
                <a:ea typeface="微软雅黑" panose="020B0503020204020204" pitchFamily="34" charset="-122"/>
              </a:rPr>
              <a:t>，就能输出对应的信道信息。地面用户输入位置向量</a:t>
            </a:r>
            <a:r>
              <a:rPr lang="en-US" altLang="zh-CN" b="0" i="0" dirty="0">
                <a:solidFill>
                  <a:srgbClr val="000000"/>
                </a:solidFill>
                <a:effectLst/>
                <a:latin typeface="微软雅黑" panose="020B0503020204020204" pitchFamily="34" charset="-122"/>
                <a:ea typeface="微软雅黑" panose="020B0503020204020204" pitchFamily="34" charset="-122"/>
              </a:rPr>
              <a:t>q</a:t>
            </a:r>
            <a:r>
              <a:rPr lang="zh-CN" altLang="en-US" b="0" i="0" dirty="0">
                <a:solidFill>
                  <a:srgbClr val="000000"/>
                </a:solidFill>
                <a:effectLst/>
                <a:latin typeface="微软雅黑" panose="020B0503020204020204" pitchFamily="34" charset="-122"/>
                <a:ea typeface="微软雅黑" panose="020B0503020204020204" pitchFamily="34" charset="-122"/>
              </a:rPr>
              <a:t>的维度是</a:t>
            </a:r>
            <a:r>
              <a:rPr lang="en-US" altLang="zh-CN" b="0" i="0" dirty="0">
                <a:solidFill>
                  <a:srgbClr val="000000"/>
                </a:solidFill>
                <a:effectLst/>
                <a:latin typeface="微软雅黑" panose="020B0503020204020204" pitchFamily="34" charset="-122"/>
                <a:ea typeface="微软雅黑" panose="020B0503020204020204" pitchFamily="34" charset="-122"/>
              </a:rPr>
              <a:t>2</a:t>
            </a:r>
            <a:r>
              <a:rPr lang="zh-CN" altLang="en-US" b="0" i="0" dirty="0">
                <a:solidFill>
                  <a:srgbClr val="000000"/>
                </a:solidFill>
                <a:effectLst/>
                <a:latin typeface="微软雅黑" panose="020B0503020204020204" pitchFamily="34" charset="-122"/>
                <a:ea typeface="微软雅黑" panose="020B0503020204020204" pitchFamily="34" charset="-122"/>
              </a:rPr>
              <a:t>，空中用户输入位置向量</a:t>
            </a:r>
            <a:r>
              <a:rPr lang="en-US" altLang="zh-CN" b="0" i="0" dirty="0">
                <a:solidFill>
                  <a:srgbClr val="000000"/>
                </a:solidFill>
                <a:effectLst/>
                <a:latin typeface="微软雅黑" panose="020B0503020204020204" pitchFamily="34" charset="-122"/>
                <a:ea typeface="微软雅黑" panose="020B0503020204020204" pitchFamily="34" charset="-122"/>
              </a:rPr>
              <a:t>q</a:t>
            </a:r>
            <a:r>
              <a:rPr lang="zh-CN" altLang="en-US" b="0" i="0" dirty="0">
                <a:solidFill>
                  <a:srgbClr val="000000"/>
                </a:solidFill>
                <a:effectLst/>
                <a:latin typeface="微软雅黑" panose="020B0503020204020204" pitchFamily="34" charset="-122"/>
                <a:ea typeface="微软雅黑" panose="020B0503020204020204" pitchFamily="34" charset="-122"/>
              </a:rPr>
              <a:t>的维度是</a:t>
            </a:r>
            <a:r>
              <a:rPr lang="en-US" altLang="zh-CN" b="0" i="0" dirty="0">
                <a:solidFill>
                  <a:srgbClr val="000000"/>
                </a:solidFill>
                <a:effectLst/>
                <a:latin typeface="微软雅黑" panose="020B0503020204020204" pitchFamily="34" charset="-122"/>
                <a:ea typeface="微软雅黑" panose="020B0503020204020204" pitchFamily="34" charset="-122"/>
              </a:rPr>
              <a:t>3</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defRPr/>
            </a:pPr>
            <a:r>
              <a:rPr lang="en-US" altLang="zh-CN" dirty="0"/>
              <a:t>	</a:t>
            </a:r>
            <a:r>
              <a:rPr lang="zh-CN" altLang="en-US" dirty="0"/>
              <a:t>同理</a:t>
            </a:r>
            <a:r>
              <a:rPr lang="en-US" altLang="zh-CN" dirty="0"/>
              <a:t>X2X</a:t>
            </a:r>
            <a:r>
              <a:rPr lang="zh-CN" altLang="en-US" dirty="0"/>
              <a:t>是指</a:t>
            </a:r>
            <a:r>
              <a:rPr lang="zh-CN" altLang="en-US" b="0" i="0" dirty="0">
                <a:solidFill>
                  <a:srgbClr val="000000"/>
                </a:solidFill>
                <a:effectLst/>
                <a:latin typeface="微软雅黑" panose="020B0503020204020204" pitchFamily="34" charset="-122"/>
                <a:ea typeface="微软雅黑" panose="020B0503020204020204" pitchFamily="34" charset="-122"/>
              </a:rPr>
              <a:t>移动通信设备之间通信，不需要基站转发。如图，需要同时输入接收终端</a:t>
            </a:r>
            <a:r>
              <a:rPr lang="en-US" altLang="zh-CN" b="0" i="0" dirty="0">
                <a:solidFill>
                  <a:srgbClr val="000000"/>
                </a:solidFill>
                <a:effectLst/>
                <a:latin typeface="微软雅黑" panose="020B0503020204020204" pitchFamily="34" charset="-122"/>
                <a:ea typeface="微软雅黑" panose="020B0503020204020204" pitchFamily="34" charset="-122"/>
              </a:rPr>
              <a:t>qi</a:t>
            </a:r>
            <a:r>
              <a:rPr lang="zh-CN" altLang="en-US" b="0" i="0" dirty="0">
                <a:solidFill>
                  <a:srgbClr val="000000"/>
                </a:solidFill>
                <a:effectLst/>
                <a:latin typeface="微软雅黑" panose="020B0503020204020204" pitchFamily="34" charset="-122"/>
                <a:ea typeface="微软雅黑" panose="020B0503020204020204" pitchFamily="34" charset="-122"/>
              </a:rPr>
              <a:t>和发射终端</a:t>
            </a:r>
            <a:r>
              <a:rPr lang="en-US" altLang="zh-CN" b="0" i="0" dirty="0" err="1">
                <a:solidFill>
                  <a:srgbClr val="000000"/>
                </a:solidFill>
                <a:effectLst/>
                <a:latin typeface="微软雅黑" panose="020B0503020204020204" pitchFamily="34" charset="-122"/>
                <a:ea typeface="微软雅黑" panose="020B0503020204020204" pitchFamily="34" charset="-122"/>
              </a:rPr>
              <a:t>qj</a:t>
            </a:r>
            <a:r>
              <a:rPr lang="zh-CN" altLang="en-US" b="0" i="0" dirty="0">
                <a:solidFill>
                  <a:srgbClr val="000000"/>
                </a:solidFill>
                <a:effectLst/>
                <a:latin typeface="微软雅黑" panose="020B0503020204020204" pitchFamily="34" charset="-122"/>
                <a:ea typeface="微软雅黑" panose="020B0503020204020204" pitchFamily="34" charset="-122"/>
              </a:rPr>
              <a:t>的位置</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然后映射出对应的信道信息</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输入矢量的维度也变成了</a:t>
            </a:r>
            <a:r>
              <a:rPr lang="en-US" altLang="zh-CN" b="0" i="0" dirty="0">
                <a:solidFill>
                  <a:srgbClr val="000000"/>
                </a:solidFill>
                <a:effectLst/>
                <a:latin typeface="微软雅黑" panose="020B0503020204020204" pitchFamily="34" charset="-122"/>
                <a:ea typeface="微软雅黑" panose="020B0503020204020204" pitchFamily="34" charset="-122"/>
              </a:rPr>
              <a:t>4-6.</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defRPr/>
            </a:pPr>
            <a:r>
              <a:rPr lang="en-US" altLang="zh-CN" b="0" i="0" dirty="0">
                <a:solidFill>
                  <a:srgbClr val="000000"/>
                </a:solidFill>
                <a:effectLst/>
                <a:latin typeface="微软雅黑" panose="020B0503020204020204" pitchFamily="34" charset="-122"/>
                <a:ea typeface="微软雅黑" panose="020B0503020204020204" pitchFamily="34" charset="-122"/>
              </a:rPr>
              <a:t>	CKM</a:t>
            </a:r>
            <a:r>
              <a:rPr lang="zh-CN" altLang="en-US" b="0" i="0" dirty="0">
                <a:solidFill>
                  <a:srgbClr val="000000"/>
                </a:solidFill>
                <a:effectLst/>
                <a:latin typeface="微软雅黑" panose="020B0503020204020204" pitchFamily="34" charset="-122"/>
                <a:ea typeface="微软雅黑" panose="020B0503020204020204" pitchFamily="34" charset="-122"/>
              </a:rPr>
              <a:t>按照映射的信道信息类型分类可以分成：输出</a:t>
            </a:r>
            <a:r>
              <a:rPr lang="zh-CN" altLang="en-US" dirty="0">
                <a:latin typeface="微软雅黑" panose="020B0503020204020204" pitchFamily="34" charset="-122"/>
                <a:ea typeface="微软雅黑" panose="020B0503020204020204" pitchFamily="34" charset="-122"/>
                <a:sym typeface="+mn-ea"/>
              </a:rPr>
              <a:t>特定</a:t>
            </a:r>
            <a:r>
              <a:rPr lang="zh-CN" altLang="en-US" b="0" i="0" dirty="0">
                <a:solidFill>
                  <a:srgbClr val="000000"/>
                </a:solidFill>
                <a:effectLst/>
                <a:latin typeface="微软雅黑" panose="020B0503020204020204" pitchFamily="34" charset="-122"/>
                <a:ea typeface="微软雅黑" panose="020B0503020204020204" pitchFamily="34" charset="-122"/>
              </a:rPr>
              <a:t>区域信道建模参数的</a:t>
            </a:r>
            <a:r>
              <a:rPr lang="en-US" altLang="zh-CN" b="0" i="0" dirty="0">
                <a:solidFill>
                  <a:srgbClr val="000000"/>
                </a:solidFill>
                <a:effectLst/>
                <a:latin typeface="微软雅黑" panose="020B0503020204020204" pitchFamily="34" charset="-122"/>
                <a:ea typeface="微软雅黑" panose="020B0503020204020204" pitchFamily="34" charset="-122"/>
              </a:rPr>
              <a:t>CKM</a:t>
            </a:r>
            <a:r>
              <a:rPr lang="zh-CN" altLang="en-US" b="0" i="0" dirty="0">
                <a:solidFill>
                  <a:srgbClr val="000000"/>
                </a:solidFill>
                <a:effectLst/>
                <a:latin typeface="微软雅黑" panose="020B0503020204020204" pitchFamily="34" charset="-122"/>
                <a:ea typeface="微软雅黑" panose="020B0503020204020204" pitchFamily="34" charset="-122"/>
              </a:rPr>
              <a:t>、输出</a:t>
            </a:r>
            <a:r>
              <a:rPr lang="zh-CN" altLang="en-US" dirty="0">
                <a:latin typeface="微软雅黑" panose="020B0503020204020204" pitchFamily="34" charset="-122"/>
                <a:ea typeface="微软雅黑" panose="020B0503020204020204" pitchFamily="34" charset="-122"/>
                <a:sym typeface="+mn-ea"/>
              </a:rPr>
              <a:t>特定</a:t>
            </a:r>
            <a:r>
              <a:rPr lang="zh-CN" altLang="en-US" b="0" i="0" dirty="0">
                <a:solidFill>
                  <a:srgbClr val="000000"/>
                </a:solidFill>
                <a:effectLst/>
                <a:latin typeface="微软雅黑" panose="020B0503020204020204" pitchFamily="34" charset="-122"/>
                <a:ea typeface="微软雅黑" panose="020B0503020204020204" pitchFamily="34" charset="-122"/>
              </a:rPr>
              <a:t>位置大尺度信道信息的</a:t>
            </a:r>
            <a:r>
              <a:rPr lang="en-US" altLang="zh-CN" b="0" i="0" dirty="0">
                <a:solidFill>
                  <a:srgbClr val="000000"/>
                </a:solidFill>
                <a:effectLst/>
                <a:latin typeface="微软雅黑" panose="020B0503020204020204" pitchFamily="34" charset="-122"/>
                <a:ea typeface="微软雅黑" panose="020B0503020204020204" pitchFamily="34" charset="-122"/>
              </a:rPr>
              <a:t>CKM</a:t>
            </a:r>
            <a:r>
              <a:rPr lang="zh-CN" altLang="en-US" b="0" i="0" dirty="0">
                <a:solidFill>
                  <a:srgbClr val="000000"/>
                </a:solidFill>
                <a:effectLst/>
                <a:latin typeface="微软雅黑" panose="020B0503020204020204" pitchFamily="34" charset="-122"/>
                <a:ea typeface="微软雅黑" panose="020B0503020204020204" pitchFamily="34" charset="-122"/>
              </a:rPr>
              <a:t>、输出</a:t>
            </a:r>
            <a:r>
              <a:rPr lang="zh-CN" altLang="en-US" dirty="0">
                <a:latin typeface="微软雅黑" panose="020B0503020204020204" pitchFamily="34" charset="-122"/>
                <a:ea typeface="微软雅黑" panose="020B0503020204020204" pitchFamily="34" charset="-122"/>
                <a:sym typeface="+mn-ea"/>
              </a:rPr>
              <a:t>特定</a:t>
            </a:r>
            <a:r>
              <a:rPr lang="zh-CN" altLang="en-US" b="0" i="0" dirty="0">
                <a:solidFill>
                  <a:srgbClr val="000000"/>
                </a:solidFill>
                <a:effectLst/>
                <a:latin typeface="微软雅黑" panose="020B0503020204020204" pitchFamily="34" charset="-122"/>
                <a:ea typeface="微软雅黑" panose="020B0503020204020204" pitchFamily="34" charset="-122"/>
              </a:rPr>
              <a:t>位置小尺度信道信息的</a:t>
            </a:r>
            <a:r>
              <a:rPr lang="en-US" altLang="zh-CN" b="0" i="0" dirty="0">
                <a:solidFill>
                  <a:srgbClr val="000000"/>
                </a:solidFill>
                <a:effectLst/>
                <a:latin typeface="微软雅黑" panose="020B0503020204020204" pitchFamily="34" charset="-122"/>
                <a:ea typeface="微软雅黑" panose="020B0503020204020204" pitchFamily="34" charset="-122"/>
              </a:rPr>
              <a:t>CKM</a:t>
            </a:r>
            <a:r>
              <a:rPr lang="zh-CN" altLang="en-US" b="0" i="0" dirty="0">
                <a:solidFill>
                  <a:srgbClr val="000000"/>
                </a:solidFill>
                <a:effectLst/>
                <a:latin typeface="微软雅黑" panose="020B0503020204020204" pitchFamily="34" charset="-122"/>
                <a:ea typeface="微软雅黑" panose="020B0503020204020204" pitchFamily="34" charset="-122"/>
              </a:rPr>
              <a:t>。</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marL="0" indent="0">
              <a:buFont typeface="Wingdings" panose="05000000000000000000" pitchFamily="2" charset="2"/>
              <a:buNone/>
            </a:pPr>
            <a:r>
              <a:rPr lang="en-US" altLang="zh-CN" b="0" i="0" dirty="0">
                <a:solidFill>
                  <a:srgbClr val="000000"/>
                </a:solidFill>
                <a:effectLst/>
                <a:latin typeface="微软雅黑" panose="020B0503020204020204" pitchFamily="34" charset="-122"/>
                <a:ea typeface="微软雅黑" panose="020B0503020204020204" pitchFamily="34" charset="-122"/>
              </a:rPr>
              <a:t>	</a:t>
            </a:r>
            <a:r>
              <a:rPr lang="zh-CN" altLang="en-US" b="0" i="0" dirty="0">
                <a:solidFill>
                  <a:srgbClr val="000000"/>
                </a:solidFill>
                <a:effectLst/>
                <a:latin typeface="微软雅黑" panose="020B0503020204020204" pitchFamily="34" charset="-122"/>
                <a:ea typeface="微软雅黑" panose="020B0503020204020204" pitchFamily="34" charset="-122"/>
              </a:rPr>
              <a:t>因为传统的基于随机的信道建模方法中的建模参数只依赖于非常粗糙的环境信息，比如只区分城市、农村或郊区，但是通常不同的街道等区域也应该具有不同的建模参数。</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marL="457200" lvl="1" indent="0">
              <a:buFont typeface="Wingdings" panose="05000000000000000000" pitchFamily="2" charset="2"/>
              <a:buNone/>
            </a:pPr>
            <a:r>
              <a:rPr lang="en-US" altLang="zh-CN" b="0" i="0" dirty="0">
                <a:solidFill>
                  <a:srgbClr val="000000"/>
                </a:solidFill>
                <a:effectLst/>
                <a:latin typeface="微软雅黑" panose="020B0503020204020204" pitchFamily="34" charset="-122"/>
                <a:ea typeface="微软雅黑" panose="020B0503020204020204" pitchFamily="34" charset="-122"/>
              </a:rPr>
              <a:t>	</a:t>
            </a:r>
            <a:r>
              <a:rPr lang="zh-CN" altLang="en-US" b="0" i="0" dirty="0">
                <a:solidFill>
                  <a:srgbClr val="000000"/>
                </a:solidFill>
                <a:effectLst/>
                <a:latin typeface="微软雅黑" panose="020B0503020204020204" pitchFamily="34" charset="-122"/>
                <a:ea typeface="微软雅黑" panose="020B0503020204020204" pitchFamily="34" charset="-122"/>
              </a:rPr>
              <a:t>所以输出</a:t>
            </a:r>
            <a:r>
              <a:rPr lang="zh-CN" altLang="en-US" dirty="0">
                <a:latin typeface="微软雅黑" panose="020B0503020204020204" pitchFamily="34" charset="-122"/>
                <a:ea typeface="微软雅黑" panose="020B0503020204020204" pitchFamily="34" charset="-122"/>
                <a:sym typeface="+mn-ea"/>
              </a:rPr>
              <a:t>特定</a:t>
            </a:r>
            <a:r>
              <a:rPr lang="zh-CN" altLang="en-US" b="0" i="0" dirty="0">
                <a:solidFill>
                  <a:srgbClr val="000000"/>
                </a:solidFill>
                <a:effectLst/>
                <a:latin typeface="微软雅黑" panose="020B0503020204020204" pitchFamily="34" charset="-122"/>
                <a:ea typeface="微软雅黑" panose="020B0503020204020204" pitchFamily="34" charset="-122"/>
              </a:rPr>
              <a:t>区域信道建模参数的</a:t>
            </a:r>
            <a:r>
              <a:rPr lang="en-US" altLang="zh-CN" b="0" i="0" dirty="0">
                <a:solidFill>
                  <a:srgbClr val="000000"/>
                </a:solidFill>
                <a:effectLst/>
                <a:latin typeface="微软雅黑" panose="020B0503020204020204" pitchFamily="34" charset="-122"/>
                <a:ea typeface="微软雅黑" panose="020B0503020204020204" pitchFamily="34" charset="-122"/>
              </a:rPr>
              <a:t>CKM</a:t>
            </a:r>
            <a:r>
              <a:rPr lang="zh-CN" altLang="en-US" b="0" i="0" dirty="0">
                <a:solidFill>
                  <a:srgbClr val="000000"/>
                </a:solidFill>
                <a:effectLst/>
                <a:latin typeface="微软雅黑" panose="020B0503020204020204" pitchFamily="34" charset="-122"/>
                <a:ea typeface="微软雅黑" panose="020B0503020204020204" pitchFamily="34" charset="-122"/>
              </a:rPr>
              <a:t>提供更准确的特定区域的信道建模参数，比如</a:t>
            </a:r>
            <a:r>
              <a:rPr lang="zh-CN" altLang="en-US" dirty="0">
                <a:solidFill>
                  <a:srgbClr val="000000"/>
                </a:solidFill>
                <a:effectLst/>
                <a:latin typeface="微软雅黑" panose="020B0503020204020204" pitchFamily="34" charset="-122"/>
                <a:ea typeface="微软雅黑" panose="020B0503020204020204" pitchFamily="34" charset="-122"/>
                <a:sym typeface="+mn-ea"/>
              </a:rPr>
              <a:t>路径损耗指数 、</a:t>
            </a:r>
            <a:r>
              <a:rPr lang="zh-CN" altLang="en-US" dirty="0">
                <a:solidFill>
                  <a:srgbClr val="000000"/>
                </a:solidFill>
                <a:latin typeface="微软雅黑" panose="020B0503020204020204" pitchFamily="34" charset="-122"/>
                <a:ea typeface="微软雅黑" panose="020B0503020204020204" pitchFamily="34" charset="-122"/>
                <a:sym typeface="+mn-ea"/>
              </a:rPr>
              <a:t>路径损耗截距、</a:t>
            </a:r>
            <a:r>
              <a:rPr lang="zh-CN" altLang="en-US" dirty="0">
                <a:solidFill>
                  <a:srgbClr val="000000"/>
                </a:solidFill>
                <a:effectLst/>
                <a:latin typeface="微软雅黑" panose="020B0503020204020204" pitchFamily="34" charset="-122"/>
                <a:ea typeface="微软雅黑" panose="020B0503020204020204" pitchFamily="34" charset="-122"/>
                <a:sym typeface="+mn-ea"/>
              </a:rPr>
              <a:t>阴影方差</a:t>
            </a:r>
            <a:r>
              <a:rPr lang="zh-CN" altLang="en-US" dirty="0">
                <a:solidFill>
                  <a:srgbClr val="000000"/>
                </a:solidFill>
                <a:latin typeface="微软雅黑" panose="020B0503020204020204" pitchFamily="34" charset="-122"/>
                <a:ea typeface="微软雅黑" panose="020B0503020204020204" pitchFamily="34" charset="-122"/>
                <a:sym typeface="+mn-ea"/>
              </a:rPr>
              <a:t>、平均到达角/偏离角等，</a:t>
            </a:r>
            <a:r>
              <a:rPr lang="zh-CN" altLang="en-US" b="0" i="0" dirty="0">
                <a:solidFill>
                  <a:srgbClr val="000000"/>
                </a:solidFill>
                <a:effectLst/>
                <a:latin typeface="微软雅黑" panose="020B0503020204020204" pitchFamily="34" charset="-122"/>
                <a:ea typeface="微软雅黑" panose="020B0503020204020204" pitchFamily="34" charset="-122"/>
              </a:rPr>
              <a:t>相比于下面两种</a:t>
            </a:r>
            <a:r>
              <a:rPr lang="en-US" altLang="zh-CN" b="0" i="0" dirty="0">
                <a:solidFill>
                  <a:srgbClr val="000000"/>
                </a:solidFill>
                <a:effectLst/>
                <a:latin typeface="微软雅黑" panose="020B0503020204020204" pitchFamily="34" charset="-122"/>
                <a:ea typeface="微软雅黑" panose="020B0503020204020204" pitchFamily="34" charset="-122"/>
              </a:rPr>
              <a:t>CKM</a:t>
            </a:r>
            <a:r>
              <a:rPr lang="zh-CN" altLang="en-US" b="0" i="0" dirty="0">
                <a:solidFill>
                  <a:srgbClr val="000000"/>
                </a:solidFill>
                <a:effectLst/>
                <a:latin typeface="微软雅黑" panose="020B0503020204020204" pitchFamily="34" charset="-122"/>
                <a:ea typeface="微软雅黑" panose="020B0503020204020204" pitchFamily="34" charset="-122"/>
              </a:rPr>
              <a:t>，这种</a:t>
            </a:r>
            <a:r>
              <a:rPr lang="en-US" altLang="zh-CN" b="0" i="0" dirty="0">
                <a:solidFill>
                  <a:srgbClr val="000000"/>
                </a:solidFill>
                <a:effectLst/>
                <a:latin typeface="微软雅黑" panose="020B0503020204020204" pitchFamily="34" charset="-122"/>
                <a:ea typeface="微软雅黑" panose="020B0503020204020204" pitchFamily="34" charset="-122"/>
              </a:rPr>
              <a:t>CKM</a:t>
            </a:r>
            <a:r>
              <a:rPr lang="zh-CN" altLang="en-US" b="0" i="0" dirty="0">
                <a:solidFill>
                  <a:srgbClr val="000000"/>
                </a:solidFill>
                <a:effectLst/>
                <a:latin typeface="微软雅黑" panose="020B0503020204020204" pitchFamily="34" charset="-122"/>
                <a:ea typeface="微软雅黑" panose="020B0503020204020204" pitchFamily="34" charset="-122"/>
              </a:rPr>
              <a:t>最稳定，定位精度和存储容量要求也最低，但是最终信道估计的质量容易受到信道建模模型的影响。</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defRPr/>
            </a:pPr>
            <a:r>
              <a:rPr lang="en-US" altLang="zh-CN" b="0" i="0" dirty="0">
                <a:solidFill>
                  <a:srgbClr val="000000"/>
                </a:solidFill>
                <a:effectLst/>
                <a:latin typeface="微软雅黑" panose="020B0503020204020204" pitchFamily="34" charset="-122"/>
                <a:ea typeface="微软雅黑" panose="020B0503020204020204" pitchFamily="34" charset="-122"/>
              </a:rPr>
              <a:t>	与</a:t>
            </a:r>
            <a:r>
              <a:rPr lang="zh-CN" altLang="en-US" b="0" i="0" dirty="0">
                <a:solidFill>
                  <a:srgbClr val="000000"/>
                </a:solidFill>
                <a:effectLst/>
                <a:latin typeface="微软雅黑" panose="020B0503020204020204" pitchFamily="34" charset="-122"/>
                <a:ea typeface="微软雅黑" panose="020B0503020204020204" pitchFamily="34" charset="-122"/>
              </a:rPr>
              <a:t>特定</a:t>
            </a:r>
            <a:r>
              <a:rPr lang="en-US" altLang="zh-CN" b="0" i="0" dirty="0">
                <a:solidFill>
                  <a:srgbClr val="000000"/>
                </a:solidFill>
                <a:effectLst/>
                <a:latin typeface="微软雅黑" panose="020B0503020204020204" pitchFamily="34" charset="-122"/>
                <a:ea typeface="微软雅黑" panose="020B0503020204020204" pitchFamily="34" charset="-122"/>
              </a:rPr>
              <a:t>区域的建模参数相比一种更</a:t>
            </a:r>
            <a:r>
              <a:rPr lang="zh-CN" altLang="en-US" b="0" i="0" dirty="0">
                <a:solidFill>
                  <a:srgbClr val="000000"/>
                </a:solidFill>
                <a:effectLst/>
                <a:latin typeface="微软雅黑" panose="020B0503020204020204" pitchFamily="34" charset="-122"/>
                <a:ea typeface="微软雅黑" panose="020B0503020204020204" pitchFamily="34" charset="-122"/>
              </a:rPr>
              <a:t>精确</a:t>
            </a:r>
            <a:r>
              <a:rPr lang="en-US" altLang="zh-CN" b="0" i="0" dirty="0" err="1">
                <a:solidFill>
                  <a:srgbClr val="000000"/>
                </a:solidFill>
                <a:effectLst/>
                <a:latin typeface="微软雅黑" panose="020B0503020204020204" pitchFamily="34" charset="-122"/>
                <a:ea typeface="微软雅黑" panose="020B0503020204020204" pitchFamily="34" charset="-122"/>
              </a:rPr>
              <a:t>的CKM类型是</a:t>
            </a:r>
            <a:r>
              <a:rPr lang="zh-CN" altLang="en-US" b="0" i="0" dirty="0">
                <a:solidFill>
                  <a:srgbClr val="000000"/>
                </a:solidFill>
                <a:effectLst/>
                <a:latin typeface="微软雅黑" panose="020B0503020204020204" pitchFamily="34" charset="-122"/>
                <a:ea typeface="微软雅黑" panose="020B0503020204020204" pitchFamily="34" charset="-122"/>
              </a:rPr>
              <a:t>映射</a:t>
            </a:r>
            <a:r>
              <a:rPr lang="en-US" altLang="zh-CN" b="0" i="0" dirty="0" err="1">
                <a:solidFill>
                  <a:srgbClr val="000000"/>
                </a:solidFill>
                <a:effectLst/>
                <a:latin typeface="微软雅黑" panose="020B0503020204020204" pitchFamily="34" charset="-122"/>
                <a:ea typeface="微软雅黑" panose="020B0503020204020204" pitchFamily="34" charset="-122"/>
              </a:rPr>
              <a:t>特定位置的大</a:t>
            </a:r>
            <a:r>
              <a:rPr lang="zh-CN" altLang="en-US" b="0" i="0" dirty="0">
                <a:solidFill>
                  <a:srgbClr val="000000"/>
                </a:solidFill>
                <a:effectLst/>
                <a:latin typeface="微软雅黑" panose="020B0503020204020204" pitchFamily="34" charset="-122"/>
                <a:ea typeface="微软雅黑" panose="020B0503020204020204" pitchFamily="34" charset="-122"/>
              </a:rPr>
              <a:t>尺度</a:t>
            </a:r>
            <a:r>
              <a:rPr lang="en-US" altLang="zh-CN" b="0" i="0" dirty="0" err="1">
                <a:solidFill>
                  <a:srgbClr val="000000"/>
                </a:solidFill>
                <a:effectLst/>
                <a:latin typeface="微软雅黑" panose="020B0503020204020204" pitchFamily="34" charset="-122"/>
                <a:ea typeface="微软雅黑" panose="020B0503020204020204" pitchFamily="34" charset="-122"/>
              </a:rPr>
              <a:t>信道</a:t>
            </a:r>
            <a:r>
              <a:rPr lang="zh-CN" altLang="en-US" b="0" i="0" dirty="0">
                <a:solidFill>
                  <a:srgbClr val="000000"/>
                </a:solidFill>
                <a:effectLst/>
                <a:latin typeface="微软雅黑" panose="020B0503020204020204" pitchFamily="34" charset="-122"/>
                <a:ea typeface="微软雅黑" panose="020B0503020204020204" pitchFamily="34" charset="-122"/>
              </a:rPr>
              <a:t>信息的</a:t>
            </a:r>
            <a:r>
              <a:rPr lang="en-US" altLang="zh-CN" b="0" i="0" dirty="0">
                <a:solidFill>
                  <a:srgbClr val="000000"/>
                </a:solidFill>
                <a:effectLst/>
                <a:latin typeface="微软雅黑" panose="020B0503020204020204" pitchFamily="34" charset="-122"/>
                <a:ea typeface="微软雅黑" panose="020B0503020204020204" pitchFamily="34" charset="-122"/>
              </a:rPr>
              <a:t>CKM</a:t>
            </a:r>
            <a:r>
              <a:rPr lang="zh-CN" altLang="en-US" b="0" i="0" dirty="0">
                <a:solidFill>
                  <a:srgbClr val="000000"/>
                </a:solidFill>
                <a:effectLst/>
                <a:latin typeface="微软雅黑" panose="020B0503020204020204" pitchFamily="34" charset="-122"/>
                <a:ea typeface="微软雅黑" panose="020B0503020204020204" pitchFamily="34" charset="-122"/>
              </a:rPr>
              <a:t>，它通常映射输出的信息有</a:t>
            </a:r>
            <a:r>
              <a:rPr lang="en-US" altLang="zh-CN" b="0" i="0" dirty="0" err="1">
                <a:solidFill>
                  <a:srgbClr val="000000"/>
                </a:solidFill>
                <a:effectLst/>
                <a:latin typeface="微软雅黑" panose="020B0503020204020204" pitchFamily="34" charset="-122"/>
                <a:ea typeface="微软雅黑" panose="020B0503020204020204" pitchFamily="34" charset="-122"/>
              </a:rPr>
              <a:t>LoS</a:t>
            </a:r>
            <a:r>
              <a:rPr lang="zh-CN" altLang="en-US" b="0" i="0" dirty="0">
                <a:solidFill>
                  <a:srgbClr val="000000"/>
                </a:solidFill>
                <a:effectLst/>
                <a:latin typeface="微软雅黑" panose="020B0503020204020204" pitchFamily="34" charset="-122"/>
                <a:ea typeface="微软雅黑" panose="020B0503020204020204" pitchFamily="34" charset="-122"/>
              </a:rPr>
              <a:t>（视距链路）</a:t>
            </a:r>
            <a:r>
              <a:rPr lang="en-US" altLang="zh-CN" b="0" i="0" dirty="0" err="1">
                <a:solidFill>
                  <a:srgbClr val="000000"/>
                </a:solidFill>
                <a:effectLst/>
                <a:latin typeface="微软雅黑" panose="020B0503020204020204" pitchFamily="34" charset="-122"/>
                <a:ea typeface="微软雅黑" panose="020B0503020204020204" pitchFamily="34" charset="-122"/>
              </a:rPr>
              <a:t>链路的存在与否、路径损耗</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err="1">
                <a:solidFill>
                  <a:srgbClr val="000000"/>
                </a:solidFill>
                <a:effectLst/>
                <a:latin typeface="微软雅黑" panose="020B0503020204020204" pitchFamily="34" charset="-122"/>
                <a:ea typeface="微软雅黑" panose="020B0503020204020204" pitchFamily="34" charset="-122"/>
              </a:rPr>
              <a:t>阴影</a:t>
            </a:r>
            <a:r>
              <a:rPr lang="zh-CN" altLang="en-US" b="0" i="0" dirty="0">
                <a:solidFill>
                  <a:srgbClr val="000000"/>
                </a:solidFill>
                <a:effectLst/>
                <a:latin typeface="微软雅黑" panose="020B0503020204020204" pitchFamily="34" charset="-122"/>
                <a:ea typeface="微软雅黑" panose="020B0503020204020204" pitchFamily="34" charset="-122"/>
              </a:rPr>
              <a:t>衰落和多径信道中恒参</a:t>
            </a:r>
            <a:r>
              <a:rPr lang="zh-CN" b="0" i="0" dirty="0">
                <a:solidFill>
                  <a:srgbClr val="000000"/>
                </a:solidFill>
                <a:effectLst/>
                <a:latin typeface="微软雅黑" panose="020B0503020204020204" pitchFamily="34" charset="-122"/>
                <a:ea typeface="微软雅黑" panose="020B0503020204020204" pitchFamily="34" charset="-122"/>
              </a:rPr>
              <a:t>信道</a:t>
            </a:r>
            <a:r>
              <a:rPr lang="zh-CN" altLang="en-US" b="0" i="0" dirty="0">
                <a:solidFill>
                  <a:srgbClr val="000000"/>
                </a:solidFill>
                <a:effectLst/>
                <a:latin typeface="微软雅黑" panose="020B0503020204020204" pitchFamily="34" charset="-122"/>
                <a:ea typeface="微软雅黑" panose="020B0503020204020204" pitchFamily="34" charset="-122"/>
              </a:rPr>
              <a:t>的到达角和偏离角等大尺度信道信息。</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defRPr/>
            </a:pPr>
            <a:r>
              <a:rPr lang="en-US" altLang="zh-CN" b="0" i="0" dirty="0">
                <a:solidFill>
                  <a:srgbClr val="000000"/>
                </a:solidFill>
                <a:effectLst/>
                <a:latin typeface="微软雅黑" panose="020B0503020204020204" pitchFamily="34" charset="-122"/>
                <a:ea typeface="微软雅黑" panose="020B0503020204020204" pitchFamily="34" charset="-122"/>
              </a:rPr>
              <a:t>	</a:t>
            </a:r>
            <a:r>
              <a:rPr lang="zh-CN" altLang="en-US" b="0" i="0" dirty="0">
                <a:solidFill>
                  <a:srgbClr val="000000"/>
                </a:solidFill>
                <a:effectLst/>
                <a:latin typeface="微软雅黑" panose="020B0503020204020204" pitchFamily="34" charset="-122"/>
                <a:ea typeface="微软雅黑" panose="020B0503020204020204" pitchFamily="34" charset="-122"/>
              </a:rPr>
              <a:t>最精确的</a:t>
            </a:r>
            <a:r>
              <a:rPr lang="en-US" altLang="zh-CN" dirty="0" err="1">
                <a:solidFill>
                  <a:srgbClr val="000000"/>
                </a:solidFill>
                <a:effectLst/>
                <a:latin typeface="微软雅黑" panose="020B0503020204020204" pitchFamily="34" charset="-122"/>
                <a:ea typeface="微软雅黑" panose="020B0503020204020204" pitchFamily="34" charset="-122"/>
                <a:sym typeface="+mn-ea"/>
              </a:rPr>
              <a:t>CKM类型</a:t>
            </a:r>
            <a:r>
              <a:rPr lang="zh-CN" altLang="en-US" dirty="0">
                <a:solidFill>
                  <a:srgbClr val="000000"/>
                </a:solidFill>
                <a:effectLst/>
                <a:latin typeface="微软雅黑" panose="020B0503020204020204" pitchFamily="34" charset="-122"/>
                <a:ea typeface="微软雅黑" panose="020B0503020204020204" pitchFamily="34" charset="-122"/>
                <a:sym typeface="+mn-ea"/>
              </a:rPr>
              <a:t>是</a:t>
            </a:r>
            <a:r>
              <a:rPr lang="zh-CN" altLang="en-US" b="0" i="0" dirty="0">
                <a:solidFill>
                  <a:srgbClr val="000000"/>
                </a:solidFill>
                <a:effectLst/>
                <a:latin typeface="微软雅黑" panose="020B0503020204020204" pitchFamily="34" charset="-122"/>
                <a:ea typeface="微软雅黑" panose="020B0503020204020204" pitchFamily="34" charset="-122"/>
                <a:sym typeface="+mn-ea"/>
              </a:rPr>
              <a:t>映射输出特定位置的小尺度信道信息（随时频空小尺度变化的信道知识）的CKM：旨在提供精细的特定位置的小规模信道知识，比如在时频空域里的瞬时信道增益、随参信道的aoa / aod、延迟和那些重要信道路径的增益，甚至是完整的信道脉冲响应</a:t>
            </a:r>
          </a:p>
        </p:txBody>
      </p:sp>
      <p:sp>
        <p:nvSpPr>
          <p:cNvPr id="4" name="灯片编号占位符 3"/>
          <p:cNvSpPr>
            <a:spLocks noGrp="1"/>
          </p:cNvSpPr>
          <p:nvPr>
            <p:ph type="sldNum" sz="quarter" idx="5"/>
          </p:nvPr>
        </p:nvSpPr>
        <p:spPr/>
        <p:txBody>
          <a:bodyPr/>
          <a:lstStyle/>
          <a:p>
            <a:fld id="{69C03E7F-BD71-4F7F-BEAF-CA83D5F3412C}"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lang="en-US" altLang="zh-CN" b="0" i="0" dirty="0">
                <a:solidFill>
                  <a:srgbClr val="000000"/>
                </a:solidFill>
                <a:effectLst/>
                <a:latin typeface="微软雅黑" panose="020B0503020204020204" pitchFamily="34" charset="-122"/>
                <a:ea typeface="微软雅黑" panose="020B0503020204020204" pitchFamily="34" charset="-122"/>
              </a:rPr>
              <a:t>	CKM</a:t>
            </a:r>
            <a:r>
              <a:rPr lang="zh-CN" altLang="en-US" b="0" i="0" dirty="0">
                <a:solidFill>
                  <a:srgbClr val="000000"/>
                </a:solidFill>
                <a:effectLst/>
                <a:latin typeface="微软雅黑" panose="020B0503020204020204" pitchFamily="34" charset="-122"/>
                <a:ea typeface="微软雅黑" panose="020B0503020204020204" pitchFamily="34" charset="-122"/>
              </a:rPr>
              <a:t>主要有四种比较典型的应用场景，也就是即预测   用户尚未到达特定位置位置场景中的信道，非合作节点的之间的信道，大维度的信道以及严格的硬件</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信号处理限制场景中的信道。</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en-US" altLang="zh-CN" b="0" i="0" dirty="0">
                <a:solidFill>
                  <a:srgbClr val="000000"/>
                </a:solidFill>
                <a:effectLst/>
                <a:latin typeface="微软雅黑" panose="020B0503020204020204" pitchFamily="34" charset="-122"/>
                <a:ea typeface="微软雅黑" panose="020B0503020204020204" pitchFamily="34" charset="-122"/>
              </a:rPr>
              <a:t>	</a:t>
            </a:r>
            <a:r>
              <a:rPr lang="zh-CN" altLang="en-US" b="0" i="0" dirty="0">
                <a:solidFill>
                  <a:srgbClr val="000000"/>
                </a:solidFill>
                <a:effectLst/>
                <a:latin typeface="微软雅黑" panose="020B0503020204020204" pitchFamily="34" charset="-122"/>
                <a:ea typeface="微软雅黑" panose="020B0503020204020204" pitchFamily="34" charset="-122"/>
              </a:rPr>
              <a:t>首先是</a:t>
            </a:r>
            <a:r>
              <a:rPr lang="en-US" altLang="zh-CN" b="0" i="0" dirty="0">
                <a:latin typeface="微软雅黑" panose="020B0503020204020204" pitchFamily="34" charset="-122"/>
                <a:ea typeface="微软雅黑" panose="020B0503020204020204" pitchFamily="34" charset="-122"/>
              </a:rPr>
              <a:t>CKM</a:t>
            </a:r>
            <a:r>
              <a:rPr lang="zh-CN" altLang="en-US" b="0" i="0" dirty="0">
                <a:latin typeface="微软雅黑" panose="020B0503020204020204" pitchFamily="34" charset="-122"/>
                <a:ea typeface="微软雅黑" panose="020B0503020204020204" pitchFamily="34" charset="-122"/>
              </a:rPr>
              <a:t>在这种用户</a:t>
            </a:r>
            <a:r>
              <a:rPr lang="zh-CN" altLang="en-US" dirty="0">
                <a:latin typeface="微软雅黑" panose="020B0503020204020204" pitchFamily="34" charset="-122"/>
                <a:ea typeface="微软雅黑" panose="020B0503020204020204" pitchFamily="34" charset="-122"/>
                <a:sym typeface="+mn-ea"/>
              </a:rPr>
              <a:t>尚未到达特定位置场景中</a:t>
            </a:r>
            <a:r>
              <a:rPr lang="zh-CN" altLang="en-US" b="0" i="0" dirty="0">
                <a:latin typeface="微软雅黑" panose="020B0503020204020204" pitchFamily="34" charset="-122"/>
                <a:ea typeface="微软雅黑" panose="020B0503020204020204" pitchFamily="34" charset="-122"/>
              </a:rPr>
              <a:t>的应用，它能够促进无线网络做出更智能和更有远见的决策。如（</a:t>
            </a:r>
            <a:r>
              <a:rPr lang="en-US" altLang="zh-CN" b="0" i="0" dirty="0">
                <a:latin typeface="微软雅黑" panose="020B0503020204020204" pitchFamily="34" charset="-122"/>
                <a:ea typeface="微软雅黑" panose="020B0503020204020204" pitchFamily="34" charset="-122"/>
              </a:rPr>
              <a:t>a</a:t>
            </a:r>
            <a:r>
              <a:rPr lang="zh-CN" altLang="en-US" b="0" i="0" dirty="0">
                <a:latin typeface="微软雅黑" panose="020B0503020204020204" pitchFamily="34" charset="-122"/>
                <a:ea typeface="微软雅黑" panose="020B0503020204020204" pitchFamily="34" charset="-122"/>
              </a:rPr>
              <a:t>）图所示地面基站和无人机之间的通信，</a:t>
            </a:r>
            <a:r>
              <a:rPr lang="en-US" altLang="zh-CN" b="0" i="0" dirty="0">
                <a:latin typeface="微软雅黑" panose="020B0503020204020204" pitchFamily="34" charset="-122"/>
                <a:ea typeface="微软雅黑" panose="020B0503020204020204" pitchFamily="34" charset="-122"/>
              </a:rPr>
              <a:t>CKM</a:t>
            </a:r>
            <a:r>
              <a:rPr lang="zh-CN" altLang="en-US" b="0" i="0" dirty="0">
                <a:latin typeface="微软雅黑" panose="020B0503020204020204" pitchFamily="34" charset="-122"/>
                <a:ea typeface="微软雅黑" panose="020B0503020204020204" pitchFamily="34" charset="-122"/>
              </a:rPr>
              <a:t>能够帮助无人机进行运动规划从而</a:t>
            </a:r>
            <a:r>
              <a:rPr lang="zh-CN" altLang="en-US" spc="100" dirty="0">
                <a:latin typeface="微软雅黑" panose="020B0503020204020204" pitchFamily="34" charset="-122"/>
                <a:ea typeface="微软雅黑" panose="020B0503020204020204" pitchFamily="34" charset="-122"/>
                <a:sym typeface="+mn-ea"/>
              </a:rPr>
              <a:t>避免它进入通信盲区，此外也能够根据根据无人机运动轨迹来提前预测资源分配，避免无人机运行过程中资源分配出现乒乓现象。</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en-US" altLang="zh-CN" b="0" i="0" dirty="0">
                <a:latin typeface="微软雅黑" panose="020B0503020204020204" pitchFamily="34" charset="-122"/>
                <a:ea typeface="微软雅黑" panose="020B0503020204020204" pitchFamily="34" charset="-122"/>
              </a:rPr>
              <a:t>	</a:t>
            </a:r>
            <a:r>
              <a:rPr lang="zh-CN" altLang="en-US" b="0" i="0" dirty="0">
                <a:latin typeface="微软雅黑" panose="020B0503020204020204" pitchFamily="34" charset="-122"/>
                <a:ea typeface="微软雅黑" panose="020B0503020204020204" pitchFamily="34" charset="-122"/>
              </a:rPr>
              <a:t>然后对于预测非合作节点之间的信道，比如</a:t>
            </a:r>
            <a:r>
              <a:rPr lang="zh-CN" altLang="en-US" dirty="0">
                <a:latin typeface="微软雅黑" panose="020B0503020204020204" pitchFamily="34" charset="-122"/>
                <a:ea typeface="微软雅黑" panose="020B0503020204020204" pitchFamily="34" charset="-122"/>
                <a:sym typeface="+mn-ea"/>
              </a:rPr>
              <a:t>下图的窃听系统中，</a:t>
            </a:r>
            <a:r>
              <a:rPr lang="zh-CN" altLang="en-US" b="0" i="0" dirty="0">
                <a:latin typeface="微软雅黑" panose="020B0503020204020204" pitchFamily="34" charset="-122"/>
                <a:ea typeface="微软雅黑" panose="020B0503020204020204" pitchFamily="34" charset="-122"/>
              </a:rPr>
              <a:t>恶意窃听者肯定不愿意帮助合法的发送者估计他和发送者之间的信道，发送者就可以通过</a:t>
            </a:r>
            <a:r>
              <a:rPr lang="en-US" altLang="zh-CN" b="0" i="0" dirty="0">
                <a:latin typeface="微软雅黑" panose="020B0503020204020204" pitchFamily="34" charset="-122"/>
                <a:ea typeface="微软雅黑" panose="020B0503020204020204" pitchFamily="34" charset="-122"/>
              </a:rPr>
              <a:t>CKM</a:t>
            </a:r>
            <a:r>
              <a:rPr lang="zh-CN" altLang="en-US" b="0" i="0" dirty="0">
                <a:latin typeface="微软雅黑" panose="020B0503020204020204" pitchFamily="34" charset="-122"/>
                <a:ea typeface="微软雅黑" panose="020B0503020204020204" pitchFamily="34" charset="-122"/>
              </a:rPr>
              <a:t>来实现他和窃听者之间的信道估计从而完成反窃听等操作（窃听者位置用激光雷达或摄像机传感定位，假设性太强，文中没有写但是我觉得更可靠的是窃听者知道发送和接收者的位置进行收发信道估计并完成干扰）。</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en-US" altLang="zh-CN" b="0" i="0" dirty="0">
                <a:latin typeface="微软雅黑" panose="020B0503020204020204" pitchFamily="34" charset="-122"/>
                <a:ea typeface="微软雅黑" panose="020B0503020204020204" pitchFamily="34" charset="-122"/>
              </a:rPr>
              <a:t>	</a:t>
            </a:r>
            <a:r>
              <a:rPr lang="zh-CN" altLang="en-US" b="0" i="0" dirty="0">
                <a:latin typeface="微软雅黑" panose="020B0503020204020204" pitchFamily="34" charset="-122"/>
                <a:ea typeface="微软雅黑" panose="020B0503020204020204" pitchFamily="34" charset="-122"/>
              </a:rPr>
              <a:t>紧接着对于预测大规模信道，随着大规模MIMO和毫米波技术的使用，无线信道的尺寸在空间和频率域都急剧增长，</a:t>
            </a:r>
            <a:r>
              <a:rPr lang="en-US" altLang="zh-CN" b="0" i="0" dirty="0">
                <a:latin typeface="微软雅黑" panose="020B0503020204020204" pitchFamily="34" charset="-122"/>
                <a:ea typeface="微软雅黑" panose="020B0503020204020204" pitchFamily="34" charset="-122"/>
              </a:rPr>
              <a:t>CKM</a:t>
            </a:r>
            <a:r>
              <a:rPr lang="zh-CN" altLang="en-US" b="0" i="0" dirty="0">
                <a:latin typeface="微软雅黑" panose="020B0503020204020204" pitchFamily="34" charset="-122"/>
                <a:ea typeface="微软雅黑" panose="020B0503020204020204" pitchFamily="34" charset="-122"/>
              </a:rPr>
              <a:t>在大维度信道场景中的使用能够减少甚至避免昂贵的实时</a:t>
            </a:r>
            <a:r>
              <a:rPr lang="en-US" altLang="zh-CN" b="0" i="0" dirty="0">
                <a:latin typeface="微软雅黑" panose="020B0503020204020204" pitchFamily="34" charset="-122"/>
                <a:ea typeface="微软雅黑" panose="020B0503020204020204" pitchFamily="34" charset="-122"/>
              </a:rPr>
              <a:t>CSI</a:t>
            </a:r>
            <a:r>
              <a:rPr lang="zh-CN" altLang="en-US" b="0" i="0" dirty="0">
                <a:latin typeface="微软雅黑" panose="020B0503020204020204" pitchFamily="34" charset="-122"/>
                <a:ea typeface="微软雅黑" panose="020B0503020204020204" pitchFamily="34" charset="-122"/>
              </a:rPr>
              <a:t>采集。</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en-US" altLang="zh-CN" b="0" i="0" dirty="0">
                <a:latin typeface="微软雅黑" panose="020B0503020204020204" pitchFamily="34" charset="-122"/>
                <a:ea typeface="微软雅黑" panose="020B0503020204020204" pitchFamily="34" charset="-122"/>
              </a:rPr>
              <a:t>	</a:t>
            </a:r>
            <a:r>
              <a:rPr lang="zh-CN" altLang="en-US" b="0" i="0" dirty="0">
                <a:latin typeface="微软雅黑" panose="020B0503020204020204" pitchFamily="34" charset="-122"/>
                <a:ea typeface="微软雅黑" panose="020B0503020204020204" pitchFamily="34" charset="-122"/>
              </a:rPr>
              <a:t>最后是预测</a:t>
            </a:r>
            <a:r>
              <a:rPr lang="zh-CN" altLang="en-US" dirty="0">
                <a:latin typeface="微软雅黑" panose="020B0503020204020204" pitchFamily="34" charset="-122"/>
                <a:ea typeface="微软雅黑" panose="020B0503020204020204" pitchFamily="34" charset="-122"/>
                <a:sym typeface="+mn-ea"/>
              </a:rPr>
              <a:t>硬件</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信号处理限制场景中的信道，因为未来的无线网络预计将采用大量的半无源甚至无源设备比如这里的智能反射面</a:t>
            </a:r>
            <a:r>
              <a:rPr lang="en-US" altLang="zh-CN" dirty="0">
                <a:latin typeface="微软雅黑" panose="020B0503020204020204" pitchFamily="34" charset="-122"/>
                <a:ea typeface="微软雅黑" panose="020B0503020204020204" pitchFamily="34" charset="-122"/>
                <a:sym typeface="+mn-ea"/>
              </a:rPr>
              <a:t>IRS</a:t>
            </a:r>
            <a:r>
              <a:rPr lang="zh-CN" altLang="en-US" dirty="0">
                <a:latin typeface="微软雅黑" panose="020B0503020204020204" pitchFamily="34" charset="-122"/>
                <a:ea typeface="微软雅黑" panose="020B0503020204020204" pitchFamily="34" charset="-122"/>
                <a:sym typeface="+mn-ea"/>
              </a:rPr>
              <a:t>（该器件通过在平面上集成大量低成本的无源反射元件，在接受到信号的时候重新配置无线传播环境，从而显著提高无线通信网络的性能），除此之外随着天线尺寸从大规模MIMO到极大规模MIMO的不断增加，传统的全数字阵列架构可能会被更节能的模拟或混合模拟/数字波束形成架构取代，这样的设备和架构就会造成非常有限的硬件条件或信号处理能力，在这些场景下，</a:t>
            </a:r>
            <a:r>
              <a:rPr lang="en-US" altLang="zh-CN" dirty="0">
                <a:latin typeface="微软雅黑" panose="020B0503020204020204" pitchFamily="34" charset="-122"/>
                <a:ea typeface="微软雅黑" panose="020B0503020204020204" pitchFamily="34" charset="-122"/>
                <a:sym typeface="+mn-ea"/>
              </a:rPr>
              <a:t>CKM</a:t>
            </a:r>
            <a:r>
              <a:rPr lang="zh-CN" altLang="en-US" dirty="0">
                <a:latin typeface="微软雅黑" panose="020B0503020204020204" pitchFamily="34" charset="-122"/>
                <a:ea typeface="微软雅黑" panose="020B0503020204020204" pitchFamily="34" charset="-122"/>
                <a:sym typeface="+mn-ea"/>
              </a:rPr>
              <a:t>就能起到很好的作用</a:t>
            </a:r>
          </a:p>
        </p:txBody>
      </p:sp>
      <p:sp>
        <p:nvSpPr>
          <p:cNvPr id="4" name="灯片编号占位符 3"/>
          <p:cNvSpPr>
            <a:spLocks noGrp="1"/>
          </p:cNvSpPr>
          <p:nvPr>
            <p:ph type="sldNum" sz="quarter" idx="5"/>
          </p:nvPr>
        </p:nvSpPr>
        <p:spPr/>
        <p:txBody>
          <a:bodyPr/>
          <a:lstStyle/>
          <a:p>
            <a:fld id="{69C03E7F-BD71-4F7F-BEAF-CA83D5F3412C}"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8E2A5AA-0ADE-4A24-8106-207C03497465}" type="datetime1">
              <a:rPr lang="zh-CN" altLang="en-US" smtClean="0"/>
              <a:t>2024/3/13</a:t>
            </a:fld>
            <a:endParaRPr lang="zh-CN" altLang="en-US"/>
          </a:p>
        </p:txBody>
      </p:sp>
      <p:sp>
        <p:nvSpPr>
          <p:cNvPr id="5" name="页脚占位符 4"/>
          <p:cNvSpPr>
            <a:spLocks noGrp="1"/>
          </p:cNvSpPr>
          <p:nvPr>
            <p:ph type="ftr" sz="quarter" idx="11"/>
          </p:nvPr>
        </p:nvSpPr>
        <p:spPr/>
        <p:txBody>
          <a:bodyPr/>
          <a:lstStyle/>
          <a:p>
            <a:r>
              <a:rPr lang="zh-CN" altLang="en-US"/>
              <a:t>西安电子科技大学</a:t>
            </a:r>
          </a:p>
        </p:txBody>
      </p:sp>
      <p:sp>
        <p:nvSpPr>
          <p:cNvPr id="6" name="灯片编号占位符 5"/>
          <p:cNvSpPr>
            <a:spLocks noGrp="1"/>
          </p:cNvSpPr>
          <p:nvPr>
            <p:ph type="sldNum" sz="quarter" idx="12"/>
          </p:nvPr>
        </p:nvSpPr>
        <p:spPr/>
        <p:txBody>
          <a:bodyPr/>
          <a:lstStyle/>
          <a:p>
            <a:fld id="{33B9A5AF-BDD6-4E14-989F-CF034C94E4CA}"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截图">
    <p:spTree>
      <p:nvGrpSpPr>
        <p:cNvPr id="1" name=""/>
        <p:cNvGrpSpPr/>
        <p:nvPr/>
      </p:nvGrpSpPr>
      <p:grpSpPr>
        <a:xfrm>
          <a:off x="0" y="0"/>
          <a:ext cx="0" cy="0"/>
          <a:chOff x="0" y="0"/>
          <a:chExt cx="0" cy="0"/>
        </a:xfrm>
      </p:grpSpPr>
      <p:sp>
        <p:nvSpPr>
          <p:cNvPr id="29" name="矩形 28"/>
          <p:cNvSpPr/>
          <p:nvPr userDrawn="1"/>
        </p:nvSpPr>
        <p:spPr>
          <a:xfrm>
            <a:off x="0" y="2438400"/>
            <a:ext cx="12192000" cy="2651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a:off x="-40640" y="1227371"/>
            <a:ext cx="6553200" cy="5189304"/>
          </a:xfrm>
          <a:prstGeom prst="rect">
            <a:avLst/>
          </a:prstGeom>
        </p:spPr>
      </p:pic>
      <p:sp>
        <p:nvSpPr>
          <p:cNvPr id="2" name="标题 1"/>
          <p:cNvSpPr>
            <a:spLocks noGrp="1"/>
          </p:cNvSpPr>
          <p:nvPr>
            <p:ph type="title"/>
          </p:nvPr>
        </p:nvSpPr>
        <p:spPr>
          <a:xfrm>
            <a:off x="750104" y="441325"/>
            <a:ext cx="10515600" cy="365125"/>
          </a:xfrm>
        </p:spPr>
        <p:txBody>
          <a:bodyPr>
            <a:normAutofit/>
          </a:bodyPr>
          <a:lstStyle>
            <a:lvl1pPr>
              <a:defRPr sz="2400">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2024/3/13</a:t>
            </a:fld>
            <a:endParaRPr lang="zh-CN" altLang="en-US" dirty="0"/>
          </a:p>
        </p:txBody>
      </p:sp>
      <p:sp>
        <p:nvSpPr>
          <p:cNvPr id="4" name="页脚占位符 3"/>
          <p:cNvSpPr>
            <a:spLocks noGrp="1"/>
          </p:cNvSpPr>
          <p:nvPr>
            <p:ph type="ftr" sz="quarter" idx="11"/>
          </p:nvPr>
        </p:nvSpPr>
        <p:spPr/>
        <p:txBody>
          <a:bodyPr/>
          <a:lstStyle>
            <a:lvl1pPr>
              <a:defRPr>
                <a:latin typeface="思源黑体 CN Medium" panose="020B0600000000000000" pitchFamily="34" charset="-122"/>
                <a:ea typeface="思源黑体 CN Medium" panose="020B0600000000000000" pitchFamily="34" charset="-122"/>
              </a:defRPr>
            </a:lvl1pPr>
          </a:lstStyle>
          <a:p>
            <a:r>
              <a:rPr lang="zh-CN" altLang="en-US" dirty="0"/>
              <a:t>西安电子科技大学</a:t>
            </a:r>
          </a:p>
        </p:txBody>
      </p:sp>
      <p:sp>
        <p:nvSpPr>
          <p:cNvPr id="5" name="灯片编号占位符 4"/>
          <p:cNvSpPr>
            <a:spLocks noGrp="1"/>
          </p:cNvSpPr>
          <p:nvPr>
            <p:ph type="sldNum" sz="quarter" idx="12"/>
          </p:nvPr>
        </p:nvSpPr>
        <p:spPr/>
        <p:txBody>
          <a:bodyPr/>
          <a:lstStyle>
            <a:lvl1pPr>
              <a:defRPr>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
        <p:nvSpPr>
          <p:cNvPr id="26" name="图片占位符 25"/>
          <p:cNvSpPr>
            <a:spLocks noGrp="1"/>
          </p:cNvSpPr>
          <p:nvPr>
            <p:ph type="pic" sz="quarter" idx="15"/>
          </p:nvPr>
        </p:nvSpPr>
        <p:spPr>
          <a:xfrm>
            <a:off x="4094003" y="1461107"/>
            <a:ext cx="2145971" cy="4650188"/>
          </a:xfrm>
          <a:custGeom>
            <a:avLst/>
            <a:gdLst>
              <a:gd name="connsiteX0" fmla="*/ 232494 w 2145971"/>
              <a:gd name="connsiteY0" fmla="*/ 0 h 4565992"/>
              <a:gd name="connsiteX1" fmla="*/ 411896 w 2145971"/>
              <a:gd name="connsiteY1" fmla="*/ 0 h 4565992"/>
              <a:gd name="connsiteX2" fmla="*/ 460701 w 2145971"/>
              <a:gd name="connsiteY2" fmla="*/ 37375 h 4565992"/>
              <a:gd name="connsiteX3" fmla="*/ 474141 w 2145971"/>
              <a:gd name="connsiteY3" fmla="*/ 58952 h 4565992"/>
              <a:gd name="connsiteX4" fmla="*/ 474141 w 2145971"/>
              <a:gd name="connsiteY4" fmla="*/ 82631 h 4565992"/>
              <a:gd name="connsiteX5" fmla="*/ 510037 w 2145971"/>
              <a:gd name="connsiteY5" fmla="*/ 169291 h 4565992"/>
              <a:gd name="connsiteX6" fmla="*/ 511822 w 2145971"/>
              <a:gd name="connsiteY6" fmla="*/ 170494 h 4565992"/>
              <a:gd name="connsiteX7" fmla="*/ 511182 w 2145971"/>
              <a:gd name="connsiteY7" fmla="*/ 183169 h 4565992"/>
              <a:gd name="connsiteX8" fmla="*/ 513849 w 2145971"/>
              <a:gd name="connsiteY8" fmla="*/ 183169 h 4565992"/>
              <a:gd name="connsiteX9" fmla="*/ 513849 w 2145971"/>
              <a:gd name="connsiteY9" fmla="*/ 171861 h 4565992"/>
              <a:gd name="connsiteX10" fmla="*/ 548992 w 2145971"/>
              <a:gd name="connsiteY10" fmla="*/ 195555 h 4565992"/>
              <a:gd name="connsiteX11" fmla="*/ 596696 w 2145971"/>
              <a:gd name="connsiteY11" fmla="*/ 205186 h 4565992"/>
              <a:gd name="connsiteX12" fmla="*/ 1542211 w 2145971"/>
              <a:gd name="connsiteY12" fmla="*/ 205186 h 4565992"/>
              <a:gd name="connsiteX13" fmla="*/ 1628871 w 2145971"/>
              <a:gd name="connsiteY13" fmla="*/ 169291 h 4565992"/>
              <a:gd name="connsiteX14" fmla="*/ 1652348 w 2145971"/>
              <a:gd name="connsiteY14" fmla="*/ 134469 h 4565992"/>
              <a:gd name="connsiteX15" fmla="*/ 1652348 w 2145971"/>
              <a:gd name="connsiteY15" fmla="*/ 149349 h 4565992"/>
              <a:gd name="connsiteX16" fmla="*/ 1652530 w 2145971"/>
              <a:gd name="connsiteY16" fmla="*/ 149349 h 4565992"/>
              <a:gd name="connsiteX17" fmla="*/ 1653216 w 2145971"/>
              <a:gd name="connsiteY17" fmla="*/ 135765 h 4565992"/>
              <a:gd name="connsiteX18" fmla="*/ 1654573 w 2145971"/>
              <a:gd name="connsiteY18" fmla="*/ 131168 h 4565992"/>
              <a:gd name="connsiteX19" fmla="*/ 1655135 w 2145971"/>
              <a:gd name="connsiteY19" fmla="*/ 130335 h 4565992"/>
              <a:gd name="connsiteX20" fmla="*/ 1655818 w 2145971"/>
              <a:gd name="connsiteY20" fmla="*/ 126954 h 4565992"/>
              <a:gd name="connsiteX21" fmla="*/ 1670739 w 2145971"/>
              <a:gd name="connsiteY21" fmla="*/ 76422 h 4565992"/>
              <a:gd name="connsiteX22" fmla="*/ 1707424 w 2145971"/>
              <a:gd name="connsiteY22" fmla="*/ 28517 h 4565992"/>
              <a:gd name="connsiteX23" fmla="*/ 1753206 w 2145971"/>
              <a:gd name="connsiteY23" fmla="*/ 0 h 4565992"/>
              <a:gd name="connsiteX24" fmla="*/ 1913477 w 2145971"/>
              <a:gd name="connsiteY24" fmla="*/ 0 h 4565992"/>
              <a:gd name="connsiteX25" fmla="*/ 2145971 w 2145971"/>
              <a:gd name="connsiteY25" fmla="*/ 232494 h 4565992"/>
              <a:gd name="connsiteX26" fmla="*/ 2145971 w 2145971"/>
              <a:gd name="connsiteY26" fmla="*/ 4333498 h 4565992"/>
              <a:gd name="connsiteX27" fmla="*/ 1913477 w 2145971"/>
              <a:gd name="connsiteY27" fmla="*/ 4565992 h 4565992"/>
              <a:gd name="connsiteX28" fmla="*/ 232494 w 2145971"/>
              <a:gd name="connsiteY28" fmla="*/ 4565992 h 4565992"/>
              <a:gd name="connsiteX29" fmla="*/ 0 w 2145971"/>
              <a:gd name="connsiteY29" fmla="*/ 4333498 h 4565992"/>
              <a:gd name="connsiteX30" fmla="*/ 0 w 2145971"/>
              <a:gd name="connsiteY30" fmla="*/ 232494 h 4565992"/>
              <a:gd name="connsiteX31" fmla="*/ 232494 w 2145971"/>
              <a:gd name="connsiteY31" fmla="*/ 0 h 456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45971" h="4565992">
                <a:moveTo>
                  <a:pt x="232494" y="0"/>
                </a:moveTo>
                <a:lnTo>
                  <a:pt x="411896" y="0"/>
                </a:lnTo>
                <a:lnTo>
                  <a:pt x="460701" y="37375"/>
                </a:lnTo>
                <a:lnTo>
                  <a:pt x="474141" y="58952"/>
                </a:lnTo>
                <a:lnTo>
                  <a:pt x="474141" y="82631"/>
                </a:lnTo>
                <a:cubicBezTo>
                  <a:pt x="474141" y="116474"/>
                  <a:pt x="487859" y="147112"/>
                  <a:pt x="510037" y="169291"/>
                </a:cubicBezTo>
                <a:lnTo>
                  <a:pt x="511822" y="170494"/>
                </a:lnTo>
                <a:lnTo>
                  <a:pt x="511182" y="183169"/>
                </a:lnTo>
                <a:lnTo>
                  <a:pt x="513849" y="183169"/>
                </a:lnTo>
                <a:lnTo>
                  <a:pt x="513849" y="171861"/>
                </a:lnTo>
                <a:lnTo>
                  <a:pt x="548992" y="195555"/>
                </a:lnTo>
                <a:cubicBezTo>
                  <a:pt x="563655" y="201757"/>
                  <a:pt x="579775" y="205186"/>
                  <a:pt x="596696" y="205186"/>
                </a:cubicBezTo>
                <a:lnTo>
                  <a:pt x="1542211" y="205186"/>
                </a:lnTo>
                <a:cubicBezTo>
                  <a:pt x="1576054" y="205186"/>
                  <a:pt x="1606693" y="191469"/>
                  <a:pt x="1628871" y="169291"/>
                </a:cubicBezTo>
                <a:lnTo>
                  <a:pt x="1652348" y="134469"/>
                </a:lnTo>
                <a:lnTo>
                  <a:pt x="1652348" y="149349"/>
                </a:lnTo>
                <a:lnTo>
                  <a:pt x="1652530" y="149349"/>
                </a:lnTo>
                <a:lnTo>
                  <a:pt x="1653216" y="135765"/>
                </a:lnTo>
                <a:lnTo>
                  <a:pt x="1654573" y="131168"/>
                </a:lnTo>
                <a:lnTo>
                  <a:pt x="1655135" y="130335"/>
                </a:lnTo>
                <a:lnTo>
                  <a:pt x="1655818" y="126954"/>
                </a:lnTo>
                <a:lnTo>
                  <a:pt x="1670739" y="76422"/>
                </a:lnTo>
                <a:cubicBezTo>
                  <a:pt x="1680021" y="58300"/>
                  <a:pt x="1692497" y="42084"/>
                  <a:pt x="1707424" y="28517"/>
                </a:cubicBezTo>
                <a:lnTo>
                  <a:pt x="1753206" y="0"/>
                </a:lnTo>
                <a:lnTo>
                  <a:pt x="1913477" y="0"/>
                </a:lnTo>
                <a:cubicBezTo>
                  <a:pt x="2041880" y="0"/>
                  <a:pt x="2145971" y="104091"/>
                  <a:pt x="2145971" y="232494"/>
                </a:cubicBezTo>
                <a:lnTo>
                  <a:pt x="2145971" y="4333498"/>
                </a:lnTo>
                <a:cubicBezTo>
                  <a:pt x="2145971" y="4461901"/>
                  <a:pt x="2041880" y="4565992"/>
                  <a:pt x="1913477" y="4565992"/>
                </a:cubicBezTo>
                <a:lnTo>
                  <a:pt x="232494" y="4565992"/>
                </a:lnTo>
                <a:cubicBezTo>
                  <a:pt x="104091" y="4565992"/>
                  <a:pt x="0" y="4461901"/>
                  <a:pt x="0" y="4333498"/>
                </a:cubicBezTo>
                <a:lnTo>
                  <a:pt x="0" y="232494"/>
                </a:lnTo>
                <a:cubicBezTo>
                  <a:pt x="0" y="104091"/>
                  <a:pt x="104091" y="0"/>
                  <a:pt x="232494" y="0"/>
                </a:cubicBezTo>
                <a:close/>
              </a:path>
            </a:pathLst>
          </a:custGeom>
        </p:spPr>
        <p:txBody>
          <a:bodyPr wrap="square">
            <a:noAutofit/>
          </a:bodyPr>
          <a:lstStyle/>
          <a:p>
            <a:endParaRPr lang="zh-CN" altLang="en-US" dirty="0"/>
          </a:p>
        </p:txBody>
      </p:sp>
      <p:sp>
        <p:nvSpPr>
          <p:cNvPr id="27" name="图片占位符 26"/>
          <p:cNvSpPr>
            <a:spLocks noGrp="1"/>
          </p:cNvSpPr>
          <p:nvPr>
            <p:ph type="pic" sz="quarter" idx="16"/>
          </p:nvPr>
        </p:nvSpPr>
        <p:spPr>
          <a:xfrm>
            <a:off x="1360455" y="1471267"/>
            <a:ext cx="2145971" cy="4650188"/>
          </a:xfrm>
          <a:custGeom>
            <a:avLst/>
            <a:gdLst>
              <a:gd name="connsiteX0" fmla="*/ 232494 w 2145971"/>
              <a:gd name="connsiteY0" fmla="*/ 0 h 4565992"/>
              <a:gd name="connsiteX1" fmla="*/ 411896 w 2145971"/>
              <a:gd name="connsiteY1" fmla="*/ 0 h 4565992"/>
              <a:gd name="connsiteX2" fmla="*/ 460701 w 2145971"/>
              <a:gd name="connsiteY2" fmla="*/ 37375 h 4565992"/>
              <a:gd name="connsiteX3" fmla="*/ 474141 w 2145971"/>
              <a:gd name="connsiteY3" fmla="*/ 58952 h 4565992"/>
              <a:gd name="connsiteX4" fmla="*/ 474141 w 2145971"/>
              <a:gd name="connsiteY4" fmla="*/ 82631 h 4565992"/>
              <a:gd name="connsiteX5" fmla="*/ 510037 w 2145971"/>
              <a:gd name="connsiteY5" fmla="*/ 169291 h 4565992"/>
              <a:gd name="connsiteX6" fmla="*/ 511822 w 2145971"/>
              <a:gd name="connsiteY6" fmla="*/ 170494 h 4565992"/>
              <a:gd name="connsiteX7" fmla="*/ 511182 w 2145971"/>
              <a:gd name="connsiteY7" fmla="*/ 183169 h 4565992"/>
              <a:gd name="connsiteX8" fmla="*/ 513849 w 2145971"/>
              <a:gd name="connsiteY8" fmla="*/ 183169 h 4565992"/>
              <a:gd name="connsiteX9" fmla="*/ 513849 w 2145971"/>
              <a:gd name="connsiteY9" fmla="*/ 171861 h 4565992"/>
              <a:gd name="connsiteX10" fmla="*/ 548992 w 2145971"/>
              <a:gd name="connsiteY10" fmla="*/ 195555 h 4565992"/>
              <a:gd name="connsiteX11" fmla="*/ 596696 w 2145971"/>
              <a:gd name="connsiteY11" fmla="*/ 205186 h 4565992"/>
              <a:gd name="connsiteX12" fmla="*/ 1542211 w 2145971"/>
              <a:gd name="connsiteY12" fmla="*/ 205186 h 4565992"/>
              <a:gd name="connsiteX13" fmla="*/ 1628871 w 2145971"/>
              <a:gd name="connsiteY13" fmla="*/ 169291 h 4565992"/>
              <a:gd name="connsiteX14" fmla="*/ 1652348 w 2145971"/>
              <a:gd name="connsiteY14" fmla="*/ 134469 h 4565992"/>
              <a:gd name="connsiteX15" fmla="*/ 1652348 w 2145971"/>
              <a:gd name="connsiteY15" fmla="*/ 149349 h 4565992"/>
              <a:gd name="connsiteX16" fmla="*/ 1652530 w 2145971"/>
              <a:gd name="connsiteY16" fmla="*/ 149349 h 4565992"/>
              <a:gd name="connsiteX17" fmla="*/ 1653216 w 2145971"/>
              <a:gd name="connsiteY17" fmla="*/ 135765 h 4565992"/>
              <a:gd name="connsiteX18" fmla="*/ 1654573 w 2145971"/>
              <a:gd name="connsiteY18" fmla="*/ 131168 h 4565992"/>
              <a:gd name="connsiteX19" fmla="*/ 1655135 w 2145971"/>
              <a:gd name="connsiteY19" fmla="*/ 130335 h 4565992"/>
              <a:gd name="connsiteX20" fmla="*/ 1655818 w 2145971"/>
              <a:gd name="connsiteY20" fmla="*/ 126954 h 4565992"/>
              <a:gd name="connsiteX21" fmla="*/ 1670739 w 2145971"/>
              <a:gd name="connsiteY21" fmla="*/ 76422 h 4565992"/>
              <a:gd name="connsiteX22" fmla="*/ 1707424 w 2145971"/>
              <a:gd name="connsiteY22" fmla="*/ 28517 h 4565992"/>
              <a:gd name="connsiteX23" fmla="*/ 1753206 w 2145971"/>
              <a:gd name="connsiteY23" fmla="*/ 0 h 4565992"/>
              <a:gd name="connsiteX24" fmla="*/ 1913477 w 2145971"/>
              <a:gd name="connsiteY24" fmla="*/ 0 h 4565992"/>
              <a:gd name="connsiteX25" fmla="*/ 2145971 w 2145971"/>
              <a:gd name="connsiteY25" fmla="*/ 232494 h 4565992"/>
              <a:gd name="connsiteX26" fmla="*/ 2145971 w 2145971"/>
              <a:gd name="connsiteY26" fmla="*/ 4333498 h 4565992"/>
              <a:gd name="connsiteX27" fmla="*/ 1913477 w 2145971"/>
              <a:gd name="connsiteY27" fmla="*/ 4565992 h 4565992"/>
              <a:gd name="connsiteX28" fmla="*/ 232494 w 2145971"/>
              <a:gd name="connsiteY28" fmla="*/ 4565992 h 4565992"/>
              <a:gd name="connsiteX29" fmla="*/ 0 w 2145971"/>
              <a:gd name="connsiteY29" fmla="*/ 4333498 h 4565992"/>
              <a:gd name="connsiteX30" fmla="*/ 0 w 2145971"/>
              <a:gd name="connsiteY30" fmla="*/ 232494 h 4565992"/>
              <a:gd name="connsiteX31" fmla="*/ 232494 w 2145971"/>
              <a:gd name="connsiteY31" fmla="*/ 0 h 456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45971" h="4565992">
                <a:moveTo>
                  <a:pt x="232494" y="0"/>
                </a:moveTo>
                <a:lnTo>
                  <a:pt x="411896" y="0"/>
                </a:lnTo>
                <a:lnTo>
                  <a:pt x="460701" y="37375"/>
                </a:lnTo>
                <a:lnTo>
                  <a:pt x="474141" y="58952"/>
                </a:lnTo>
                <a:lnTo>
                  <a:pt x="474141" y="82631"/>
                </a:lnTo>
                <a:cubicBezTo>
                  <a:pt x="474141" y="116474"/>
                  <a:pt x="487859" y="147112"/>
                  <a:pt x="510037" y="169291"/>
                </a:cubicBezTo>
                <a:lnTo>
                  <a:pt x="511822" y="170494"/>
                </a:lnTo>
                <a:lnTo>
                  <a:pt x="511182" y="183169"/>
                </a:lnTo>
                <a:lnTo>
                  <a:pt x="513849" y="183169"/>
                </a:lnTo>
                <a:lnTo>
                  <a:pt x="513849" y="171861"/>
                </a:lnTo>
                <a:lnTo>
                  <a:pt x="548992" y="195555"/>
                </a:lnTo>
                <a:cubicBezTo>
                  <a:pt x="563655" y="201757"/>
                  <a:pt x="579775" y="205186"/>
                  <a:pt x="596696" y="205186"/>
                </a:cubicBezTo>
                <a:lnTo>
                  <a:pt x="1542211" y="205186"/>
                </a:lnTo>
                <a:cubicBezTo>
                  <a:pt x="1576054" y="205186"/>
                  <a:pt x="1606693" y="191469"/>
                  <a:pt x="1628871" y="169291"/>
                </a:cubicBezTo>
                <a:lnTo>
                  <a:pt x="1652348" y="134469"/>
                </a:lnTo>
                <a:lnTo>
                  <a:pt x="1652348" y="149349"/>
                </a:lnTo>
                <a:lnTo>
                  <a:pt x="1652530" y="149349"/>
                </a:lnTo>
                <a:lnTo>
                  <a:pt x="1653216" y="135765"/>
                </a:lnTo>
                <a:lnTo>
                  <a:pt x="1654573" y="131168"/>
                </a:lnTo>
                <a:lnTo>
                  <a:pt x="1655135" y="130335"/>
                </a:lnTo>
                <a:lnTo>
                  <a:pt x="1655818" y="126954"/>
                </a:lnTo>
                <a:lnTo>
                  <a:pt x="1670739" y="76422"/>
                </a:lnTo>
                <a:cubicBezTo>
                  <a:pt x="1680021" y="58300"/>
                  <a:pt x="1692497" y="42084"/>
                  <a:pt x="1707424" y="28517"/>
                </a:cubicBezTo>
                <a:lnTo>
                  <a:pt x="1753206" y="0"/>
                </a:lnTo>
                <a:lnTo>
                  <a:pt x="1913477" y="0"/>
                </a:lnTo>
                <a:cubicBezTo>
                  <a:pt x="2041880" y="0"/>
                  <a:pt x="2145971" y="104091"/>
                  <a:pt x="2145971" y="232494"/>
                </a:cubicBezTo>
                <a:lnTo>
                  <a:pt x="2145971" y="4333498"/>
                </a:lnTo>
                <a:cubicBezTo>
                  <a:pt x="2145971" y="4461901"/>
                  <a:pt x="2041880" y="4565992"/>
                  <a:pt x="1913477" y="4565992"/>
                </a:cubicBezTo>
                <a:lnTo>
                  <a:pt x="232494" y="4565992"/>
                </a:lnTo>
                <a:cubicBezTo>
                  <a:pt x="104091" y="4565992"/>
                  <a:pt x="0" y="4461901"/>
                  <a:pt x="0" y="4333498"/>
                </a:cubicBezTo>
                <a:lnTo>
                  <a:pt x="0" y="232494"/>
                </a:lnTo>
                <a:cubicBezTo>
                  <a:pt x="0" y="104091"/>
                  <a:pt x="104091" y="0"/>
                  <a:pt x="232494" y="0"/>
                </a:cubicBezTo>
                <a:close/>
              </a:path>
            </a:pathLst>
          </a:custGeom>
        </p:spPr>
        <p:txBody>
          <a:bodyPr wrap="square">
            <a:noAutofit/>
          </a:bodyPr>
          <a:lstStyle/>
          <a:p>
            <a:endParaRPr lang="zh-CN" altLang="en-US" dirty="0"/>
          </a:p>
        </p:txBody>
      </p:sp>
      <p:sp>
        <p:nvSpPr>
          <p:cNvPr id="28" name="图片占位符 27"/>
          <p:cNvSpPr>
            <a:spLocks noGrp="1"/>
          </p:cNvSpPr>
          <p:nvPr>
            <p:ph type="pic" sz="quarter" idx="17"/>
          </p:nvPr>
        </p:nvSpPr>
        <p:spPr>
          <a:xfrm>
            <a:off x="-1403065" y="1466132"/>
            <a:ext cx="2145971" cy="4650188"/>
          </a:xfrm>
          <a:custGeom>
            <a:avLst/>
            <a:gdLst>
              <a:gd name="connsiteX0" fmla="*/ 232494 w 2145971"/>
              <a:gd name="connsiteY0" fmla="*/ 0 h 4565992"/>
              <a:gd name="connsiteX1" fmla="*/ 411896 w 2145971"/>
              <a:gd name="connsiteY1" fmla="*/ 0 h 4565992"/>
              <a:gd name="connsiteX2" fmla="*/ 460701 w 2145971"/>
              <a:gd name="connsiteY2" fmla="*/ 37375 h 4565992"/>
              <a:gd name="connsiteX3" fmla="*/ 474141 w 2145971"/>
              <a:gd name="connsiteY3" fmla="*/ 58952 h 4565992"/>
              <a:gd name="connsiteX4" fmla="*/ 474141 w 2145971"/>
              <a:gd name="connsiteY4" fmla="*/ 82631 h 4565992"/>
              <a:gd name="connsiteX5" fmla="*/ 510037 w 2145971"/>
              <a:gd name="connsiteY5" fmla="*/ 169291 h 4565992"/>
              <a:gd name="connsiteX6" fmla="*/ 511822 w 2145971"/>
              <a:gd name="connsiteY6" fmla="*/ 170494 h 4565992"/>
              <a:gd name="connsiteX7" fmla="*/ 511182 w 2145971"/>
              <a:gd name="connsiteY7" fmla="*/ 183169 h 4565992"/>
              <a:gd name="connsiteX8" fmla="*/ 513849 w 2145971"/>
              <a:gd name="connsiteY8" fmla="*/ 183169 h 4565992"/>
              <a:gd name="connsiteX9" fmla="*/ 513849 w 2145971"/>
              <a:gd name="connsiteY9" fmla="*/ 171861 h 4565992"/>
              <a:gd name="connsiteX10" fmla="*/ 548992 w 2145971"/>
              <a:gd name="connsiteY10" fmla="*/ 195555 h 4565992"/>
              <a:gd name="connsiteX11" fmla="*/ 596696 w 2145971"/>
              <a:gd name="connsiteY11" fmla="*/ 205186 h 4565992"/>
              <a:gd name="connsiteX12" fmla="*/ 1542211 w 2145971"/>
              <a:gd name="connsiteY12" fmla="*/ 205186 h 4565992"/>
              <a:gd name="connsiteX13" fmla="*/ 1628871 w 2145971"/>
              <a:gd name="connsiteY13" fmla="*/ 169291 h 4565992"/>
              <a:gd name="connsiteX14" fmla="*/ 1652348 w 2145971"/>
              <a:gd name="connsiteY14" fmla="*/ 134469 h 4565992"/>
              <a:gd name="connsiteX15" fmla="*/ 1652348 w 2145971"/>
              <a:gd name="connsiteY15" fmla="*/ 149349 h 4565992"/>
              <a:gd name="connsiteX16" fmla="*/ 1652530 w 2145971"/>
              <a:gd name="connsiteY16" fmla="*/ 149349 h 4565992"/>
              <a:gd name="connsiteX17" fmla="*/ 1653216 w 2145971"/>
              <a:gd name="connsiteY17" fmla="*/ 135765 h 4565992"/>
              <a:gd name="connsiteX18" fmla="*/ 1654573 w 2145971"/>
              <a:gd name="connsiteY18" fmla="*/ 131168 h 4565992"/>
              <a:gd name="connsiteX19" fmla="*/ 1655135 w 2145971"/>
              <a:gd name="connsiteY19" fmla="*/ 130335 h 4565992"/>
              <a:gd name="connsiteX20" fmla="*/ 1655818 w 2145971"/>
              <a:gd name="connsiteY20" fmla="*/ 126954 h 4565992"/>
              <a:gd name="connsiteX21" fmla="*/ 1670739 w 2145971"/>
              <a:gd name="connsiteY21" fmla="*/ 76422 h 4565992"/>
              <a:gd name="connsiteX22" fmla="*/ 1707424 w 2145971"/>
              <a:gd name="connsiteY22" fmla="*/ 28517 h 4565992"/>
              <a:gd name="connsiteX23" fmla="*/ 1753206 w 2145971"/>
              <a:gd name="connsiteY23" fmla="*/ 0 h 4565992"/>
              <a:gd name="connsiteX24" fmla="*/ 1913477 w 2145971"/>
              <a:gd name="connsiteY24" fmla="*/ 0 h 4565992"/>
              <a:gd name="connsiteX25" fmla="*/ 2145971 w 2145971"/>
              <a:gd name="connsiteY25" fmla="*/ 232494 h 4565992"/>
              <a:gd name="connsiteX26" fmla="*/ 2145971 w 2145971"/>
              <a:gd name="connsiteY26" fmla="*/ 4333498 h 4565992"/>
              <a:gd name="connsiteX27" fmla="*/ 1913477 w 2145971"/>
              <a:gd name="connsiteY27" fmla="*/ 4565992 h 4565992"/>
              <a:gd name="connsiteX28" fmla="*/ 232494 w 2145971"/>
              <a:gd name="connsiteY28" fmla="*/ 4565992 h 4565992"/>
              <a:gd name="connsiteX29" fmla="*/ 0 w 2145971"/>
              <a:gd name="connsiteY29" fmla="*/ 4333498 h 4565992"/>
              <a:gd name="connsiteX30" fmla="*/ 0 w 2145971"/>
              <a:gd name="connsiteY30" fmla="*/ 232494 h 4565992"/>
              <a:gd name="connsiteX31" fmla="*/ 232494 w 2145971"/>
              <a:gd name="connsiteY31" fmla="*/ 0 h 456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45971" h="4565992">
                <a:moveTo>
                  <a:pt x="232494" y="0"/>
                </a:moveTo>
                <a:lnTo>
                  <a:pt x="411896" y="0"/>
                </a:lnTo>
                <a:lnTo>
                  <a:pt x="460701" y="37375"/>
                </a:lnTo>
                <a:lnTo>
                  <a:pt x="474141" y="58952"/>
                </a:lnTo>
                <a:lnTo>
                  <a:pt x="474141" y="82631"/>
                </a:lnTo>
                <a:cubicBezTo>
                  <a:pt x="474141" y="116474"/>
                  <a:pt x="487859" y="147112"/>
                  <a:pt x="510037" y="169291"/>
                </a:cubicBezTo>
                <a:lnTo>
                  <a:pt x="511822" y="170494"/>
                </a:lnTo>
                <a:lnTo>
                  <a:pt x="511182" y="183169"/>
                </a:lnTo>
                <a:lnTo>
                  <a:pt x="513849" y="183169"/>
                </a:lnTo>
                <a:lnTo>
                  <a:pt x="513849" y="171861"/>
                </a:lnTo>
                <a:lnTo>
                  <a:pt x="548992" y="195555"/>
                </a:lnTo>
                <a:cubicBezTo>
                  <a:pt x="563655" y="201757"/>
                  <a:pt x="579775" y="205186"/>
                  <a:pt x="596696" y="205186"/>
                </a:cubicBezTo>
                <a:lnTo>
                  <a:pt x="1542211" y="205186"/>
                </a:lnTo>
                <a:cubicBezTo>
                  <a:pt x="1576054" y="205186"/>
                  <a:pt x="1606693" y="191469"/>
                  <a:pt x="1628871" y="169291"/>
                </a:cubicBezTo>
                <a:lnTo>
                  <a:pt x="1652348" y="134469"/>
                </a:lnTo>
                <a:lnTo>
                  <a:pt x="1652348" y="149349"/>
                </a:lnTo>
                <a:lnTo>
                  <a:pt x="1652530" y="149349"/>
                </a:lnTo>
                <a:lnTo>
                  <a:pt x="1653216" y="135765"/>
                </a:lnTo>
                <a:lnTo>
                  <a:pt x="1654573" y="131168"/>
                </a:lnTo>
                <a:lnTo>
                  <a:pt x="1655135" y="130335"/>
                </a:lnTo>
                <a:lnTo>
                  <a:pt x="1655818" y="126954"/>
                </a:lnTo>
                <a:lnTo>
                  <a:pt x="1670739" y="76422"/>
                </a:lnTo>
                <a:cubicBezTo>
                  <a:pt x="1680021" y="58300"/>
                  <a:pt x="1692497" y="42084"/>
                  <a:pt x="1707424" y="28517"/>
                </a:cubicBezTo>
                <a:lnTo>
                  <a:pt x="1753206" y="0"/>
                </a:lnTo>
                <a:lnTo>
                  <a:pt x="1913477" y="0"/>
                </a:lnTo>
                <a:cubicBezTo>
                  <a:pt x="2041880" y="0"/>
                  <a:pt x="2145971" y="104091"/>
                  <a:pt x="2145971" y="232494"/>
                </a:cubicBezTo>
                <a:lnTo>
                  <a:pt x="2145971" y="4333498"/>
                </a:lnTo>
                <a:cubicBezTo>
                  <a:pt x="2145971" y="4461901"/>
                  <a:pt x="2041880" y="4565992"/>
                  <a:pt x="1913477" y="4565992"/>
                </a:cubicBezTo>
                <a:lnTo>
                  <a:pt x="232494" y="4565992"/>
                </a:lnTo>
                <a:cubicBezTo>
                  <a:pt x="104091" y="4565992"/>
                  <a:pt x="0" y="4461901"/>
                  <a:pt x="0" y="4333498"/>
                </a:cubicBezTo>
                <a:lnTo>
                  <a:pt x="0" y="232494"/>
                </a:lnTo>
                <a:cubicBezTo>
                  <a:pt x="0" y="104091"/>
                  <a:pt x="104091" y="0"/>
                  <a:pt x="232494" y="0"/>
                </a:cubicBezTo>
                <a:close/>
              </a:path>
            </a:pathLst>
          </a:custGeom>
        </p:spPr>
        <p:txBody>
          <a:bodyPr wrap="square">
            <a:noAutofit/>
          </a:bodyPr>
          <a:lstStyle/>
          <a:p>
            <a:endParaRPr lang="zh-CN" altLang="en-US" dirty="0"/>
          </a:p>
        </p:txBody>
      </p:sp>
      <p:sp>
        <p:nvSpPr>
          <p:cNvPr id="14" name="文本框 13"/>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20" name="矩形 19"/>
          <p:cNvSpPr/>
          <p:nvPr userDrawn="1"/>
        </p:nvSpPr>
        <p:spPr>
          <a:xfrm>
            <a:off x="0" y="0"/>
            <a:ext cx="480939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a:solidFill>
                  <a:srgbClr val="FFF2CC"/>
                </a:solidFill>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rgbClr val="FFF2CC"/>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2024/3/13</a:t>
            </a:fld>
            <a:endParaRPr lang="zh-CN" altLang="en-US" dirty="0"/>
          </a:p>
        </p:txBody>
      </p:sp>
      <p:sp>
        <p:nvSpPr>
          <p:cNvPr id="4" name="页脚占位符 3"/>
          <p:cNvSpPr>
            <a:spLocks noGrp="1"/>
          </p:cNvSpPr>
          <p:nvPr>
            <p:ph type="ftr" sz="quarter" idx="11"/>
          </p:nvPr>
        </p:nvSpPr>
        <p:spPr/>
        <p:txBody>
          <a:bodyPr/>
          <a:lstStyle>
            <a:lvl1pPr>
              <a:defRPr>
                <a:latin typeface="思源黑体 CN Medium" panose="020B0600000000000000" pitchFamily="34" charset="-122"/>
                <a:ea typeface="思源黑体 CN Medium" panose="020B0600000000000000" pitchFamily="34" charset="-122"/>
              </a:defRPr>
            </a:lvl1pPr>
          </a:lstStyle>
          <a:p>
            <a:r>
              <a:rPr lang="zh-CN" altLang="en-US" dirty="0"/>
              <a:t>西安电子科技大学</a:t>
            </a:r>
          </a:p>
        </p:txBody>
      </p:sp>
      <p:sp>
        <p:nvSpPr>
          <p:cNvPr id="5" name="灯片编号占位符 4"/>
          <p:cNvSpPr>
            <a:spLocks noGrp="1"/>
          </p:cNvSpPr>
          <p:nvPr>
            <p:ph type="sldNum" sz="quarter" idx="12"/>
          </p:nvPr>
        </p:nvSpPr>
        <p:spPr/>
        <p:txBody>
          <a:bodyPr/>
          <a:lstStyle>
            <a:lvl1pPr>
              <a:defRPr>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solidFill>
                  <a:srgbClr val="FFF2CC"/>
                </a:solidFill>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
        <p:nvSpPr>
          <p:cNvPr id="6" name="等腰三角形 5"/>
          <p:cNvSpPr/>
          <p:nvPr userDrawn="1"/>
        </p:nvSpPr>
        <p:spPr>
          <a:xfrm rot="5400000">
            <a:off x="4670790" y="579927"/>
            <a:ext cx="593726" cy="31652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多项图文">
    <p:spTree>
      <p:nvGrpSpPr>
        <p:cNvPr id="1" name=""/>
        <p:cNvGrpSpPr/>
        <p:nvPr/>
      </p:nvGrpSpPr>
      <p:grpSpPr>
        <a:xfrm>
          <a:off x="0" y="0"/>
          <a:ext cx="0" cy="0"/>
          <a:chOff x="0" y="0"/>
          <a:chExt cx="0" cy="0"/>
        </a:xfrm>
      </p:grpSpPr>
      <p:sp>
        <p:nvSpPr>
          <p:cNvPr id="20" name="矩形 19"/>
          <p:cNvSpPr/>
          <p:nvPr userDrawn="1"/>
        </p:nvSpPr>
        <p:spPr>
          <a:xfrm>
            <a:off x="0" y="0"/>
            <a:ext cx="480939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a:solidFill>
                  <a:srgbClr val="FFF2CC"/>
                </a:solidFill>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rgbClr val="FFF2CC"/>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2024/3/13</a:t>
            </a:fld>
            <a:endParaRPr lang="zh-CN" altLang="en-US" dirty="0"/>
          </a:p>
        </p:txBody>
      </p:sp>
      <p:sp>
        <p:nvSpPr>
          <p:cNvPr id="4" name="页脚占位符 3"/>
          <p:cNvSpPr>
            <a:spLocks noGrp="1"/>
          </p:cNvSpPr>
          <p:nvPr>
            <p:ph type="ftr" sz="quarter" idx="11"/>
          </p:nvPr>
        </p:nvSpPr>
        <p:spPr/>
        <p:txBody>
          <a:bodyPr/>
          <a:lstStyle>
            <a:lvl1pPr>
              <a:defRPr>
                <a:latin typeface="思源黑体 CN Medium" panose="020B0600000000000000" pitchFamily="34" charset="-122"/>
                <a:ea typeface="思源黑体 CN Medium" panose="020B0600000000000000" pitchFamily="34" charset="-122"/>
              </a:defRPr>
            </a:lvl1pPr>
          </a:lstStyle>
          <a:p>
            <a:r>
              <a:rPr lang="zh-CN" altLang="en-US" dirty="0"/>
              <a:t>西安电子科技大学</a:t>
            </a:r>
          </a:p>
        </p:txBody>
      </p:sp>
      <p:sp>
        <p:nvSpPr>
          <p:cNvPr id="5" name="灯片编号占位符 4"/>
          <p:cNvSpPr>
            <a:spLocks noGrp="1"/>
          </p:cNvSpPr>
          <p:nvPr>
            <p:ph type="sldNum" sz="quarter" idx="12"/>
          </p:nvPr>
        </p:nvSpPr>
        <p:spPr/>
        <p:txBody>
          <a:bodyPr/>
          <a:lstStyle>
            <a:lvl1pPr>
              <a:defRPr>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solidFill>
                  <a:srgbClr val="FFF2CC"/>
                </a:solidFill>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
        <p:nvSpPr>
          <p:cNvPr id="6" name="等腰三角形 5"/>
          <p:cNvSpPr/>
          <p:nvPr userDrawn="1"/>
        </p:nvSpPr>
        <p:spPr>
          <a:xfrm rot="5400000">
            <a:off x="4670790" y="579927"/>
            <a:ext cx="593726" cy="31652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9" name="图片占位符 8"/>
          <p:cNvSpPr>
            <a:spLocks noGrp="1"/>
          </p:cNvSpPr>
          <p:nvPr>
            <p:ph type="pic" sz="quarter" idx="14"/>
          </p:nvPr>
        </p:nvSpPr>
        <p:spPr>
          <a:xfrm>
            <a:off x="565422" y="1473200"/>
            <a:ext cx="1919287" cy="1350963"/>
          </a:xfrm>
        </p:spPr>
        <p:txBody>
          <a:bodyPr/>
          <a:lstStyle/>
          <a:p>
            <a:endParaRPr lang="zh-CN" altLang="en-US"/>
          </a:p>
        </p:txBody>
      </p:sp>
      <p:sp>
        <p:nvSpPr>
          <p:cNvPr id="14" name="图片占位符 8"/>
          <p:cNvSpPr>
            <a:spLocks noGrp="1"/>
          </p:cNvSpPr>
          <p:nvPr>
            <p:ph type="pic" sz="quarter" idx="15"/>
          </p:nvPr>
        </p:nvSpPr>
        <p:spPr>
          <a:xfrm>
            <a:off x="2591276" y="1473200"/>
            <a:ext cx="1919287" cy="1350963"/>
          </a:xfrm>
        </p:spPr>
        <p:txBody>
          <a:bodyPr/>
          <a:lstStyle/>
          <a:p>
            <a:endParaRPr lang="zh-CN" altLang="en-US"/>
          </a:p>
        </p:txBody>
      </p:sp>
      <p:sp>
        <p:nvSpPr>
          <p:cNvPr id="15" name="图片占位符 8"/>
          <p:cNvSpPr>
            <a:spLocks noGrp="1"/>
          </p:cNvSpPr>
          <p:nvPr>
            <p:ph type="pic" sz="quarter" idx="16"/>
          </p:nvPr>
        </p:nvSpPr>
        <p:spPr>
          <a:xfrm>
            <a:off x="565422" y="2916554"/>
            <a:ext cx="1919287" cy="1350963"/>
          </a:xfrm>
        </p:spPr>
        <p:txBody>
          <a:bodyPr/>
          <a:lstStyle/>
          <a:p>
            <a:endParaRPr lang="zh-CN" altLang="en-US"/>
          </a:p>
        </p:txBody>
      </p:sp>
      <p:sp>
        <p:nvSpPr>
          <p:cNvPr id="16" name="图片占位符 8"/>
          <p:cNvSpPr>
            <a:spLocks noGrp="1"/>
          </p:cNvSpPr>
          <p:nvPr>
            <p:ph type="pic" sz="quarter" idx="17"/>
          </p:nvPr>
        </p:nvSpPr>
        <p:spPr>
          <a:xfrm>
            <a:off x="2591276" y="2916554"/>
            <a:ext cx="1919287" cy="1350963"/>
          </a:xfrm>
        </p:spPr>
        <p:txBody>
          <a:bodyPr/>
          <a:lstStyle/>
          <a:p>
            <a:endParaRPr lang="zh-CN" altLang="en-US"/>
          </a:p>
        </p:txBody>
      </p:sp>
      <p:sp>
        <p:nvSpPr>
          <p:cNvPr id="18" name="图片占位符 8"/>
          <p:cNvSpPr>
            <a:spLocks noGrp="1"/>
          </p:cNvSpPr>
          <p:nvPr>
            <p:ph type="pic" sz="quarter" idx="18"/>
          </p:nvPr>
        </p:nvSpPr>
        <p:spPr>
          <a:xfrm>
            <a:off x="565422" y="4359908"/>
            <a:ext cx="1919287" cy="1350963"/>
          </a:xfrm>
        </p:spPr>
        <p:txBody>
          <a:bodyPr/>
          <a:lstStyle/>
          <a:p>
            <a:endParaRPr lang="zh-CN" altLang="en-US"/>
          </a:p>
        </p:txBody>
      </p:sp>
      <p:sp>
        <p:nvSpPr>
          <p:cNvPr id="19" name="图片占位符 8"/>
          <p:cNvSpPr>
            <a:spLocks noGrp="1"/>
          </p:cNvSpPr>
          <p:nvPr>
            <p:ph type="pic" sz="quarter" idx="19"/>
          </p:nvPr>
        </p:nvSpPr>
        <p:spPr>
          <a:xfrm>
            <a:off x="2591276" y="4359908"/>
            <a:ext cx="1919287" cy="1350963"/>
          </a:xfrm>
        </p:spPr>
        <p:txBody>
          <a:bodyPr/>
          <a:lstStyle/>
          <a:p>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网页">
    <p:spTree>
      <p:nvGrpSpPr>
        <p:cNvPr id="1" name=""/>
        <p:cNvGrpSpPr/>
        <p:nvPr/>
      </p:nvGrpSpPr>
      <p:grpSpPr>
        <a:xfrm>
          <a:off x="0" y="0"/>
          <a:ext cx="0" cy="0"/>
          <a:chOff x="0" y="0"/>
          <a:chExt cx="0" cy="0"/>
        </a:xfrm>
      </p:grpSpPr>
      <p:sp>
        <p:nvSpPr>
          <p:cNvPr id="20" name="矩形 19"/>
          <p:cNvSpPr/>
          <p:nvPr userDrawn="1"/>
        </p:nvSpPr>
        <p:spPr>
          <a:xfrm>
            <a:off x="0" y="0"/>
            <a:ext cx="480939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a:solidFill>
                  <a:srgbClr val="FFF2CC"/>
                </a:solidFill>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rgbClr val="FFF2CC"/>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2024/3/13</a:t>
            </a:fld>
            <a:endParaRPr lang="zh-CN" altLang="en-US" dirty="0"/>
          </a:p>
        </p:txBody>
      </p:sp>
      <p:sp>
        <p:nvSpPr>
          <p:cNvPr id="4" name="页脚占位符 3"/>
          <p:cNvSpPr>
            <a:spLocks noGrp="1"/>
          </p:cNvSpPr>
          <p:nvPr>
            <p:ph type="ftr" sz="quarter" idx="11"/>
          </p:nvPr>
        </p:nvSpPr>
        <p:spPr/>
        <p:txBody>
          <a:bodyPr/>
          <a:lstStyle>
            <a:lvl1pPr>
              <a:defRPr>
                <a:latin typeface="思源黑体 CN Medium" panose="020B0600000000000000" pitchFamily="34" charset="-122"/>
                <a:ea typeface="思源黑体 CN Medium" panose="020B0600000000000000" pitchFamily="34" charset="-122"/>
              </a:defRPr>
            </a:lvl1pPr>
          </a:lstStyle>
          <a:p>
            <a:r>
              <a:rPr lang="zh-CN" altLang="en-US" dirty="0"/>
              <a:t>西安电子科技大学</a:t>
            </a:r>
          </a:p>
        </p:txBody>
      </p:sp>
      <p:sp>
        <p:nvSpPr>
          <p:cNvPr id="5" name="灯片编号占位符 4"/>
          <p:cNvSpPr>
            <a:spLocks noGrp="1"/>
          </p:cNvSpPr>
          <p:nvPr>
            <p:ph type="sldNum" sz="quarter" idx="12"/>
          </p:nvPr>
        </p:nvSpPr>
        <p:spPr/>
        <p:txBody>
          <a:bodyPr/>
          <a:lstStyle>
            <a:lvl1pPr>
              <a:defRPr>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solidFill>
                  <a:srgbClr val="FFF2CC"/>
                </a:solidFill>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
        <p:nvSpPr>
          <p:cNvPr id="6" name="等腰三角形 5"/>
          <p:cNvSpPr/>
          <p:nvPr userDrawn="1"/>
        </p:nvSpPr>
        <p:spPr>
          <a:xfrm rot="5400000">
            <a:off x="4670790" y="579927"/>
            <a:ext cx="593726" cy="31652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pic>
        <p:nvPicPr>
          <p:cNvPr id="14" name="图片 1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a:off x="284480" y="1171575"/>
            <a:ext cx="6255849" cy="4558665"/>
          </a:xfrm>
          <a:prstGeom prst="rect">
            <a:avLst/>
          </a:prstGeom>
        </p:spPr>
      </p:pic>
      <p:sp>
        <p:nvSpPr>
          <p:cNvPr id="9" name="图片占位符 8"/>
          <p:cNvSpPr>
            <a:spLocks noGrp="1"/>
          </p:cNvSpPr>
          <p:nvPr>
            <p:ph type="pic" sz="quarter" idx="14"/>
          </p:nvPr>
        </p:nvSpPr>
        <p:spPr>
          <a:xfrm>
            <a:off x="1335088" y="1554163"/>
            <a:ext cx="4297362" cy="2851150"/>
          </a:xfrm>
        </p:spPr>
        <p:txBody>
          <a:bodyPr/>
          <a:lstStyle/>
          <a:p>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章节标题">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p:cNvSpPr txBox="1"/>
          <p:nvPr userDrawn="1"/>
        </p:nvSpPr>
        <p:spPr>
          <a:xfrm>
            <a:off x="587375" y="6030223"/>
            <a:ext cx="1444197" cy="386452"/>
          </a:xfrm>
          <a:prstGeom prst="rect">
            <a:avLst/>
          </a:prstGeom>
          <a:noFill/>
        </p:spPr>
        <p:txBody>
          <a:bodyPr wrap="square" rtlCol="0">
            <a:spAutoFit/>
          </a:bodyPr>
          <a:lstStyle/>
          <a:p>
            <a:pPr algn="just" hangingPunct="0">
              <a:lnSpc>
                <a:spcPct val="130000"/>
              </a:lnSpc>
            </a:pPr>
            <a:r>
              <a:rPr lang="zh-CN" altLang="en-US" sz="1600" spc="100" dirty="0">
                <a:solidFill>
                  <a:schemeClr val="accent1"/>
                </a:solidFill>
                <a:latin typeface="思源黑体 CN Normal" panose="020B0400000000000000" pitchFamily="34" charset="-122"/>
                <a:ea typeface="思源黑体 CN Normal" panose="020B0400000000000000" pitchFamily="34" charset="-122"/>
              </a:rPr>
              <a:t>▶▶▶</a:t>
            </a:r>
          </a:p>
        </p:txBody>
      </p:sp>
      <p:sp>
        <p:nvSpPr>
          <p:cNvPr id="7" name="椭圆 6"/>
          <p:cNvSpPr/>
          <p:nvPr userDrawn="1"/>
        </p:nvSpPr>
        <p:spPr>
          <a:xfrm>
            <a:off x="7421356" y="-2690075"/>
            <a:ext cx="12420862" cy="124208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椭圆 7"/>
          <p:cNvSpPr/>
          <p:nvPr userDrawn="1"/>
        </p:nvSpPr>
        <p:spPr>
          <a:xfrm>
            <a:off x="7634978" y="-2781431"/>
            <a:ext cx="12420862" cy="124208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文本框 10"/>
          <p:cNvSpPr txBox="1"/>
          <p:nvPr userDrawn="1"/>
        </p:nvSpPr>
        <p:spPr>
          <a:xfrm>
            <a:off x="8534112" y="922705"/>
            <a:ext cx="3814482" cy="61189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厚德 求真 励学 笃行</a:t>
            </a:r>
          </a:p>
        </p:txBody>
      </p:sp>
      <p:sp>
        <p:nvSpPr>
          <p:cNvPr id="12" name="文本框 11"/>
          <p:cNvSpPr txBox="1"/>
          <p:nvPr userDrawn="1"/>
        </p:nvSpPr>
        <p:spPr>
          <a:xfrm>
            <a:off x="8174732" y="1718517"/>
            <a:ext cx="1736243" cy="834524"/>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4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西军电</a:t>
            </a:r>
          </a:p>
        </p:txBody>
      </p:sp>
      <p:sp>
        <p:nvSpPr>
          <p:cNvPr id="13" name="文本框 12"/>
          <p:cNvSpPr txBox="1"/>
          <p:nvPr userDrawn="1"/>
        </p:nvSpPr>
        <p:spPr>
          <a:xfrm>
            <a:off x="8359629" y="4756895"/>
            <a:ext cx="3685888" cy="537648"/>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4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团结 勤奋 求实 创新</a:t>
            </a:r>
          </a:p>
        </p:txBody>
      </p:sp>
      <p:sp>
        <p:nvSpPr>
          <p:cNvPr id="14" name="文本框 13"/>
          <p:cNvSpPr txBox="1"/>
          <p:nvPr userDrawn="1"/>
        </p:nvSpPr>
        <p:spPr>
          <a:xfrm>
            <a:off x="9046317" y="5895921"/>
            <a:ext cx="2888781" cy="38920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6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团结 和谐 包容 进取</a:t>
            </a:r>
          </a:p>
        </p:txBody>
      </p:sp>
      <p:sp>
        <p:nvSpPr>
          <p:cNvPr id="15" name="文本框 14"/>
          <p:cNvSpPr txBox="1"/>
          <p:nvPr userDrawn="1"/>
        </p:nvSpPr>
        <p:spPr>
          <a:xfrm>
            <a:off x="7969018" y="3520356"/>
            <a:ext cx="2504461" cy="426335"/>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崇尚学术 追求卓越</a:t>
            </a:r>
          </a:p>
        </p:txBody>
      </p:sp>
      <p:sp>
        <p:nvSpPr>
          <p:cNvPr id="16" name="文本框 15"/>
          <p:cNvSpPr txBox="1"/>
          <p:nvPr userDrawn="1"/>
        </p:nvSpPr>
        <p:spPr>
          <a:xfrm>
            <a:off x="10507665" y="3034206"/>
            <a:ext cx="1488534" cy="86357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艰苦奋斗</a:t>
            </a:r>
            <a:endParaRPr kumimoji="0" lang="en-US" altLang="zh-CN"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endParaRPr>
          </a:p>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自强不息</a:t>
            </a:r>
          </a:p>
        </p:txBody>
      </p:sp>
      <p:sp>
        <p:nvSpPr>
          <p:cNvPr id="17" name="文本框 16"/>
          <p:cNvSpPr txBox="1"/>
          <p:nvPr userDrawn="1"/>
        </p:nvSpPr>
        <p:spPr>
          <a:xfrm>
            <a:off x="10003049" y="1992254"/>
            <a:ext cx="2086209" cy="38920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6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求真务实 爱国为民</a:t>
            </a:r>
          </a:p>
        </p:txBody>
      </p:sp>
      <p:sp>
        <p:nvSpPr>
          <p:cNvPr id="18" name="文本框 17"/>
          <p:cNvSpPr txBox="1"/>
          <p:nvPr userDrawn="1"/>
        </p:nvSpPr>
        <p:spPr>
          <a:xfrm>
            <a:off x="8068030" y="3964348"/>
            <a:ext cx="3685889" cy="834524"/>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4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半部电台起家</a:t>
            </a:r>
          </a:p>
        </p:txBody>
      </p:sp>
      <p:sp>
        <p:nvSpPr>
          <p:cNvPr id="19" name="文本框 18"/>
          <p:cNvSpPr txBox="1"/>
          <p:nvPr userDrawn="1"/>
        </p:nvSpPr>
        <p:spPr>
          <a:xfrm>
            <a:off x="8874476" y="507887"/>
            <a:ext cx="1553430" cy="426335"/>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传承红色基因</a:t>
            </a:r>
          </a:p>
        </p:txBody>
      </p:sp>
      <p:sp>
        <p:nvSpPr>
          <p:cNvPr id="20" name="文本框 19"/>
          <p:cNvSpPr txBox="1"/>
          <p:nvPr userDrawn="1"/>
        </p:nvSpPr>
        <p:spPr>
          <a:xfrm>
            <a:off x="8567952" y="1485863"/>
            <a:ext cx="3367146" cy="46346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西北电讯工程学院</a:t>
            </a:r>
          </a:p>
        </p:txBody>
      </p:sp>
      <p:sp>
        <p:nvSpPr>
          <p:cNvPr id="21" name="文本框 20"/>
          <p:cNvSpPr txBox="1"/>
          <p:nvPr userDrawn="1"/>
        </p:nvSpPr>
        <p:spPr>
          <a:xfrm>
            <a:off x="7969018" y="2897465"/>
            <a:ext cx="2358323" cy="61189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长征路上办学</a:t>
            </a:r>
          </a:p>
        </p:txBody>
      </p:sp>
      <p:sp>
        <p:nvSpPr>
          <p:cNvPr id="22" name="文本框 21"/>
          <p:cNvSpPr txBox="1"/>
          <p:nvPr userDrawn="1"/>
        </p:nvSpPr>
        <p:spPr>
          <a:xfrm>
            <a:off x="7969019" y="2429744"/>
            <a:ext cx="4027180" cy="46346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雷达信号处理国家重点实验室</a:t>
            </a:r>
          </a:p>
        </p:txBody>
      </p:sp>
      <p:sp>
        <p:nvSpPr>
          <p:cNvPr id="23" name="文本框 22"/>
          <p:cNvSpPr txBox="1"/>
          <p:nvPr userDrawn="1"/>
        </p:nvSpPr>
        <p:spPr>
          <a:xfrm>
            <a:off x="10417963" y="489324"/>
            <a:ext cx="1836310" cy="46346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与共和国同行</a:t>
            </a:r>
          </a:p>
        </p:txBody>
      </p:sp>
      <p:sp>
        <p:nvSpPr>
          <p:cNvPr id="24" name="文本框 23"/>
          <p:cNvSpPr txBox="1"/>
          <p:nvPr userDrawn="1"/>
        </p:nvSpPr>
        <p:spPr>
          <a:xfrm>
            <a:off x="8627939" y="5247495"/>
            <a:ext cx="3417578" cy="61189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青春告白祖国</a:t>
            </a:r>
          </a:p>
        </p:txBody>
      </p:sp>
      <p:sp>
        <p:nvSpPr>
          <p:cNvPr id="26" name="文本框 25"/>
          <p:cNvSpPr txBox="1"/>
          <p:nvPr userDrawn="1"/>
        </p:nvSpPr>
        <p:spPr>
          <a:xfrm>
            <a:off x="640991" y="381570"/>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椭圆 4"/>
          <p:cNvSpPr/>
          <p:nvPr userDrawn="1"/>
        </p:nvSpPr>
        <p:spPr>
          <a:xfrm>
            <a:off x="-6397120" y="-2781431"/>
            <a:ext cx="12420862" cy="124208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椭圆 6"/>
          <p:cNvSpPr/>
          <p:nvPr userDrawn="1"/>
        </p:nvSpPr>
        <p:spPr>
          <a:xfrm>
            <a:off x="-6576322" y="-2782222"/>
            <a:ext cx="12420862" cy="124208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userDrawn="1"/>
        </p:nvSpPr>
        <p:spPr>
          <a:xfrm>
            <a:off x="669346" y="1003900"/>
            <a:ext cx="3814482" cy="61189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厚德 求真 励学 笃行</a:t>
            </a:r>
          </a:p>
        </p:txBody>
      </p:sp>
      <p:sp>
        <p:nvSpPr>
          <p:cNvPr id="10" name="文本框 9"/>
          <p:cNvSpPr txBox="1"/>
          <p:nvPr userDrawn="1"/>
        </p:nvSpPr>
        <p:spPr>
          <a:xfrm>
            <a:off x="669346" y="1799712"/>
            <a:ext cx="1736243" cy="834524"/>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4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西军电</a:t>
            </a:r>
          </a:p>
        </p:txBody>
      </p:sp>
      <p:sp>
        <p:nvSpPr>
          <p:cNvPr id="11" name="文本框 10"/>
          <p:cNvSpPr txBox="1"/>
          <p:nvPr userDrawn="1"/>
        </p:nvSpPr>
        <p:spPr>
          <a:xfrm>
            <a:off x="669346" y="4838090"/>
            <a:ext cx="3953454" cy="537648"/>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4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团结 勤奋 求实 创新</a:t>
            </a:r>
          </a:p>
        </p:txBody>
      </p:sp>
      <p:sp>
        <p:nvSpPr>
          <p:cNvPr id="12" name="文本框 11"/>
          <p:cNvSpPr txBox="1"/>
          <p:nvPr userDrawn="1"/>
        </p:nvSpPr>
        <p:spPr>
          <a:xfrm>
            <a:off x="669346" y="5977116"/>
            <a:ext cx="3343854" cy="38920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6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团结 和谐 包容 进取</a:t>
            </a:r>
          </a:p>
        </p:txBody>
      </p:sp>
      <p:sp>
        <p:nvSpPr>
          <p:cNvPr id="13" name="文本框 12"/>
          <p:cNvSpPr txBox="1"/>
          <p:nvPr userDrawn="1"/>
        </p:nvSpPr>
        <p:spPr>
          <a:xfrm>
            <a:off x="2443223" y="3627629"/>
            <a:ext cx="2504461" cy="426335"/>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崇尚学术 追求卓越</a:t>
            </a:r>
          </a:p>
        </p:txBody>
      </p:sp>
      <p:sp>
        <p:nvSpPr>
          <p:cNvPr id="14" name="文本框 13"/>
          <p:cNvSpPr txBox="1"/>
          <p:nvPr userDrawn="1"/>
        </p:nvSpPr>
        <p:spPr>
          <a:xfrm>
            <a:off x="701794" y="3163710"/>
            <a:ext cx="1488534" cy="86357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艰苦奋斗</a:t>
            </a:r>
            <a:endParaRPr kumimoji="0" lang="en-US" altLang="zh-CN"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endParaRPr>
          </a:p>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自强不息</a:t>
            </a:r>
          </a:p>
        </p:txBody>
      </p:sp>
      <p:sp>
        <p:nvSpPr>
          <p:cNvPr id="15" name="文本框 14"/>
          <p:cNvSpPr txBox="1"/>
          <p:nvPr userDrawn="1"/>
        </p:nvSpPr>
        <p:spPr>
          <a:xfrm>
            <a:off x="2527392" y="2033993"/>
            <a:ext cx="2464352" cy="38920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6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求真务实 爱国为民</a:t>
            </a:r>
          </a:p>
        </p:txBody>
      </p:sp>
      <p:sp>
        <p:nvSpPr>
          <p:cNvPr id="16" name="文本框 15"/>
          <p:cNvSpPr txBox="1"/>
          <p:nvPr userDrawn="1"/>
        </p:nvSpPr>
        <p:spPr>
          <a:xfrm>
            <a:off x="669346" y="4045543"/>
            <a:ext cx="4278338" cy="834524"/>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4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半部电台起家</a:t>
            </a:r>
          </a:p>
        </p:txBody>
      </p:sp>
      <p:sp>
        <p:nvSpPr>
          <p:cNvPr id="17" name="文本框 16"/>
          <p:cNvSpPr txBox="1"/>
          <p:nvPr userDrawn="1"/>
        </p:nvSpPr>
        <p:spPr>
          <a:xfrm>
            <a:off x="669346" y="589082"/>
            <a:ext cx="1553430" cy="426335"/>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传承红色基因</a:t>
            </a:r>
          </a:p>
        </p:txBody>
      </p:sp>
      <p:sp>
        <p:nvSpPr>
          <p:cNvPr id="18" name="文本框 17"/>
          <p:cNvSpPr txBox="1"/>
          <p:nvPr userDrawn="1"/>
        </p:nvSpPr>
        <p:spPr>
          <a:xfrm>
            <a:off x="822960" y="1541698"/>
            <a:ext cx="3925334" cy="46346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西北电讯工程学院</a:t>
            </a:r>
          </a:p>
        </p:txBody>
      </p:sp>
      <p:sp>
        <p:nvSpPr>
          <p:cNvPr id="19" name="文本框 18"/>
          <p:cNvSpPr txBox="1"/>
          <p:nvPr userDrawn="1"/>
        </p:nvSpPr>
        <p:spPr>
          <a:xfrm>
            <a:off x="2633421" y="2965222"/>
            <a:ext cx="2358323" cy="61189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长征路上办学</a:t>
            </a:r>
          </a:p>
        </p:txBody>
      </p:sp>
      <p:sp>
        <p:nvSpPr>
          <p:cNvPr id="20" name="文本框 19"/>
          <p:cNvSpPr txBox="1"/>
          <p:nvPr userDrawn="1"/>
        </p:nvSpPr>
        <p:spPr>
          <a:xfrm>
            <a:off x="669346" y="2510939"/>
            <a:ext cx="4535114" cy="46346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雷达信号处理国家重点实验室</a:t>
            </a:r>
          </a:p>
        </p:txBody>
      </p:sp>
      <p:sp>
        <p:nvSpPr>
          <p:cNvPr id="21" name="文本框 20"/>
          <p:cNvSpPr txBox="1"/>
          <p:nvPr userDrawn="1"/>
        </p:nvSpPr>
        <p:spPr>
          <a:xfrm>
            <a:off x="2443223" y="570519"/>
            <a:ext cx="1836310" cy="46346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与共和国同行</a:t>
            </a:r>
          </a:p>
        </p:txBody>
      </p:sp>
      <p:sp>
        <p:nvSpPr>
          <p:cNvPr id="22" name="文本框 21"/>
          <p:cNvSpPr txBox="1"/>
          <p:nvPr userDrawn="1"/>
        </p:nvSpPr>
        <p:spPr>
          <a:xfrm>
            <a:off x="669345" y="5328690"/>
            <a:ext cx="3610187" cy="61189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青春告白祖国</a:t>
            </a:r>
          </a:p>
        </p:txBody>
      </p:sp>
      <p:sp>
        <p:nvSpPr>
          <p:cNvPr id="23" name="文本框 22"/>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横向导航栏">
    <p:spTree>
      <p:nvGrpSpPr>
        <p:cNvPr id="1" name=""/>
        <p:cNvGrpSpPr/>
        <p:nvPr/>
      </p:nvGrpSpPr>
      <p:grpSpPr>
        <a:xfrm>
          <a:off x="0" y="0"/>
          <a:ext cx="0" cy="0"/>
          <a:chOff x="0" y="0"/>
          <a:chExt cx="0" cy="0"/>
        </a:xfrm>
      </p:grpSpPr>
      <p:sp>
        <p:nvSpPr>
          <p:cNvPr id="2" name="标题 1"/>
          <p:cNvSpPr>
            <a:spLocks noGrp="1"/>
          </p:cNvSpPr>
          <p:nvPr>
            <p:ph type="title"/>
          </p:nvPr>
        </p:nvSpPr>
        <p:spPr>
          <a:xfrm>
            <a:off x="642710" y="1113896"/>
            <a:ext cx="10515600" cy="516968"/>
          </a:xfrm>
        </p:spPr>
        <p:txBody>
          <a:bodyPr>
            <a:normAutofit/>
          </a:bodyPr>
          <a:lstStyle>
            <a:lvl1pPr marL="457200" indent="-457200">
              <a:buFont typeface="Wingdings" panose="05000000000000000000" pitchFamily="2" charset="2"/>
              <a:buChar char="u"/>
              <a:defRPr sz="2800">
                <a:solidFill>
                  <a:schemeClr val="tx1">
                    <a:lumMod val="85000"/>
                    <a:lumOff val="15000"/>
                  </a:schemeClr>
                </a:solidFill>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F548A5D5-F967-4973-BC3E-B6E1F1E79406}" type="datetime1">
              <a:rPr lang="zh-CN" altLang="en-US" smtClean="0"/>
              <a:t>2024/3/13</a:t>
            </a:fld>
            <a:endParaRPr lang="zh-CN" altLang="en-US" dirty="0"/>
          </a:p>
        </p:txBody>
      </p:sp>
      <p:sp>
        <p:nvSpPr>
          <p:cNvPr id="4" name="页脚占位符 3"/>
          <p:cNvSpPr>
            <a:spLocks noGrp="1"/>
          </p:cNvSpPr>
          <p:nvPr>
            <p:ph type="ftr" sz="quarter" idx="11"/>
          </p:nvPr>
        </p:nvSpPr>
        <p:spPr/>
        <p:txBody>
          <a:body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p>
            <a:fld id="{33B9A5AF-BDD6-4E14-989F-CF034C94E4CA}" type="slidenum">
              <a:rPr lang="zh-CN" altLang="en-US" smtClean="0"/>
              <a:t>‹#›</a:t>
            </a:fld>
            <a:endParaRPr lang="zh-CN" altLang="en-US"/>
          </a:p>
        </p:txBody>
      </p:sp>
      <p:sp>
        <p:nvSpPr>
          <p:cNvPr id="6" name="文本占位符 17"/>
          <p:cNvSpPr>
            <a:spLocks noGrp="1"/>
          </p:cNvSpPr>
          <p:nvPr>
            <p:ph type="body" sz="quarter" idx="14"/>
          </p:nvPr>
        </p:nvSpPr>
        <p:spPr>
          <a:xfrm>
            <a:off x="-1" y="136526"/>
            <a:ext cx="3071814" cy="598310"/>
          </a:xfrm>
          <a:solidFill>
            <a:schemeClr val="accent1"/>
          </a:solidFill>
        </p:spPr>
        <p:txBody>
          <a:bodyPr anchor="ctr">
            <a:normAutofit/>
          </a:bodyPr>
          <a:lstStyle>
            <a:lvl1pPr marL="0" indent="0" algn="ctr">
              <a:buNone/>
              <a:defRPr sz="1800">
                <a:solidFill>
                  <a:schemeClr val="bg1">
                    <a:lumMod val="95000"/>
                  </a:schemeClr>
                </a:solidFill>
                <a:latin typeface="思源宋体 Heavy" panose="02020900000000000000" pitchFamily="18" charset="-122"/>
                <a:ea typeface="思源宋体 Heavy" panose="02020900000000000000" pitchFamily="18" charset="-122"/>
              </a:defRPr>
            </a:lvl1pPr>
          </a:lstStyle>
          <a:p>
            <a:pPr lvl="0"/>
            <a:endParaRPr lang="zh-CN" altLang="en-US" dirty="0"/>
          </a:p>
        </p:txBody>
      </p:sp>
      <p:sp>
        <p:nvSpPr>
          <p:cNvPr id="11" name="文本占位符 17"/>
          <p:cNvSpPr>
            <a:spLocks noGrp="1"/>
          </p:cNvSpPr>
          <p:nvPr>
            <p:ph type="body" sz="quarter" idx="15"/>
          </p:nvPr>
        </p:nvSpPr>
        <p:spPr>
          <a:xfrm>
            <a:off x="3071812" y="136525"/>
            <a:ext cx="3024187" cy="598310"/>
          </a:xfrm>
          <a:solidFill>
            <a:srgbClr val="A6A6A6"/>
          </a:solidFill>
        </p:spPr>
        <p:txBody>
          <a:bodyPr anchor="ctr">
            <a:normAutofit/>
          </a:bodyPr>
          <a:lstStyle>
            <a:lvl1pPr marL="0" indent="0" algn="ctr">
              <a:buNone/>
              <a:defRPr sz="1800">
                <a:solidFill>
                  <a:schemeClr val="bg1">
                    <a:lumMod val="95000"/>
                  </a:schemeClr>
                </a:solidFill>
                <a:latin typeface="思源宋体 Heavy" panose="02020900000000000000" pitchFamily="18" charset="-122"/>
                <a:ea typeface="思源宋体 Heavy" panose="02020900000000000000" pitchFamily="18" charset="-122"/>
              </a:defRPr>
            </a:lvl1pPr>
          </a:lstStyle>
          <a:p>
            <a:pPr lvl="0"/>
            <a:endParaRPr lang="zh-CN" altLang="en-US" dirty="0"/>
          </a:p>
        </p:txBody>
      </p:sp>
      <p:sp>
        <p:nvSpPr>
          <p:cNvPr id="12" name="文本占位符 17"/>
          <p:cNvSpPr>
            <a:spLocks noGrp="1"/>
          </p:cNvSpPr>
          <p:nvPr>
            <p:ph type="body" sz="quarter" idx="16"/>
          </p:nvPr>
        </p:nvSpPr>
        <p:spPr>
          <a:xfrm>
            <a:off x="6095999" y="136525"/>
            <a:ext cx="3024187" cy="598310"/>
          </a:xfrm>
          <a:solidFill>
            <a:srgbClr val="A6A6A6"/>
          </a:solidFill>
        </p:spPr>
        <p:txBody>
          <a:bodyPr anchor="ctr">
            <a:normAutofit/>
          </a:bodyPr>
          <a:lstStyle>
            <a:lvl1pPr marL="0" indent="0" algn="ctr">
              <a:buNone/>
              <a:defRPr sz="1800">
                <a:solidFill>
                  <a:schemeClr val="bg1">
                    <a:lumMod val="95000"/>
                  </a:schemeClr>
                </a:solidFill>
                <a:latin typeface="思源宋体 Heavy" panose="02020900000000000000" pitchFamily="18" charset="-122"/>
                <a:ea typeface="思源宋体 Heavy" panose="02020900000000000000" pitchFamily="18" charset="-122"/>
              </a:defRPr>
            </a:lvl1pPr>
          </a:lstStyle>
          <a:p>
            <a:pPr lvl="0"/>
            <a:endParaRPr lang="zh-CN" altLang="en-US" dirty="0"/>
          </a:p>
        </p:txBody>
      </p:sp>
      <p:sp>
        <p:nvSpPr>
          <p:cNvPr id="13" name="文本占位符 17"/>
          <p:cNvSpPr>
            <a:spLocks noGrp="1"/>
          </p:cNvSpPr>
          <p:nvPr>
            <p:ph type="body" sz="quarter" idx="17"/>
          </p:nvPr>
        </p:nvSpPr>
        <p:spPr>
          <a:xfrm>
            <a:off x="9120185" y="136525"/>
            <a:ext cx="3071815" cy="598310"/>
          </a:xfrm>
          <a:solidFill>
            <a:srgbClr val="A6A6A6"/>
          </a:solidFill>
        </p:spPr>
        <p:txBody>
          <a:bodyPr anchor="ctr">
            <a:normAutofit/>
          </a:bodyPr>
          <a:lstStyle>
            <a:lvl1pPr marL="0" indent="0" algn="ctr">
              <a:buNone/>
              <a:defRPr sz="1800">
                <a:solidFill>
                  <a:schemeClr val="bg1">
                    <a:lumMod val="95000"/>
                  </a:schemeClr>
                </a:solidFill>
                <a:latin typeface="思源宋体 Heavy" panose="02020900000000000000" pitchFamily="18" charset="-122"/>
                <a:ea typeface="思源宋体 Heavy" panose="02020900000000000000" pitchFamily="18" charset="-122"/>
              </a:defRPr>
            </a:lvl1pPr>
          </a:lstStyle>
          <a:p>
            <a:pPr lvl="0"/>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纵向导航栏">
    <p:spTree>
      <p:nvGrpSpPr>
        <p:cNvPr id="1" name=""/>
        <p:cNvGrpSpPr/>
        <p:nvPr/>
      </p:nvGrpSpPr>
      <p:grpSpPr>
        <a:xfrm>
          <a:off x="0" y="0"/>
          <a:ext cx="0" cy="0"/>
          <a:chOff x="0" y="0"/>
          <a:chExt cx="0" cy="0"/>
        </a:xfrm>
      </p:grpSpPr>
      <p:sp>
        <p:nvSpPr>
          <p:cNvPr id="2" name="标题 1"/>
          <p:cNvSpPr>
            <a:spLocks noGrp="1"/>
          </p:cNvSpPr>
          <p:nvPr>
            <p:ph type="title"/>
          </p:nvPr>
        </p:nvSpPr>
        <p:spPr>
          <a:xfrm>
            <a:off x="1828800" y="495301"/>
            <a:ext cx="8364310" cy="516968"/>
          </a:xfrm>
        </p:spPr>
        <p:txBody>
          <a:bodyPr>
            <a:normAutofit/>
          </a:bodyPr>
          <a:lstStyle>
            <a:lvl1pPr>
              <a:defRPr sz="2800">
                <a:solidFill>
                  <a:schemeClr val="tx1">
                    <a:lumMod val="85000"/>
                    <a:lumOff val="15000"/>
                  </a:schemeClr>
                </a:solidFill>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a:xfrm>
            <a:off x="1460500" y="6362699"/>
            <a:ext cx="2743200" cy="365125"/>
          </a:xfrm>
        </p:spPr>
        <p:txBody>
          <a:bodyPr/>
          <a:lstStyle/>
          <a:p>
            <a:fld id="{F548A5D5-F967-4973-BC3E-B6E1F1E79406}" type="datetime1">
              <a:rPr lang="zh-CN" altLang="en-US" smtClean="0"/>
              <a:t>2024/3/13</a:t>
            </a:fld>
            <a:endParaRPr lang="zh-CN" altLang="en-US" dirty="0"/>
          </a:p>
        </p:txBody>
      </p:sp>
      <p:sp>
        <p:nvSpPr>
          <p:cNvPr id="4" name="页脚占位符 3"/>
          <p:cNvSpPr>
            <a:spLocks noGrp="1"/>
          </p:cNvSpPr>
          <p:nvPr>
            <p:ph type="ftr" sz="quarter" idx="11"/>
          </p:nvPr>
        </p:nvSpPr>
        <p:spPr>
          <a:xfrm>
            <a:off x="4864102" y="6362699"/>
            <a:ext cx="3124200" cy="365124"/>
          </a:xfrm>
        </p:spPr>
        <p:txBody>
          <a:bodyPr/>
          <a:lstStyle/>
          <a:p>
            <a:r>
              <a:rPr lang="zh-CN" altLang="en-US"/>
              <a:t>西安电子科技大学</a:t>
            </a:r>
            <a:endParaRPr lang="zh-CN" altLang="en-US" dirty="0"/>
          </a:p>
        </p:txBody>
      </p:sp>
      <p:sp>
        <p:nvSpPr>
          <p:cNvPr id="5" name="灯片编号占位符 4"/>
          <p:cNvSpPr>
            <a:spLocks noGrp="1"/>
          </p:cNvSpPr>
          <p:nvPr>
            <p:ph type="sldNum" sz="quarter" idx="12"/>
          </p:nvPr>
        </p:nvSpPr>
        <p:spPr>
          <a:xfrm>
            <a:off x="8648704" y="6362698"/>
            <a:ext cx="2743200" cy="365125"/>
          </a:xfrm>
        </p:spPr>
        <p:txBody>
          <a:bodyPr/>
          <a:lstStyle/>
          <a:p>
            <a:fld id="{33B9A5AF-BDD6-4E14-989F-CF034C94E4CA}" type="slidenum">
              <a:rPr lang="zh-CN" altLang="en-US" smtClean="0"/>
              <a:t>‹#›</a:t>
            </a:fld>
            <a:endParaRPr lang="zh-CN" altLang="en-US"/>
          </a:p>
        </p:txBody>
      </p:sp>
      <p:cxnSp>
        <p:nvCxnSpPr>
          <p:cNvPr id="16" name="直接连接符 15"/>
          <p:cNvCxnSpPr/>
          <p:nvPr userDrawn="1"/>
        </p:nvCxnSpPr>
        <p:spPr>
          <a:xfrm>
            <a:off x="1828800" y="1084462"/>
            <a:ext cx="59563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文本占位符 17"/>
          <p:cNvSpPr>
            <a:spLocks noGrp="1"/>
          </p:cNvSpPr>
          <p:nvPr>
            <p:ph type="body" sz="quarter" idx="14"/>
          </p:nvPr>
        </p:nvSpPr>
        <p:spPr>
          <a:xfrm>
            <a:off x="0" y="11151"/>
            <a:ext cx="1244600" cy="1722438"/>
          </a:xfrm>
          <a:solidFill>
            <a:schemeClr val="accent1"/>
          </a:solidFill>
        </p:spPr>
        <p:txBody>
          <a:bodyPr anchor="ctr">
            <a:normAutofit/>
          </a:bodyPr>
          <a:lstStyle>
            <a:lvl1pPr marL="0" indent="0" algn="ctr">
              <a:buNone/>
              <a:defRPr sz="1800">
                <a:solidFill>
                  <a:schemeClr val="bg1">
                    <a:lumMod val="95000"/>
                  </a:schemeClr>
                </a:solidFill>
                <a:latin typeface="思源宋体 Heavy" panose="02020900000000000000" pitchFamily="18" charset="-122"/>
                <a:ea typeface="思源宋体 Heavy" panose="02020900000000000000" pitchFamily="18" charset="-122"/>
              </a:defRPr>
            </a:lvl1pPr>
          </a:lstStyle>
          <a:p>
            <a:pPr lvl="0"/>
            <a:endParaRPr lang="zh-CN" altLang="en-US" dirty="0"/>
          </a:p>
        </p:txBody>
      </p:sp>
      <p:sp>
        <p:nvSpPr>
          <p:cNvPr id="19" name="文本占位符 17"/>
          <p:cNvSpPr>
            <a:spLocks noGrp="1"/>
          </p:cNvSpPr>
          <p:nvPr>
            <p:ph type="body" sz="quarter" idx="15"/>
          </p:nvPr>
        </p:nvSpPr>
        <p:spPr>
          <a:xfrm>
            <a:off x="0" y="1721005"/>
            <a:ext cx="1244600" cy="1722438"/>
          </a:xfrm>
          <a:solidFill>
            <a:srgbClr val="A6A6A6"/>
          </a:solidFill>
        </p:spPr>
        <p:txBody>
          <a:bodyPr anchor="ctr">
            <a:normAutofit/>
          </a:bodyPr>
          <a:lstStyle>
            <a:lvl1pPr marL="0" indent="0" algn="ctr">
              <a:buNone/>
              <a:defRPr sz="1800">
                <a:solidFill>
                  <a:schemeClr val="bg1">
                    <a:lumMod val="95000"/>
                  </a:schemeClr>
                </a:solidFill>
                <a:latin typeface="思源宋体 Heavy" panose="02020900000000000000" pitchFamily="18" charset="-122"/>
                <a:ea typeface="思源宋体 Heavy" panose="02020900000000000000" pitchFamily="18" charset="-122"/>
              </a:defRPr>
            </a:lvl1pPr>
          </a:lstStyle>
          <a:p>
            <a:pPr lvl="0"/>
            <a:endParaRPr lang="zh-CN" altLang="en-US" dirty="0"/>
          </a:p>
        </p:txBody>
      </p:sp>
      <p:sp>
        <p:nvSpPr>
          <p:cNvPr id="24" name="文本占位符 17"/>
          <p:cNvSpPr>
            <a:spLocks noGrp="1"/>
          </p:cNvSpPr>
          <p:nvPr>
            <p:ph type="body" sz="quarter" idx="16"/>
          </p:nvPr>
        </p:nvSpPr>
        <p:spPr>
          <a:xfrm>
            <a:off x="0" y="3443443"/>
            <a:ext cx="1244600" cy="1722438"/>
          </a:xfrm>
          <a:solidFill>
            <a:srgbClr val="A6A6A6"/>
          </a:solidFill>
        </p:spPr>
        <p:txBody>
          <a:bodyPr anchor="ctr">
            <a:normAutofit/>
          </a:bodyPr>
          <a:lstStyle>
            <a:lvl1pPr marL="0" indent="0" algn="ctr">
              <a:buNone/>
              <a:defRPr sz="1800">
                <a:solidFill>
                  <a:schemeClr val="bg1">
                    <a:lumMod val="95000"/>
                  </a:schemeClr>
                </a:solidFill>
                <a:latin typeface="思源宋体 Heavy" panose="02020900000000000000" pitchFamily="18" charset="-122"/>
                <a:ea typeface="思源宋体 Heavy" panose="02020900000000000000" pitchFamily="18" charset="-122"/>
              </a:defRPr>
            </a:lvl1pPr>
          </a:lstStyle>
          <a:p>
            <a:pPr lvl="0"/>
            <a:endParaRPr lang="zh-CN" altLang="en-US" dirty="0"/>
          </a:p>
        </p:txBody>
      </p:sp>
      <p:sp>
        <p:nvSpPr>
          <p:cNvPr id="25" name="文本占位符 17"/>
          <p:cNvSpPr>
            <a:spLocks noGrp="1"/>
          </p:cNvSpPr>
          <p:nvPr>
            <p:ph type="body" sz="quarter" idx="17"/>
          </p:nvPr>
        </p:nvSpPr>
        <p:spPr>
          <a:xfrm>
            <a:off x="0" y="5165881"/>
            <a:ext cx="1244600" cy="1722438"/>
          </a:xfrm>
          <a:solidFill>
            <a:srgbClr val="A6A6A6"/>
          </a:solidFill>
        </p:spPr>
        <p:txBody>
          <a:bodyPr anchor="ctr">
            <a:normAutofit/>
          </a:bodyPr>
          <a:lstStyle>
            <a:lvl1pPr marL="0" indent="0" algn="ctr">
              <a:buNone/>
              <a:defRPr sz="1800">
                <a:solidFill>
                  <a:schemeClr val="bg1">
                    <a:lumMod val="95000"/>
                  </a:schemeClr>
                </a:solidFill>
                <a:latin typeface="思源宋体 Heavy" panose="02020900000000000000" pitchFamily="18" charset="-122"/>
                <a:ea typeface="思源宋体 Heavy" panose="02020900000000000000" pitchFamily="18" charset="-122"/>
              </a:defRPr>
            </a:lvl1pPr>
          </a:lstStyle>
          <a:p>
            <a:pPr lvl="0"/>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548A5D5-F967-4973-BC3E-B6E1F1E79406}" type="datetime1">
              <a:rPr lang="zh-CN" altLang="en-US" smtClean="0"/>
              <a:t>2024/3/13</a:t>
            </a:fld>
            <a:endParaRPr lang="zh-CN" altLang="en-US" dirty="0"/>
          </a:p>
        </p:txBody>
      </p:sp>
      <p:sp>
        <p:nvSpPr>
          <p:cNvPr id="4" name="页脚占位符 3"/>
          <p:cNvSpPr>
            <a:spLocks noGrp="1"/>
          </p:cNvSpPr>
          <p:nvPr>
            <p:ph type="ftr" sz="quarter" idx="11"/>
          </p:nvPr>
        </p:nvSpPr>
        <p:spPr/>
        <p:txBody>
          <a:body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p>
            <a:fld id="{33B9A5AF-BDD6-4E14-989F-CF034C94E4CA}"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自定义版式">
    <p:bg>
      <p:bgPr>
        <a:solidFill>
          <a:schemeClr val="tx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2024/3/13</a:t>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PhAnim="0" type="blank" preserve="1" userDrawn="1">
  <p:cSld name="Blank">
    <p:spTree>
      <p:nvGrpSpPr>
        <p:cNvPr id="1" name=""/>
        <p:cNvGrpSpPr/>
        <p:nvPr/>
      </p:nvGrpSpPr>
      <p:grpSpPr bwMode="auto">
        <a:xfrm>
          <a:off x="0" y="0"/>
          <a:ext cx="0" cy="0"/>
          <a:chOff x="0" y="0"/>
          <a:chExt cx="0" cy="0"/>
        </a:xfrm>
      </p:grpSpPr>
      <p:sp>
        <p:nvSpPr>
          <p:cNvPr id="2" name="Date Placeholder 1"/>
          <p:cNvSpPr>
            <a:spLocks noGrp="1"/>
          </p:cNvSpPr>
          <p:nvPr>
            <p:ph type="dt" sz="half" idx="10"/>
          </p:nvPr>
        </p:nvSpPr>
        <p:spPr bwMode="auto"/>
        <p:txBody>
          <a:bodyPr/>
          <a:lstStyle/>
          <a:p>
            <a:pPr>
              <a:defRPr/>
            </a:pPr>
            <a:fld id="{116B266A-B0F2-48C3-9268-1D1329A3ACB8}" type="datetime1">
              <a:rPr lang="en-US" altLang="zh-CN" smtClean="0"/>
              <a:t>3/13/2024</a:t>
            </a:fld>
            <a:endParaRPr lang="zh-CN"/>
          </a:p>
        </p:txBody>
      </p:sp>
      <p:sp>
        <p:nvSpPr>
          <p:cNvPr id="3" name="Footer Placeholder 2"/>
          <p:cNvSpPr>
            <a:spLocks noGrp="1"/>
          </p:cNvSpPr>
          <p:nvPr>
            <p:ph type="ftr" sz="quarter" idx="11"/>
          </p:nvPr>
        </p:nvSpPr>
        <p:spPr bwMode="auto"/>
        <p:txBody>
          <a:bodyPr/>
          <a:lstStyle/>
          <a:p>
            <a:pPr>
              <a:defRPr/>
            </a:pPr>
            <a:endParaRPr lang="zh-CN"/>
          </a:p>
        </p:txBody>
      </p:sp>
      <p:sp>
        <p:nvSpPr>
          <p:cNvPr id="4" name="Slide Number Placeholder 3"/>
          <p:cNvSpPr>
            <a:spLocks noGrp="1"/>
          </p:cNvSpPr>
          <p:nvPr>
            <p:ph type="sldNum" sz="quarter" idx="12"/>
          </p:nvPr>
        </p:nvSpPr>
        <p:spPr bwMode="auto"/>
        <p:txBody>
          <a:bodyPr/>
          <a:lstStyle/>
          <a:p>
            <a:pPr>
              <a:defRPr/>
            </a:pPr>
            <a:fld id="{08395586-F03A-48D1-94DF-16B239DF4FB5}" type="slidenum">
              <a:rPr lang="en-US" altLang="zh-CN"/>
              <a:t>‹#›</a:t>
            </a:fld>
            <a:endParaRPr 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tx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单项图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2024/3/13</a:t>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14" name="矩形 13"/>
          <p:cNvSpPr/>
          <p:nvPr userDrawn="1"/>
        </p:nvSpPr>
        <p:spPr>
          <a:xfrm>
            <a:off x="7080179" y="997618"/>
            <a:ext cx="4436181"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片占位符 9"/>
          <p:cNvSpPr>
            <a:spLocks noGrp="1"/>
          </p:cNvSpPr>
          <p:nvPr>
            <p:ph type="pic" sz="quarter" idx="14"/>
          </p:nvPr>
        </p:nvSpPr>
        <p:spPr>
          <a:xfrm>
            <a:off x="6932613" y="1124653"/>
            <a:ext cx="4421187" cy="2943346"/>
          </a:xfrm>
        </p:spPr>
        <p:txBody>
          <a:body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项图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2024/3/13</a:t>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12" name="矩形 11"/>
          <p:cNvSpPr/>
          <p:nvPr userDrawn="1"/>
        </p:nvSpPr>
        <p:spPr>
          <a:xfrm>
            <a:off x="0" y="2290573"/>
            <a:ext cx="12192000" cy="30942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片占位符 9"/>
          <p:cNvSpPr>
            <a:spLocks noGrp="1"/>
          </p:cNvSpPr>
          <p:nvPr>
            <p:ph type="pic" sz="quarter" idx="14"/>
          </p:nvPr>
        </p:nvSpPr>
        <p:spPr>
          <a:xfrm rot="20772240">
            <a:off x="7401365" y="1683034"/>
            <a:ext cx="3598217" cy="2242686"/>
          </a:xfrm>
          <a:ln w="88900">
            <a:solidFill>
              <a:srgbClr val="FFFFFF"/>
            </a:solidFill>
            <a:miter lim="800000"/>
          </a:ln>
          <a:effectLst>
            <a:outerShdw blurRad="63500" sx="102000" sy="102000" algn="ctr" rotWithShape="0">
              <a:prstClr val="black">
                <a:alpha val="40000"/>
              </a:prstClr>
            </a:outerShdw>
          </a:effectLst>
        </p:spPr>
        <p:txBody>
          <a:bodyPr/>
          <a:lstStyle/>
          <a:p>
            <a:endParaRPr lang="zh-CN" altLang="en-US"/>
          </a:p>
        </p:txBody>
      </p:sp>
      <p:sp>
        <p:nvSpPr>
          <p:cNvPr id="19" name="图片占位符 9"/>
          <p:cNvSpPr>
            <a:spLocks noGrp="1"/>
          </p:cNvSpPr>
          <p:nvPr>
            <p:ph type="pic" sz="quarter" idx="15"/>
          </p:nvPr>
        </p:nvSpPr>
        <p:spPr>
          <a:xfrm rot="668217">
            <a:off x="7665854" y="3726070"/>
            <a:ext cx="3598217" cy="2242686"/>
          </a:xfrm>
          <a:ln w="88900">
            <a:solidFill>
              <a:srgbClr val="FFFFFF"/>
            </a:solidFill>
            <a:miter lim="800000"/>
          </a:ln>
          <a:effectLst>
            <a:outerShdw blurRad="63500" sx="102000" sy="102000" algn="ctr" rotWithShape="0">
              <a:prstClr val="black">
                <a:alpha val="40000"/>
              </a:prstClr>
            </a:outerShdw>
          </a:effectLst>
        </p:spPr>
        <p:txBody>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3项图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2024/3/13</a:t>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10" name="图片占位符 9"/>
          <p:cNvSpPr>
            <a:spLocks noGrp="1"/>
          </p:cNvSpPr>
          <p:nvPr>
            <p:ph type="pic" sz="quarter" idx="14"/>
          </p:nvPr>
        </p:nvSpPr>
        <p:spPr>
          <a:xfrm>
            <a:off x="785565" y="1398880"/>
            <a:ext cx="3187948" cy="3225508"/>
          </a:xfrm>
        </p:spPr>
        <p:txBody>
          <a:bodyPr/>
          <a:lstStyle/>
          <a:p>
            <a:endParaRPr lang="zh-CN" altLang="en-US"/>
          </a:p>
        </p:txBody>
      </p:sp>
      <p:sp>
        <p:nvSpPr>
          <p:cNvPr id="16" name="图片占位符 9"/>
          <p:cNvSpPr>
            <a:spLocks noGrp="1"/>
          </p:cNvSpPr>
          <p:nvPr>
            <p:ph type="pic" sz="quarter" idx="15"/>
          </p:nvPr>
        </p:nvSpPr>
        <p:spPr>
          <a:xfrm>
            <a:off x="4493965" y="1410888"/>
            <a:ext cx="3187948" cy="3225508"/>
          </a:xfrm>
        </p:spPr>
        <p:txBody>
          <a:bodyPr/>
          <a:lstStyle/>
          <a:p>
            <a:endParaRPr lang="zh-CN" altLang="en-US"/>
          </a:p>
        </p:txBody>
      </p:sp>
      <p:sp>
        <p:nvSpPr>
          <p:cNvPr id="18" name="图片占位符 9"/>
          <p:cNvSpPr>
            <a:spLocks noGrp="1"/>
          </p:cNvSpPr>
          <p:nvPr>
            <p:ph type="pic" sz="quarter" idx="16"/>
          </p:nvPr>
        </p:nvSpPr>
        <p:spPr>
          <a:xfrm>
            <a:off x="8239589" y="1386104"/>
            <a:ext cx="3187948" cy="3225508"/>
          </a:xfrm>
        </p:spPr>
        <p:txBody>
          <a:bodyPr/>
          <a:lstStyle/>
          <a:p>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项横向图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2024/3/13</a:t>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12" name="矩形 11"/>
          <p:cNvSpPr/>
          <p:nvPr userDrawn="1"/>
        </p:nvSpPr>
        <p:spPr>
          <a:xfrm>
            <a:off x="624221" y="1486197"/>
            <a:ext cx="5334031" cy="1942803"/>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624220" y="3581327"/>
            <a:ext cx="5334031" cy="1942803"/>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6148169" y="1482545"/>
            <a:ext cx="5334031" cy="1942803"/>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userDrawn="1"/>
        </p:nvSpPr>
        <p:spPr>
          <a:xfrm>
            <a:off x="6148168" y="3577675"/>
            <a:ext cx="5334031" cy="1942803"/>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直角三角形 15"/>
          <p:cNvSpPr/>
          <p:nvPr userDrawn="1"/>
        </p:nvSpPr>
        <p:spPr>
          <a:xfrm flipH="1" flipV="1">
            <a:off x="5425531" y="1476181"/>
            <a:ext cx="529296" cy="529296"/>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直角三角形 17"/>
          <p:cNvSpPr/>
          <p:nvPr userDrawn="1"/>
        </p:nvSpPr>
        <p:spPr>
          <a:xfrm flipH="1" flipV="1">
            <a:off x="10962103" y="1476181"/>
            <a:ext cx="529296" cy="529296"/>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直角三角形 18"/>
          <p:cNvSpPr/>
          <p:nvPr userDrawn="1"/>
        </p:nvSpPr>
        <p:spPr>
          <a:xfrm flipH="1" flipV="1">
            <a:off x="5425531" y="3584803"/>
            <a:ext cx="529296" cy="529296"/>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直角三角形 19"/>
          <p:cNvSpPr/>
          <p:nvPr userDrawn="1"/>
        </p:nvSpPr>
        <p:spPr>
          <a:xfrm flipH="1" flipV="1">
            <a:off x="10962103" y="3584803"/>
            <a:ext cx="529296" cy="529296"/>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片占位符 9"/>
          <p:cNvSpPr>
            <a:spLocks noGrp="1"/>
          </p:cNvSpPr>
          <p:nvPr>
            <p:ph type="pic" sz="quarter" idx="14"/>
          </p:nvPr>
        </p:nvSpPr>
        <p:spPr>
          <a:xfrm>
            <a:off x="750888" y="1620838"/>
            <a:ext cx="1601787" cy="1601787"/>
          </a:xfrm>
        </p:spPr>
        <p:txBody>
          <a:bodyPr/>
          <a:lstStyle/>
          <a:p>
            <a:endParaRPr lang="zh-CN" altLang="en-US"/>
          </a:p>
        </p:txBody>
      </p:sp>
      <p:sp>
        <p:nvSpPr>
          <p:cNvPr id="25" name="图片占位符 9"/>
          <p:cNvSpPr>
            <a:spLocks noGrp="1"/>
          </p:cNvSpPr>
          <p:nvPr>
            <p:ph type="pic" sz="quarter" idx="15"/>
          </p:nvPr>
        </p:nvSpPr>
        <p:spPr>
          <a:xfrm>
            <a:off x="762300" y="3748182"/>
            <a:ext cx="1601787" cy="1601787"/>
          </a:xfrm>
        </p:spPr>
        <p:txBody>
          <a:bodyPr/>
          <a:lstStyle/>
          <a:p>
            <a:endParaRPr lang="zh-CN" altLang="en-US"/>
          </a:p>
        </p:txBody>
      </p:sp>
      <p:sp>
        <p:nvSpPr>
          <p:cNvPr id="26" name="图片占位符 9"/>
          <p:cNvSpPr>
            <a:spLocks noGrp="1"/>
          </p:cNvSpPr>
          <p:nvPr>
            <p:ph type="pic" sz="quarter" idx="16"/>
          </p:nvPr>
        </p:nvSpPr>
        <p:spPr>
          <a:xfrm>
            <a:off x="6278410" y="1620838"/>
            <a:ext cx="1601787" cy="1601787"/>
          </a:xfrm>
        </p:spPr>
        <p:txBody>
          <a:bodyPr/>
          <a:lstStyle/>
          <a:p>
            <a:endParaRPr lang="zh-CN" altLang="en-US"/>
          </a:p>
        </p:txBody>
      </p:sp>
      <p:sp>
        <p:nvSpPr>
          <p:cNvPr id="27" name="图片占位符 9"/>
          <p:cNvSpPr>
            <a:spLocks noGrp="1"/>
          </p:cNvSpPr>
          <p:nvPr>
            <p:ph type="pic" sz="quarter" idx="17"/>
          </p:nvPr>
        </p:nvSpPr>
        <p:spPr>
          <a:xfrm>
            <a:off x="6289822" y="3748182"/>
            <a:ext cx="1601787" cy="1601787"/>
          </a:xfrm>
        </p:spPr>
        <p:txBody>
          <a:bodyPr/>
          <a:lstStyle/>
          <a:p>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仅标题">
    <p:spTree>
      <p:nvGrpSpPr>
        <p:cNvPr id="1" name=""/>
        <p:cNvGrpSpPr/>
        <p:nvPr/>
      </p:nvGrpSpPr>
      <p:grpSpPr>
        <a:xfrm>
          <a:off x="0" y="0"/>
          <a:ext cx="0" cy="0"/>
          <a:chOff x="0" y="0"/>
          <a:chExt cx="0" cy="0"/>
        </a:xfrm>
      </p:grpSpPr>
      <p:sp>
        <p:nvSpPr>
          <p:cNvPr id="2" name="标题 1"/>
          <p:cNvSpPr>
            <a:spLocks noGrp="1"/>
          </p:cNvSpPr>
          <p:nvPr>
            <p:ph type="title"/>
          </p:nvPr>
        </p:nvSpPr>
        <p:spPr>
          <a:xfrm>
            <a:off x="750104" y="441325"/>
            <a:ext cx="10515600" cy="365125"/>
          </a:xfrm>
        </p:spPr>
        <p:txBody>
          <a:bodyPr>
            <a:normAutofit/>
          </a:bodyPr>
          <a:lstStyle>
            <a:lvl1pPr>
              <a:defRPr sz="2400">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仅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2024/3/13</a:t>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文本框 7"/>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仅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10" name="矩形 9"/>
          <p:cNvSpPr/>
          <p:nvPr userDrawn="1"/>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userDrawn="1"/>
        </p:nvGrpSpPr>
        <p:grpSpPr>
          <a:xfrm rot="5400000">
            <a:off x="178349" y="-178349"/>
            <a:ext cx="815032" cy="1171729"/>
            <a:chOff x="136270" y="441325"/>
            <a:chExt cx="2690232" cy="1572670"/>
          </a:xfrm>
        </p:grpSpPr>
        <p:sp>
          <p:nvSpPr>
            <p:cNvPr id="12" name="矩形 11"/>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userDrawn="1"/>
        </p:nvGrpSpPr>
        <p:grpSpPr>
          <a:xfrm rot="16200000">
            <a:off x="10974982" y="5053481"/>
            <a:ext cx="1846660" cy="587375"/>
            <a:chOff x="136270" y="441325"/>
            <a:chExt cx="2690232" cy="1572670"/>
          </a:xfrm>
        </p:grpSpPr>
        <p:sp>
          <p:nvSpPr>
            <p:cNvPr id="18" name="矩形 17"/>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灯片编号占位符 4"/>
          <p:cNvSpPr>
            <a:spLocks noGrp="1"/>
          </p:cNvSpPr>
          <p:nvPr>
            <p:ph type="sldNum" sz="quarter" idx="12"/>
          </p:nvPr>
        </p:nvSpPr>
        <p:spPr>
          <a:xfrm>
            <a:off x="8807809" y="6519179"/>
            <a:ext cx="2743200" cy="365125"/>
          </a:xfrm>
        </p:spPr>
        <p:txBody>
          <a:bodyPr/>
          <a:lstStyle>
            <a:lvl1pPr>
              <a:defRPr sz="1600">
                <a:solidFill>
                  <a:schemeClr val="bg1">
                    <a:lumMod val="9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2" name="标题 1"/>
          <p:cNvSpPr>
            <a:spLocks noGrp="1"/>
          </p:cNvSpPr>
          <p:nvPr>
            <p:ph type="title"/>
          </p:nvPr>
        </p:nvSpPr>
        <p:spPr>
          <a:xfrm>
            <a:off x="1382711" y="226821"/>
            <a:ext cx="10515600" cy="598246"/>
          </a:xfrm>
        </p:spPr>
        <p:txBody>
          <a:bodyPr>
            <a:noAutofit/>
          </a:bodyPr>
          <a:lstStyle>
            <a:lvl1pPr>
              <a:defRPr sz="2800">
                <a:latin typeface="思源宋体 Heavy" panose="02020900000000000000" pitchFamily="18" charset="-122"/>
                <a:ea typeface="思源宋体 Heavy" panose="02020900000000000000" pitchFamily="18" charset="-122"/>
              </a:defRPr>
            </a:lvl1pPr>
          </a:lstStyle>
          <a:p>
            <a:r>
              <a:rPr lang="zh-CN" altLang="en-US"/>
              <a:t>单击此处编辑母版标题样式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黑体 CN Medium" panose="020B0600000000000000" pitchFamily="34" charset="-122"/>
                <a:ea typeface="思源黑体 CN Medium" panose="020B0600000000000000" pitchFamily="34" charset="-122"/>
              </a:defRPr>
            </a:lvl1pPr>
          </a:lstStyle>
          <a:p>
            <a:fld id="{F548A5D5-F967-4973-BC3E-B6E1F1E79406}" type="datetime1">
              <a:rPr lang="zh-CN" altLang="en-US" smtClean="0"/>
              <a:t>2024/3/13</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黑体 CN Medium" panose="020B0600000000000000" pitchFamily="34" charset="-122"/>
                <a:ea typeface="思源黑体 CN Medium" panose="020B0600000000000000" pitchFamily="34" charset="-122"/>
              </a:defRPr>
            </a:lvl1pPr>
          </a:lstStyle>
          <a:p>
            <a:r>
              <a:rPr lang="zh-CN" altLang="en-US" dirty="0"/>
              <a:t>西安电子科技大学</a:t>
            </a: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0" r:id="rId1"/>
    <p:sldLayoutId id="214748367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6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4.xml"/><Relationship Id="rId1" Type="http://schemas.openxmlformats.org/officeDocument/2006/relationships/tags" Target="../tags/tag61.xml"/></Relationships>
</file>

<file path=ppt/slides/_rels/slide12.xml.rels><?xml version="1.0" encoding="UTF-8" standalone="yes"?>
<Relationships xmlns="http://schemas.openxmlformats.org/package/2006/relationships"><Relationship Id="rId8" Type="http://schemas.openxmlformats.org/officeDocument/2006/relationships/tags" Target="../tags/tag69.xml"/><Relationship Id="rId13" Type="http://schemas.openxmlformats.org/officeDocument/2006/relationships/tags" Target="../tags/tag74.xml"/><Relationship Id="rId18" Type="http://schemas.openxmlformats.org/officeDocument/2006/relationships/tags" Target="../tags/tag79.xml"/><Relationship Id="rId3" Type="http://schemas.openxmlformats.org/officeDocument/2006/relationships/tags" Target="../tags/tag64.xml"/><Relationship Id="rId21" Type="http://schemas.openxmlformats.org/officeDocument/2006/relationships/notesSlide" Target="../notesSlides/notesSlide12.xml"/><Relationship Id="rId7" Type="http://schemas.openxmlformats.org/officeDocument/2006/relationships/tags" Target="../tags/tag68.xml"/><Relationship Id="rId12" Type="http://schemas.openxmlformats.org/officeDocument/2006/relationships/tags" Target="../tags/tag73.xml"/><Relationship Id="rId17" Type="http://schemas.openxmlformats.org/officeDocument/2006/relationships/tags" Target="../tags/tag78.xml"/><Relationship Id="rId2" Type="http://schemas.openxmlformats.org/officeDocument/2006/relationships/tags" Target="../tags/tag63.xml"/><Relationship Id="rId16" Type="http://schemas.openxmlformats.org/officeDocument/2006/relationships/tags" Target="../tags/tag77.xml"/><Relationship Id="rId20" Type="http://schemas.openxmlformats.org/officeDocument/2006/relationships/slideLayout" Target="../slideLayouts/slideLayout2.xml"/><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tags" Target="../tags/tag72.xml"/><Relationship Id="rId5" Type="http://schemas.openxmlformats.org/officeDocument/2006/relationships/tags" Target="../tags/tag66.xml"/><Relationship Id="rId15" Type="http://schemas.openxmlformats.org/officeDocument/2006/relationships/tags" Target="../tags/tag76.xml"/><Relationship Id="rId10" Type="http://schemas.openxmlformats.org/officeDocument/2006/relationships/tags" Target="../tags/tag71.xml"/><Relationship Id="rId19" Type="http://schemas.openxmlformats.org/officeDocument/2006/relationships/tags" Target="../tags/tag80.xml"/><Relationship Id="rId4" Type="http://schemas.openxmlformats.org/officeDocument/2006/relationships/tags" Target="../tags/tag65.xml"/><Relationship Id="rId9" Type="http://schemas.openxmlformats.org/officeDocument/2006/relationships/tags" Target="../tags/tag70.xml"/><Relationship Id="rId14" Type="http://schemas.openxmlformats.org/officeDocument/2006/relationships/tags" Target="../tags/tag75.xml"/></Relationships>
</file>

<file path=ppt/slides/_rels/slide13.xml.rels><?xml version="1.0" encoding="UTF-8" standalone="yes"?>
<Relationships xmlns="http://schemas.openxmlformats.org/package/2006/relationships"><Relationship Id="rId8" Type="http://schemas.openxmlformats.org/officeDocument/2006/relationships/tags" Target="../tags/tag88.xml"/><Relationship Id="rId13" Type="http://schemas.openxmlformats.org/officeDocument/2006/relationships/notesSlide" Target="../notesSlides/notesSlide13.xml"/><Relationship Id="rId18" Type="http://schemas.openxmlformats.org/officeDocument/2006/relationships/image" Target="../media/image25.png"/><Relationship Id="rId3" Type="http://schemas.openxmlformats.org/officeDocument/2006/relationships/tags" Target="../tags/tag83.xml"/><Relationship Id="rId21" Type="http://schemas.openxmlformats.org/officeDocument/2006/relationships/image" Target="../media/image28.png"/><Relationship Id="rId7" Type="http://schemas.openxmlformats.org/officeDocument/2006/relationships/tags" Target="../tags/tag87.xml"/><Relationship Id="rId12" Type="http://schemas.openxmlformats.org/officeDocument/2006/relationships/slideLayout" Target="../slideLayouts/slideLayout2.xml"/><Relationship Id="rId17" Type="http://schemas.openxmlformats.org/officeDocument/2006/relationships/image" Target="../media/image24.png"/><Relationship Id="rId2" Type="http://schemas.openxmlformats.org/officeDocument/2006/relationships/tags" Target="../tags/tag82.xml"/><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tags" Target="../tags/tag81.xml"/><Relationship Id="rId6" Type="http://schemas.openxmlformats.org/officeDocument/2006/relationships/tags" Target="../tags/tag86.xml"/><Relationship Id="rId11" Type="http://schemas.openxmlformats.org/officeDocument/2006/relationships/tags" Target="../tags/tag91.xml"/><Relationship Id="rId24" Type="http://schemas.openxmlformats.org/officeDocument/2006/relationships/image" Target="../media/image31.png"/><Relationship Id="rId5" Type="http://schemas.openxmlformats.org/officeDocument/2006/relationships/tags" Target="../tags/tag85.xml"/><Relationship Id="rId15" Type="http://schemas.openxmlformats.org/officeDocument/2006/relationships/image" Target="../media/image22.png"/><Relationship Id="rId23" Type="http://schemas.openxmlformats.org/officeDocument/2006/relationships/image" Target="../media/image30.png"/><Relationship Id="rId10" Type="http://schemas.openxmlformats.org/officeDocument/2006/relationships/tags" Target="../tags/tag90.xml"/><Relationship Id="rId19" Type="http://schemas.openxmlformats.org/officeDocument/2006/relationships/image" Target="../media/image26.png"/><Relationship Id="rId4" Type="http://schemas.openxmlformats.org/officeDocument/2006/relationships/tags" Target="../tags/tag84.xml"/><Relationship Id="rId9" Type="http://schemas.openxmlformats.org/officeDocument/2006/relationships/tags" Target="../tags/tag89.xml"/><Relationship Id="rId14" Type="http://schemas.openxmlformats.org/officeDocument/2006/relationships/image" Target="../media/image21.png"/><Relationship Id="rId22" Type="http://schemas.openxmlformats.org/officeDocument/2006/relationships/image" Target="../media/image29.png"/></Relationships>
</file>

<file path=ppt/slides/_rels/slide14.xml.rels><?xml version="1.0" encoding="UTF-8" standalone="yes"?>
<Relationships xmlns="http://schemas.openxmlformats.org/package/2006/relationships"><Relationship Id="rId13" Type="http://schemas.openxmlformats.org/officeDocument/2006/relationships/tags" Target="../tags/tag104.xml"/><Relationship Id="rId18" Type="http://schemas.openxmlformats.org/officeDocument/2006/relationships/tags" Target="../tags/tag109.xml"/><Relationship Id="rId26" Type="http://schemas.openxmlformats.org/officeDocument/2006/relationships/image" Target="../media/image35.png"/><Relationship Id="rId3" Type="http://schemas.openxmlformats.org/officeDocument/2006/relationships/tags" Target="../tags/tag94.xml"/><Relationship Id="rId21" Type="http://schemas.openxmlformats.org/officeDocument/2006/relationships/slideLayout" Target="../slideLayouts/slideLayout2.xml"/><Relationship Id="rId7" Type="http://schemas.openxmlformats.org/officeDocument/2006/relationships/tags" Target="../tags/tag98.xml"/><Relationship Id="rId12" Type="http://schemas.openxmlformats.org/officeDocument/2006/relationships/tags" Target="../tags/tag103.xml"/><Relationship Id="rId17" Type="http://schemas.openxmlformats.org/officeDocument/2006/relationships/tags" Target="../tags/tag108.xml"/><Relationship Id="rId25" Type="http://schemas.openxmlformats.org/officeDocument/2006/relationships/image" Target="../media/image34.png"/><Relationship Id="rId33" Type="http://schemas.openxmlformats.org/officeDocument/2006/relationships/image" Target="../media/image42.png"/><Relationship Id="rId2" Type="http://schemas.openxmlformats.org/officeDocument/2006/relationships/tags" Target="../tags/tag93.xml"/><Relationship Id="rId16" Type="http://schemas.openxmlformats.org/officeDocument/2006/relationships/tags" Target="../tags/tag107.xml"/><Relationship Id="rId20" Type="http://schemas.openxmlformats.org/officeDocument/2006/relationships/tags" Target="../tags/tag111.xml"/><Relationship Id="rId29" Type="http://schemas.openxmlformats.org/officeDocument/2006/relationships/image" Target="../media/image38.png"/><Relationship Id="rId1" Type="http://schemas.openxmlformats.org/officeDocument/2006/relationships/tags" Target="../tags/tag92.xml"/><Relationship Id="rId6" Type="http://schemas.openxmlformats.org/officeDocument/2006/relationships/tags" Target="../tags/tag97.xml"/><Relationship Id="rId11" Type="http://schemas.openxmlformats.org/officeDocument/2006/relationships/tags" Target="../tags/tag102.xml"/><Relationship Id="rId24" Type="http://schemas.openxmlformats.org/officeDocument/2006/relationships/image" Target="../media/image33.png"/><Relationship Id="rId32" Type="http://schemas.openxmlformats.org/officeDocument/2006/relationships/image" Target="../media/image41.png"/><Relationship Id="rId5" Type="http://schemas.openxmlformats.org/officeDocument/2006/relationships/tags" Target="../tags/tag96.xml"/><Relationship Id="rId15" Type="http://schemas.openxmlformats.org/officeDocument/2006/relationships/tags" Target="../tags/tag106.xml"/><Relationship Id="rId23" Type="http://schemas.openxmlformats.org/officeDocument/2006/relationships/image" Target="../media/image32.png"/><Relationship Id="rId28" Type="http://schemas.openxmlformats.org/officeDocument/2006/relationships/image" Target="../media/image37.png"/><Relationship Id="rId10" Type="http://schemas.openxmlformats.org/officeDocument/2006/relationships/tags" Target="../tags/tag101.xml"/><Relationship Id="rId19" Type="http://schemas.openxmlformats.org/officeDocument/2006/relationships/tags" Target="../tags/tag110.xml"/><Relationship Id="rId31" Type="http://schemas.openxmlformats.org/officeDocument/2006/relationships/image" Target="../media/image40.png"/><Relationship Id="rId4" Type="http://schemas.openxmlformats.org/officeDocument/2006/relationships/tags" Target="../tags/tag95.xml"/><Relationship Id="rId9" Type="http://schemas.openxmlformats.org/officeDocument/2006/relationships/tags" Target="../tags/tag100.xml"/><Relationship Id="rId14" Type="http://schemas.openxmlformats.org/officeDocument/2006/relationships/tags" Target="../tags/tag105.xml"/><Relationship Id="rId22" Type="http://schemas.openxmlformats.org/officeDocument/2006/relationships/notesSlide" Target="../notesSlides/notesSlide14.xml"/><Relationship Id="rId27" Type="http://schemas.openxmlformats.org/officeDocument/2006/relationships/image" Target="../media/image36.png"/><Relationship Id="rId30" Type="http://schemas.openxmlformats.org/officeDocument/2006/relationships/image" Target="../media/image39.png"/><Relationship Id="rId8" Type="http://schemas.openxmlformats.org/officeDocument/2006/relationships/tags" Target="../tags/tag99.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5.xml"/><Relationship Id="rId3" Type="http://schemas.openxmlformats.org/officeDocument/2006/relationships/tags" Target="../tags/tag114.xml"/><Relationship Id="rId7" Type="http://schemas.openxmlformats.org/officeDocument/2006/relationships/slideLayout" Target="../slideLayouts/slideLayout2.xml"/><Relationship Id="rId12" Type="http://schemas.openxmlformats.org/officeDocument/2006/relationships/image" Target="../media/image46.png"/><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tags" Target="../tags/tag117.xml"/><Relationship Id="rId11" Type="http://schemas.openxmlformats.org/officeDocument/2006/relationships/image" Target="../media/image45.png"/><Relationship Id="rId5" Type="http://schemas.openxmlformats.org/officeDocument/2006/relationships/tags" Target="../tags/tag116.xml"/><Relationship Id="rId10" Type="http://schemas.openxmlformats.org/officeDocument/2006/relationships/image" Target="../media/image44.png"/><Relationship Id="rId4" Type="http://schemas.openxmlformats.org/officeDocument/2006/relationships/tags" Target="../tags/tag115.xml"/><Relationship Id="rId9" Type="http://schemas.openxmlformats.org/officeDocument/2006/relationships/image" Target="../media/image43.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13" Type="http://schemas.openxmlformats.org/officeDocument/2006/relationships/image" Target="../media/image51.png"/><Relationship Id="rId3" Type="http://schemas.openxmlformats.org/officeDocument/2006/relationships/tags" Target="../tags/tag120.xml"/><Relationship Id="rId7" Type="http://schemas.openxmlformats.org/officeDocument/2006/relationships/slideLayout" Target="../slideLayouts/slideLayout2.xml"/><Relationship Id="rId12" Type="http://schemas.openxmlformats.org/officeDocument/2006/relationships/image" Target="../media/image50.png"/><Relationship Id="rId2" Type="http://schemas.openxmlformats.org/officeDocument/2006/relationships/tags" Target="../tags/tag119.xml"/><Relationship Id="rId16" Type="http://schemas.openxmlformats.org/officeDocument/2006/relationships/image" Target="../media/image54.png"/><Relationship Id="rId1" Type="http://schemas.openxmlformats.org/officeDocument/2006/relationships/tags" Target="../tags/tag118.xml"/><Relationship Id="rId6" Type="http://schemas.openxmlformats.org/officeDocument/2006/relationships/tags" Target="../tags/tag123.xml"/><Relationship Id="rId11" Type="http://schemas.openxmlformats.org/officeDocument/2006/relationships/image" Target="../media/image49.png"/><Relationship Id="rId5" Type="http://schemas.openxmlformats.org/officeDocument/2006/relationships/tags" Target="../tags/tag122.xml"/><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tags" Target="../tags/tag121.xml"/><Relationship Id="rId9" Type="http://schemas.openxmlformats.org/officeDocument/2006/relationships/image" Target="../media/image47.png"/><Relationship Id="rId1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5.xml"/><Relationship Id="rId1" Type="http://schemas.openxmlformats.org/officeDocument/2006/relationships/tags" Target="../tags/tag124.xml"/><Relationship Id="rId5" Type="http://schemas.openxmlformats.org/officeDocument/2006/relationships/image" Target="../media/image55.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59.png"/><Relationship Id="rId3" Type="http://schemas.openxmlformats.org/officeDocument/2006/relationships/tags" Target="../tags/tag128.xml"/><Relationship Id="rId7" Type="http://schemas.openxmlformats.org/officeDocument/2006/relationships/tags" Target="../tags/tag132.xml"/><Relationship Id="rId12" Type="http://schemas.openxmlformats.org/officeDocument/2006/relationships/image" Target="../media/image58.png"/><Relationship Id="rId2" Type="http://schemas.openxmlformats.org/officeDocument/2006/relationships/tags" Target="../tags/tag127.xml"/><Relationship Id="rId16" Type="http://schemas.openxmlformats.org/officeDocument/2006/relationships/image" Target="../media/image61.png"/><Relationship Id="rId1" Type="http://schemas.openxmlformats.org/officeDocument/2006/relationships/tags" Target="../tags/tag126.xml"/><Relationship Id="rId6" Type="http://schemas.openxmlformats.org/officeDocument/2006/relationships/tags" Target="../tags/tag131.xml"/><Relationship Id="rId11" Type="http://schemas.openxmlformats.org/officeDocument/2006/relationships/image" Target="../media/image57.png"/><Relationship Id="rId5" Type="http://schemas.openxmlformats.org/officeDocument/2006/relationships/tags" Target="../tags/tag130.xml"/><Relationship Id="rId15" Type="http://schemas.openxmlformats.org/officeDocument/2006/relationships/image" Target="../media/image72.png"/><Relationship Id="rId10" Type="http://schemas.openxmlformats.org/officeDocument/2006/relationships/image" Target="../media/image56.png"/><Relationship Id="rId4" Type="http://schemas.openxmlformats.org/officeDocument/2006/relationships/tags" Target="../tags/tag129.xml"/><Relationship Id="rId9" Type="http://schemas.openxmlformats.org/officeDocument/2006/relationships/notesSlide" Target="../notesSlides/notesSlide18.xml"/><Relationship Id="rId14" Type="http://schemas.openxmlformats.org/officeDocument/2006/relationships/image" Target="../media/image60.png"/></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slideLayout" Target="../slideLayouts/slideLayout20.xml"/><Relationship Id="rId3" Type="http://schemas.openxmlformats.org/officeDocument/2006/relationships/tags" Target="../tags/tag4.xml"/><Relationship Id="rId21" Type="http://schemas.openxmlformats.org/officeDocument/2006/relationships/tags" Target="../tags/tag2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tags" Target="../tags/tag26.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tags" Target="../tags/tag25.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tags" Target="../tags/tag24.xml"/><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 Id="rId27"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4.xml"/><Relationship Id="rId1" Type="http://schemas.openxmlformats.org/officeDocument/2006/relationships/tags" Target="../tags/tag13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35.xml"/><Relationship Id="rId4" Type="http://schemas.openxmlformats.org/officeDocument/2006/relationships/image" Target="../media/image67.png"/></Relationships>
</file>

<file path=ppt/slides/_rels/slide2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tags" Target="../tags/tag138.xml"/><Relationship Id="rId7" Type="http://schemas.openxmlformats.org/officeDocument/2006/relationships/notesSlide" Target="../notesSlides/notesSlide22.xml"/><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slideLayout" Target="../slideLayouts/slideLayout2.xml"/><Relationship Id="rId5" Type="http://schemas.openxmlformats.org/officeDocument/2006/relationships/tags" Target="../tags/tag140.xml"/><Relationship Id="rId4" Type="http://schemas.openxmlformats.org/officeDocument/2006/relationships/tags" Target="../tags/tag139.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4.xml"/><Relationship Id="rId1" Type="http://schemas.openxmlformats.org/officeDocument/2006/relationships/tags" Target="../tags/tag141.xml"/></Relationships>
</file>

<file path=ppt/slides/_rels/slide24.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69.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1.png"/><Relationship Id="rId10" Type="http://schemas.openxmlformats.org/officeDocument/2006/relationships/image" Target="../media/image77.png"/><Relationship Id="rId4" Type="http://schemas.openxmlformats.org/officeDocument/2006/relationships/image" Target="../media/image70.png"/><Relationship Id="rId9" Type="http://schemas.openxmlformats.org/officeDocument/2006/relationships/image" Target="../media/image76.png"/></Relationships>
</file>

<file path=ppt/slides/_rels/slide25.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29.xml"/><Relationship Id="rId7" Type="http://schemas.openxmlformats.org/officeDocument/2006/relationships/slideLayout" Target="../slideLayouts/slideLayout2.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35.xml"/><Relationship Id="rId7" Type="http://schemas.openxmlformats.org/officeDocument/2006/relationships/notesSlide" Target="../notesSlides/notesSlide5.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slideLayout" Target="../slideLayouts/slideLayout2.xml"/><Relationship Id="rId5" Type="http://schemas.openxmlformats.org/officeDocument/2006/relationships/tags" Target="../tags/tag37.xml"/><Relationship Id="rId10" Type="http://schemas.openxmlformats.org/officeDocument/2006/relationships/image" Target="../media/image8.png"/><Relationship Id="rId4" Type="http://schemas.openxmlformats.org/officeDocument/2006/relationships/tags" Target="../tags/tag36.xml"/><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tags" Target="../tags/tag47.xml"/><Relationship Id="rId13" Type="http://schemas.openxmlformats.org/officeDocument/2006/relationships/tags" Target="../tags/tag52.xml"/><Relationship Id="rId18" Type="http://schemas.openxmlformats.org/officeDocument/2006/relationships/tags" Target="../tags/tag57.xml"/><Relationship Id="rId26" Type="http://schemas.openxmlformats.org/officeDocument/2006/relationships/image" Target="../media/image20.png"/><Relationship Id="rId3" Type="http://schemas.openxmlformats.org/officeDocument/2006/relationships/tags" Target="../tags/tag42.xml"/><Relationship Id="rId21" Type="http://schemas.openxmlformats.org/officeDocument/2006/relationships/slideLayout" Target="../slideLayouts/slideLayout2.xml"/><Relationship Id="rId7" Type="http://schemas.openxmlformats.org/officeDocument/2006/relationships/tags" Target="../tags/tag46.xml"/><Relationship Id="rId12" Type="http://schemas.openxmlformats.org/officeDocument/2006/relationships/tags" Target="../tags/tag51.xml"/><Relationship Id="rId17" Type="http://schemas.openxmlformats.org/officeDocument/2006/relationships/tags" Target="../tags/tag56.xml"/><Relationship Id="rId25" Type="http://schemas.openxmlformats.org/officeDocument/2006/relationships/image" Target="../media/image19.png"/><Relationship Id="rId2" Type="http://schemas.openxmlformats.org/officeDocument/2006/relationships/tags" Target="../tags/tag41.xml"/><Relationship Id="rId16" Type="http://schemas.openxmlformats.org/officeDocument/2006/relationships/tags" Target="../tags/tag55.xml"/><Relationship Id="rId20" Type="http://schemas.openxmlformats.org/officeDocument/2006/relationships/tags" Target="../tags/tag59.xml"/><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tags" Target="../tags/tag50.xml"/><Relationship Id="rId24" Type="http://schemas.openxmlformats.org/officeDocument/2006/relationships/image" Target="../media/image18.png"/><Relationship Id="rId5" Type="http://schemas.openxmlformats.org/officeDocument/2006/relationships/tags" Target="../tags/tag44.xml"/><Relationship Id="rId15" Type="http://schemas.openxmlformats.org/officeDocument/2006/relationships/tags" Target="../tags/tag54.xml"/><Relationship Id="rId23" Type="http://schemas.openxmlformats.org/officeDocument/2006/relationships/image" Target="../media/image17.png"/><Relationship Id="rId10" Type="http://schemas.openxmlformats.org/officeDocument/2006/relationships/tags" Target="../tags/tag49.xml"/><Relationship Id="rId19" Type="http://schemas.openxmlformats.org/officeDocument/2006/relationships/tags" Target="../tags/tag58.xml"/><Relationship Id="rId4" Type="http://schemas.openxmlformats.org/officeDocument/2006/relationships/tags" Target="../tags/tag43.xml"/><Relationship Id="rId9" Type="http://schemas.openxmlformats.org/officeDocument/2006/relationships/tags" Target="../tags/tag48.xml"/><Relationship Id="rId14" Type="http://schemas.openxmlformats.org/officeDocument/2006/relationships/tags" Target="../tags/tag53.xml"/><Relationship Id="rId2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文本框 12"/>
          <p:cNvSpPr txBox="1"/>
          <p:nvPr/>
        </p:nvSpPr>
        <p:spPr>
          <a:xfrm>
            <a:off x="813452" y="6135686"/>
            <a:ext cx="10565095" cy="336567"/>
          </a:xfrm>
          <a:prstGeom prst="rect">
            <a:avLst/>
          </a:prstGeom>
          <a:noFill/>
        </p:spPr>
        <p:txBody>
          <a:bodyPr wrap="square" rtlCol="0">
            <a:spAutoFit/>
          </a:bodyPr>
          <a:lstStyle/>
          <a:p>
            <a:pPr algn="just">
              <a:lnSpc>
                <a:spcPct val="150000"/>
              </a:lnSpc>
            </a:pPr>
            <a:r>
              <a:rPr lang="en-US" altLang="zh-CN" sz="1200" dirty="0">
                <a:latin typeface="Times New Roman" panose="02020603050405020304" pitchFamily="18" charset="0"/>
                <a:cs typeface="Times New Roman" panose="02020603050405020304" pitchFamily="18" charset="0"/>
                <a:sym typeface="+mn-ea"/>
              </a:rPr>
              <a:t>Zeng Y, Chen J, Xu J, et al. A tutorial on environment-aware communications via channel knowledge map for 6G[J]. IEEE Communications Surveys &amp; Tutorials, 2024.</a:t>
            </a:r>
            <a:endParaRPr lang="zh-CN" altLang="en-US" sz="1200" dirty="0">
              <a:effectLst>
                <a:outerShdw blurRad="50800" dist="38100" dir="2700000" algn="tl" rotWithShape="0">
                  <a:prstClr val="black">
                    <a:alpha val="40000"/>
                  </a:prstClr>
                </a:outerShdw>
              </a:effectLst>
              <a:latin typeface="思源宋体 Heavy" panose="02020900000000000000" pitchFamily="18" charset="-122"/>
              <a:ea typeface="思源宋体 Heavy" panose="02020900000000000000" pitchFamily="18" charset="-122"/>
            </a:endParaRPr>
          </a:p>
        </p:txBody>
      </p:sp>
      <p:sp>
        <p:nvSpPr>
          <p:cNvPr id="20" name="文本框 19"/>
          <p:cNvSpPr txBox="1"/>
          <p:nvPr/>
        </p:nvSpPr>
        <p:spPr>
          <a:xfrm>
            <a:off x="4604776" y="4813590"/>
            <a:ext cx="2850642" cy="646331"/>
          </a:xfrm>
          <a:prstGeom prst="rect">
            <a:avLst/>
          </a:prstGeom>
          <a:noFill/>
        </p:spPr>
        <p:txBody>
          <a:bodyPr wrap="square" rtlCol="0">
            <a:spAutoFit/>
          </a:bodyPr>
          <a:lstStyle/>
          <a:p>
            <a:pPr algn="ctr"/>
            <a:r>
              <a:rPr lang="zh-CN" altLang="en-US" dirty="0">
                <a:solidFill>
                  <a:schemeClr val="tx1">
                    <a:lumMod val="75000"/>
                    <a:lumOff val="25000"/>
                  </a:schemeClr>
                </a:solidFill>
                <a:latin typeface="思源宋体 Heavy" panose="02020900000000000000" pitchFamily="18" charset="-122"/>
                <a:ea typeface="思源宋体 Heavy" panose="02020900000000000000" pitchFamily="18" charset="-122"/>
              </a:rPr>
              <a:t>汇报人：  邓  川</a:t>
            </a:r>
            <a:r>
              <a:rPr lang="en-US" altLang="zh-CN" dirty="0">
                <a:solidFill>
                  <a:schemeClr val="bg1"/>
                </a:solidFill>
                <a:latin typeface="思源宋体 Heavy" panose="02020900000000000000" pitchFamily="18" charset="-122"/>
                <a:ea typeface="思源宋体 Heavy" panose="02020900000000000000" pitchFamily="18" charset="-122"/>
              </a:rPr>
              <a:t>——</a:t>
            </a:r>
            <a:endParaRPr lang="zh-CN" altLang="en-US" dirty="0">
              <a:solidFill>
                <a:schemeClr val="bg1"/>
              </a:solidFill>
              <a:latin typeface="思源宋体 Heavy" panose="02020900000000000000" pitchFamily="18" charset="-122"/>
              <a:ea typeface="思源宋体 Heavy" panose="02020900000000000000" pitchFamily="18" charset="-122"/>
            </a:endParaRPr>
          </a:p>
          <a:p>
            <a:pPr algn="ctr"/>
            <a:r>
              <a:rPr lang="zh-CN" altLang="en-US" dirty="0">
                <a:solidFill>
                  <a:schemeClr val="tx1">
                    <a:lumMod val="75000"/>
                    <a:lumOff val="25000"/>
                  </a:schemeClr>
                </a:solidFill>
                <a:latin typeface="Times New Roman" panose="02020603050405020304" pitchFamily="18" charset="0"/>
                <a:ea typeface="思源宋体 Heavy" panose="02020900000000000000" pitchFamily="18" charset="-122"/>
                <a:cs typeface="Times New Roman" panose="02020603050405020304" pitchFamily="18" charset="0"/>
                <a:sym typeface="+mn-ea"/>
              </a:rPr>
              <a:t>日期：</a:t>
            </a:r>
            <a:r>
              <a:rPr lang="en-US" altLang="zh-CN" dirty="0">
                <a:solidFill>
                  <a:schemeClr val="tx1">
                    <a:lumMod val="75000"/>
                    <a:lumOff val="25000"/>
                  </a:schemeClr>
                </a:solidFill>
                <a:latin typeface="Times New Roman" panose="02020603050405020304" pitchFamily="18" charset="0"/>
                <a:ea typeface="思源宋体 Heavy" panose="02020900000000000000" pitchFamily="18" charset="-122"/>
                <a:cs typeface="Times New Roman" panose="02020603050405020304" pitchFamily="18" charset="0"/>
                <a:sym typeface="+mn-ea"/>
              </a:rPr>
              <a:t>2024</a:t>
            </a:r>
            <a:r>
              <a:rPr lang="zh-CN" altLang="en-US" dirty="0">
                <a:solidFill>
                  <a:schemeClr val="tx1">
                    <a:lumMod val="75000"/>
                    <a:lumOff val="25000"/>
                  </a:schemeClr>
                </a:solidFill>
                <a:latin typeface="Times New Roman" panose="02020603050405020304" pitchFamily="18" charset="0"/>
                <a:ea typeface="思源宋体 Heavy" panose="02020900000000000000" pitchFamily="18" charset="-122"/>
                <a:cs typeface="Times New Roman" panose="02020603050405020304" pitchFamily="18" charset="0"/>
                <a:sym typeface="+mn-ea"/>
              </a:rPr>
              <a:t>年</a:t>
            </a:r>
            <a:r>
              <a:rPr lang="en-US" altLang="zh-CN" dirty="0">
                <a:solidFill>
                  <a:schemeClr val="tx1">
                    <a:lumMod val="75000"/>
                    <a:lumOff val="25000"/>
                  </a:schemeClr>
                </a:solidFill>
                <a:latin typeface="Times New Roman" panose="02020603050405020304" pitchFamily="18" charset="0"/>
                <a:ea typeface="思源宋体 Heavy" panose="02020900000000000000" pitchFamily="18" charset="-122"/>
                <a:cs typeface="Times New Roman" panose="02020603050405020304" pitchFamily="18" charset="0"/>
                <a:sym typeface="+mn-ea"/>
              </a:rPr>
              <a:t>2</a:t>
            </a:r>
            <a:r>
              <a:rPr lang="zh-CN" altLang="en-US" dirty="0">
                <a:solidFill>
                  <a:schemeClr val="tx1">
                    <a:lumMod val="75000"/>
                    <a:lumOff val="25000"/>
                  </a:schemeClr>
                </a:solidFill>
                <a:latin typeface="Times New Roman" panose="02020603050405020304" pitchFamily="18" charset="0"/>
                <a:ea typeface="思源宋体 Heavy" panose="02020900000000000000" pitchFamily="18" charset="-122"/>
                <a:cs typeface="Times New Roman" panose="02020603050405020304" pitchFamily="18" charset="0"/>
                <a:sym typeface="+mn-ea"/>
              </a:rPr>
              <a:t>月</a:t>
            </a:r>
            <a:r>
              <a:rPr lang="en-US" altLang="zh-CN" dirty="0">
                <a:solidFill>
                  <a:schemeClr val="tx1">
                    <a:lumMod val="75000"/>
                    <a:lumOff val="25000"/>
                  </a:schemeClr>
                </a:solidFill>
                <a:latin typeface="Times New Roman" panose="02020603050405020304" pitchFamily="18" charset="0"/>
                <a:ea typeface="思源宋体 Heavy" panose="02020900000000000000" pitchFamily="18" charset="-122"/>
                <a:cs typeface="Times New Roman" panose="02020603050405020304" pitchFamily="18" charset="0"/>
                <a:sym typeface="+mn-ea"/>
              </a:rPr>
              <a:t>26</a:t>
            </a:r>
            <a:r>
              <a:rPr lang="zh-CN" altLang="en-US" dirty="0">
                <a:solidFill>
                  <a:schemeClr val="tx1">
                    <a:lumMod val="75000"/>
                    <a:lumOff val="25000"/>
                  </a:schemeClr>
                </a:solidFill>
                <a:latin typeface="Times New Roman" panose="02020603050405020304" pitchFamily="18" charset="0"/>
                <a:ea typeface="思源宋体 Heavy" panose="02020900000000000000" pitchFamily="18" charset="-122"/>
                <a:cs typeface="Times New Roman" panose="02020603050405020304" pitchFamily="18" charset="0"/>
                <a:sym typeface="+mn-ea"/>
              </a:rPr>
              <a:t>日</a:t>
            </a:r>
          </a:p>
        </p:txBody>
      </p:sp>
      <p:sp>
        <p:nvSpPr>
          <p:cNvPr id="11" name="矩形 10"/>
          <p:cNvSpPr/>
          <p:nvPr/>
        </p:nvSpPr>
        <p:spPr>
          <a:xfrm>
            <a:off x="0" y="-1"/>
            <a:ext cx="12192000" cy="31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rot="16200000">
            <a:off x="-629641" y="2414059"/>
            <a:ext cx="1846660" cy="587375"/>
            <a:chOff x="136270" y="441325"/>
            <a:chExt cx="2690232" cy="1572670"/>
          </a:xfrm>
        </p:grpSpPr>
        <p:sp>
          <p:nvSpPr>
            <p:cNvPr id="60" name="矩形 59"/>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 name="组合 64"/>
          <p:cNvGrpSpPr/>
          <p:nvPr/>
        </p:nvGrpSpPr>
        <p:grpSpPr>
          <a:xfrm rot="16200000">
            <a:off x="10974983" y="2414059"/>
            <a:ext cx="1846660" cy="587375"/>
            <a:chOff x="136270" y="441325"/>
            <a:chExt cx="2690232" cy="1572670"/>
          </a:xfrm>
        </p:grpSpPr>
        <p:sp>
          <p:nvSpPr>
            <p:cNvPr id="66" name="矩形 65"/>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C1D35D15-D7F3-4CDC-AFA5-A8BDC2712BB9}"/>
              </a:ext>
            </a:extLst>
          </p:cNvPr>
          <p:cNvSpPr txBox="1"/>
          <p:nvPr/>
        </p:nvSpPr>
        <p:spPr>
          <a:xfrm>
            <a:off x="2034746" y="2195114"/>
            <a:ext cx="7990702" cy="1019446"/>
          </a:xfrm>
          <a:prstGeom prst="rect">
            <a:avLst/>
          </a:prstGeom>
          <a:noFill/>
        </p:spPr>
        <p:txBody>
          <a:bodyPr wrap="square" rtlCol="0">
            <a:spAutoFit/>
          </a:bodyPr>
          <a:lstStyle/>
          <a:p>
            <a:pPr algn="ctr" hangingPunct="0">
              <a:lnSpc>
                <a:spcPct val="130000"/>
              </a:lnSpc>
            </a:pPr>
            <a:r>
              <a:rPr lang="zh-CN" altLang="en-US" sz="5400" spc="200" dirty="0">
                <a:solidFill>
                  <a:schemeClr val="accent1"/>
                </a:solidFill>
                <a:latin typeface="黑体" panose="02010609060101010101" pitchFamily="49" charset="-122"/>
                <a:ea typeface="黑体" panose="02010609060101010101" pitchFamily="49" charset="-122"/>
              </a:rPr>
              <a:t>基于</a:t>
            </a:r>
            <a:r>
              <a:rPr lang="en-US" altLang="zh-CN" sz="5400" spc="200" dirty="0">
                <a:solidFill>
                  <a:schemeClr val="accent1"/>
                </a:solidFill>
                <a:latin typeface="黑体" panose="02010609060101010101" pitchFamily="49" charset="-122"/>
                <a:ea typeface="黑体" panose="02010609060101010101" pitchFamily="49" charset="-122"/>
              </a:rPr>
              <a:t>CKM</a:t>
            </a:r>
            <a:r>
              <a:rPr lang="zh-CN" altLang="en-US" sz="5400" spc="200" dirty="0">
                <a:solidFill>
                  <a:schemeClr val="accent1"/>
                </a:solidFill>
                <a:latin typeface="黑体" panose="02010609060101010101" pitchFamily="49" charset="-122"/>
                <a:ea typeface="黑体" panose="02010609060101010101" pitchFamily="49" charset="-122"/>
              </a:rPr>
              <a:t>的环境感知通信</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DB44E30-715F-4973-8179-B4178D7E09F0}" type="datetime1">
              <a:rPr lang="zh-CN" altLang="en-US" smtClean="0">
                <a:solidFill>
                  <a:schemeClr val="bg1">
                    <a:lumMod val="50000"/>
                  </a:schemeClr>
                </a:solidFill>
                <a:latin typeface="微软雅黑" panose="020B0503020204020204" pitchFamily="34" charset="-122"/>
                <a:ea typeface="微软雅黑" panose="020B0503020204020204" pitchFamily="34" charset="-122"/>
              </a:rPr>
              <a:t>2024/3/13</a:t>
            </a:fld>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rPr>
              <a:t>西安电子科技大学</a:t>
            </a:r>
          </a:p>
        </p:txBody>
      </p:sp>
      <p:sp>
        <p:nvSpPr>
          <p:cNvPr id="5" name="灯片编号占位符 4"/>
          <p:cNvSpPr>
            <a:spLocks noGrp="1"/>
          </p:cNvSpPr>
          <p:nvPr>
            <p:ph type="sldNum" sz="quarter" idx="12"/>
          </p:nvPr>
        </p:nvSpPr>
        <p:spPr/>
        <p:txBody>
          <a:bodyPr/>
          <a:lstStyle/>
          <a:p>
            <a:fld id="{33B9A5AF-BDD6-4E14-989F-CF034C94E4CA}" type="slidenum">
              <a:rPr lang="zh-CN" altLang="en-US" smtClean="0">
                <a:solidFill>
                  <a:schemeClr val="bg1">
                    <a:lumMod val="50000"/>
                  </a:schemeClr>
                </a:solidFill>
                <a:latin typeface="微软雅黑" panose="020B0503020204020204" pitchFamily="34" charset="-122"/>
                <a:ea typeface="微软雅黑" panose="020B0503020204020204" pitchFamily="34" charset="-122"/>
              </a:rPr>
              <a:t>10</a:t>
            </a:fld>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 name="标题 6"/>
          <p:cNvSpPr>
            <a:spLocks noGrp="1"/>
          </p:cNvSpPr>
          <p:nvPr>
            <p:ph type="title"/>
          </p:nvPr>
        </p:nvSpPr>
        <p:spPr>
          <a:xfrm>
            <a:off x="749935" y="316865"/>
            <a:ext cx="9777095" cy="794385"/>
          </a:xfrm>
        </p:spPr>
        <p:txBody>
          <a:bodyPr>
            <a:noAutofit/>
          </a:bodyPr>
          <a:lstStyle/>
          <a:p>
            <a:r>
              <a:rPr lang="zh-CN" altLang="en-US" sz="1800">
                <a:latin typeface="微软雅黑" panose="020B0503020204020204" pitchFamily="34" charset="-122"/>
                <a:ea typeface="微软雅黑" panose="020B0503020204020204" pitchFamily="34" charset="-122"/>
              </a:rPr>
              <a:t>A tutorial on </a:t>
            </a:r>
            <a:r>
              <a:rPr lang="zh-CN" altLang="en-US" sz="2000">
                <a:latin typeface="微软雅黑" panose="020B0503020204020204" pitchFamily="34" charset="-122"/>
                <a:ea typeface="微软雅黑" panose="020B0503020204020204" pitchFamily="34" charset="-122"/>
              </a:rPr>
              <a:t>environment</a:t>
            </a:r>
            <a:r>
              <a:rPr lang="zh-CN" altLang="en-US" sz="1800">
                <a:latin typeface="微软雅黑" panose="020B0503020204020204" pitchFamily="34" charset="-122"/>
                <a:ea typeface="微软雅黑" panose="020B0503020204020204" pitchFamily="34" charset="-122"/>
              </a:rPr>
              <a:t>-aware communications via channel knowledge map for 6G</a:t>
            </a:r>
          </a:p>
        </p:txBody>
      </p:sp>
      <p:sp>
        <p:nvSpPr>
          <p:cNvPr id="53" name="文本框 52"/>
          <p:cNvSpPr txBox="1"/>
          <p:nvPr/>
        </p:nvSpPr>
        <p:spPr>
          <a:xfrm>
            <a:off x="451485" y="1097915"/>
            <a:ext cx="4547870" cy="525657"/>
          </a:xfrm>
          <a:prstGeom prst="rect">
            <a:avLst/>
          </a:prstGeom>
          <a:noFill/>
        </p:spPr>
        <p:txBody>
          <a:bodyPr wrap="square" rtlCol="0">
            <a:spAutoFit/>
          </a:bodyPr>
          <a:lstStyle/>
          <a:p>
            <a:pPr algn="just" hangingPunct="0">
              <a:lnSpc>
                <a:spcPct val="130000"/>
              </a:lnSpc>
            </a:pPr>
            <a:r>
              <a:rPr lang="en-US" altLang="zh-CN" sz="2400" spc="100" dirty="0">
                <a:latin typeface="微软雅黑" panose="020B0503020204020204" pitchFamily="34" charset="-122"/>
                <a:ea typeface="微软雅黑" panose="020B0503020204020204" pitchFamily="34" charset="-122"/>
                <a:cs typeface="微软雅黑" panose="020B0503020204020204" pitchFamily="34" charset="-122"/>
              </a:rPr>
              <a:t>2.3 </a:t>
            </a:r>
            <a:r>
              <a:rPr sz="2400" spc="100" dirty="0">
                <a:latin typeface="微软雅黑" panose="020B0503020204020204" pitchFamily="34" charset="-122"/>
                <a:ea typeface="微软雅黑" panose="020B0503020204020204" pitchFamily="34" charset="-122"/>
                <a:cs typeface="微软雅黑" panose="020B0503020204020204" pitchFamily="34" charset="-122"/>
              </a:rPr>
              <a:t>CKM</a:t>
            </a:r>
            <a:r>
              <a:rPr lang="zh-CN" sz="2400" spc="100" dirty="0">
                <a:latin typeface="微软雅黑" panose="020B0503020204020204" pitchFamily="34" charset="-122"/>
                <a:ea typeface="微软雅黑" panose="020B0503020204020204" pitchFamily="34" charset="-122"/>
                <a:cs typeface="微软雅黑" panose="020B0503020204020204" pitchFamily="34" charset="-122"/>
              </a:rPr>
              <a:t>和其他相关技术</a:t>
            </a:r>
          </a:p>
        </p:txBody>
      </p:sp>
      <p:cxnSp>
        <p:nvCxnSpPr>
          <p:cNvPr id="85" name="直接连接符 84"/>
          <p:cNvCxnSpPr/>
          <p:nvPr/>
        </p:nvCxnSpPr>
        <p:spPr>
          <a:xfrm>
            <a:off x="547569" y="1677324"/>
            <a:ext cx="866775" cy="0"/>
          </a:xfrm>
          <a:prstGeom prst="line">
            <a:avLst/>
          </a:prstGeom>
          <a:ln w="19050">
            <a:solidFill>
              <a:schemeClr val="accent1"/>
            </a:solidFill>
          </a:ln>
        </p:spPr>
        <p:style>
          <a:lnRef idx="2">
            <a:schemeClr val="accent6"/>
          </a:lnRef>
          <a:fillRef idx="0">
            <a:schemeClr val="accent6"/>
          </a:fillRef>
          <a:effectRef idx="1">
            <a:schemeClr val="accent6"/>
          </a:effectRef>
          <a:fontRef idx="minor">
            <a:schemeClr val="tx1"/>
          </a:fontRef>
        </p:style>
      </p:cxnSp>
      <p:graphicFrame>
        <p:nvGraphicFramePr>
          <p:cNvPr id="10" name="表格 9"/>
          <p:cNvGraphicFramePr/>
          <p:nvPr>
            <p:custDataLst>
              <p:tags r:id="rId1"/>
            </p:custDataLst>
            <p:extLst>
              <p:ext uri="{D42A27DB-BD31-4B8C-83A1-F6EECF244321}">
                <p14:modId xmlns:p14="http://schemas.microsoft.com/office/powerpoint/2010/main" val="1983517172"/>
              </p:ext>
            </p:extLst>
          </p:nvPr>
        </p:nvGraphicFramePr>
        <p:xfrm>
          <a:off x="1209675" y="1853565"/>
          <a:ext cx="9709785" cy="2957830"/>
        </p:xfrm>
        <a:graphic>
          <a:graphicData uri="http://schemas.openxmlformats.org/drawingml/2006/table">
            <a:tbl>
              <a:tblPr firstRow="1" bandRow="1">
                <a:tableStyleId>{5C22544A-7EE6-4342-B048-85BDC9FD1C3A}</a:tableStyleId>
              </a:tblPr>
              <a:tblGrid>
                <a:gridCol w="1807210">
                  <a:extLst>
                    <a:ext uri="{9D8B030D-6E8A-4147-A177-3AD203B41FA5}">
                      <a16:colId xmlns:a16="http://schemas.microsoft.com/office/drawing/2014/main" val="20000"/>
                    </a:ext>
                  </a:extLst>
                </a:gridCol>
                <a:gridCol w="2699385">
                  <a:extLst>
                    <a:ext uri="{9D8B030D-6E8A-4147-A177-3AD203B41FA5}">
                      <a16:colId xmlns:a16="http://schemas.microsoft.com/office/drawing/2014/main" val="20001"/>
                    </a:ext>
                  </a:extLst>
                </a:gridCol>
                <a:gridCol w="2738755">
                  <a:extLst>
                    <a:ext uri="{9D8B030D-6E8A-4147-A177-3AD203B41FA5}">
                      <a16:colId xmlns:a16="http://schemas.microsoft.com/office/drawing/2014/main" val="20002"/>
                    </a:ext>
                  </a:extLst>
                </a:gridCol>
                <a:gridCol w="2464435">
                  <a:extLst>
                    <a:ext uri="{9D8B030D-6E8A-4147-A177-3AD203B41FA5}">
                      <a16:colId xmlns:a16="http://schemas.microsoft.com/office/drawing/2014/main" val="20003"/>
                    </a:ext>
                  </a:extLst>
                </a:gridCol>
              </a:tblGrid>
              <a:tr h="339090">
                <a:tc>
                  <a:txBody>
                    <a:bodyPr/>
                    <a:lstStyle/>
                    <a:p>
                      <a:pPr algn="ctr">
                        <a:buNone/>
                      </a:pPr>
                      <a:r>
                        <a:rPr lang="zh-CN" altLang="en-US" sz="1000" dirty="0">
                          <a:latin typeface="微软雅黑" panose="020B0503020204020204" pitchFamily="34" charset="-122"/>
                          <a:ea typeface="微软雅黑" panose="020B0503020204020204" pitchFamily="34" charset="-122"/>
                        </a:rPr>
                        <a:t>信道推断技术</a:t>
                      </a:r>
                    </a:p>
                  </a:txBody>
                  <a:tcPr/>
                </a:tc>
                <a:tc>
                  <a:txBody>
                    <a:bodyPr/>
                    <a:lstStyle/>
                    <a:p>
                      <a:pPr algn="ctr">
                        <a:buNone/>
                      </a:pPr>
                      <a:r>
                        <a:rPr lang="zh-CN" altLang="en-US" sz="1000">
                          <a:latin typeface="微软雅黑" panose="020B0503020204020204" pitchFamily="34" charset="-122"/>
                          <a:ea typeface="微软雅黑" panose="020B0503020204020204" pitchFamily="34" charset="-122"/>
                        </a:rPr>
                        <a:t>主要特征</a:t>
                      </a:r>
                    </a:p>
                  </a:txBody>
                  <a:tcPr/>
                </a:tc>
                <a:tc>
                  <a:txBody>
                    <a:bodyPr/>
                    <a:lstStyle/>
                    <a:p>
                      <a:pPr algn="ctr">
                        <a:buNone/>
                      </a:pPr>
                      <a:r>
                        <a:rPr lang="zh-CN" altLang="en-US" sz="1000">
                          <a:latin typeface="微软雅黑" panose="020B0503020204020204" pitchFamily="34" charset="-122"/>
                          <a:ea typeface="微软雅黑" panose="020B0503020204020204" pitchFamily="34" charset="-122"/>
                        </a:rPr>
                        <a:t>优点</a:t>
                      </a:r>
                    </a:p>
                  </a:txBody>
                  <a:tcPr/>
                </a:tc>
                <a:tc>
                  <a:txBody>
                    <a:bodyPr/>
                    <a:lstStyle/>
                    <a:p>
                      <a:pPr algn="ctr">
                        <a:buNone/>
                      </a:pPr>
                      <a:r>
                        <a:rPr lang="zh-CN" altLang="en-US" sz="1000">
                          <a:latin typeface="微软雅黑" panose="020B0503020204020204" pitchFamily="34" charset="-122"/>
                          <a:ea typeface="微软雅黑" panose="020B0503020204020204" pitchFamily="34" charset="-122"/>
                        </a:rPr>
                        <a:t>缺点</a:t>
                      </a:r>
                    </a:p>
                  </a:txBody>
                  <a:tcPr/>
                </a:tc>
                <a:extLst>
                  <a:ext uri="{0D108BD9-81ED-4DB2-BD59-A6C34878D82A}">
                    <a16:rowId xmlns:a16="http://schemas.microsoft.com/office/drawing/2014/main" val="10000"/>
                  </a:ext>
                </a:extLst>
              </a:tr>
              <a:tr h="448310">
                <a:tc>
                  <a:txBody>
                    <a:bodyPr/>
                    <a:lstStyle/>
                    <a:p>
                      <a:pPr algn="ctr">
                        <a:buNone/>
                      </a:pPr>
                      <a:r>
                        <a:rPr lang="zh-CN" altLang="en-US" sz="1050" b="1" dirty="0">
                          <a:latin typeface="微软雅黑" panose="020B0503020204020204" pitchFamily="34" charset="-122"/>
                          <a:ea typeface="微软雅黑" panose="020B0503020204020204" pitchFamily="34" charset="-122"/>
                        </a:rPr>
                        <a:t>时域信道预测</a:t>
                      </a:r>
                    </a:p>
                  </a:txBody>
                  <a:tcPr anchor="ctr"/>
                </a:tc>
                <a:tc>
                  <a:txBody>
                    <a:bodyPr/>
                    <a:lstStyle/>
                    <a:p>
                      <a:pPr marL="285750" indent="-285750">
                        <a:buFont typeface="Wingdings" panose="05000000000000000000" charset="0"/>
                        <a:buChar char="Ø"/>
                      </a:pPr>
                      <a:r>
                        <a:rPr lang="zh-CN" altLang="en-US" sz="900" dirty="0">
                          <a:latin typeface="微软雅黑" panose="020B0503020204020204" pitchFamily="34" charset="-122"/>
                          <a:ea typeface="微软雅黑" panose="020B0503020204020204" pitchFamily="34" charset="-122"/>
                          <a:cs typeface="微软雅黑" panose="020B0503020204020204" pitchFamily="34" charset="-122"/>
                        </a:rPr>
                        <a:t>根据过去的观测预测未来CSI（基于</a:t>
                      </a:r>
                      <a:r>
                        <a:rPr lang="en-US" altLang="zh-CN" sz="900" dirty="0">
                          <a:latin typeface="微软雅黑" panose="020B0503020204020204" pitchFamily="34" charset="-122"/>
                          <a:ea typeface="微软雅黑" panose="020B0503020204020204" pitchFamily="34" charset="-122"/>
                          <a:cs typeface="微软雅黑" panose="020B0503020204020204" pitchFamily="34" charset="-122"/>
                        </a:rPr>
                        <a:t>AR</a:t>
                      </a:r>
                      <a:r>
                        <a:rPr lang="zh-CN" altLang="en-US" sz="900" dirty="0">
                          <a:latin typeface="微软雅黑" panose="020B0503020204020204" pitchFamily="34" charset="-122"/>
                          <a:ea typeface="微软雅黑" panose="020B0503020204020204" pitchFamily="34" charset="-122"/>
                          <a:cs typeface="微软雅黑" panose="020B0503020204020204" pitchFamily="34" charset="-122"/>
                        </a:rPr>
                        <a:t>模型）</a:t>
                      </a:r>
                    </a:p>
                    <a:p>
                      <a:pPr marL="285750" indent="-285750">
                        <a:buFont typeface="Wingdings" panose="05000000000000000000" charset="0"/>
                        <a:buChar char="Ø"/>
                      </a:pPr>
                      <a:r>
                        <a:rPr lang="zh-CN" altLang="en-US" sz="900" dirty="0">
                          <a:latin typeface="微软雅黑" panose="020B0503020204020204" pitchFamily="34" charset="-122"/>
                          <a:ea typeface="微软雅黑" panose="020B0503020204020204" pitchFamily="34" charset="-122"/>
                          <a:cs typeface="微软雅黑" panose="020B0503020204020204" pitchFamily="34" charset="-122"/>
                        </a:rPr>
                        <a:t>避免因信道训练和反馈延迟导致的信道老化</a:t>
                      </a:r>
                    </a:p>
                  </a:txBody>
                  <a:tcPr anchor="ctr"/>
                </a:tc>
                <a:tc>
                  <a:txBody>
                    <a:bodyPr/>
                    <a:lstStyle/>
                    <a:p>
                      <a:pPr marL="171450" indent="-171450">
                        <a:buFont typeface="Wingdings" panose="05000000000000000000" charset="0"/>
                        <a:buChar char="Ø"/>
                      </a:pPr>
                      <a:r>
                        <a:rPr lang="zh-CN" altLang="en-US" sz="900" dirty="0">
                          <a:latin typeface="微软雅黑" panose="020B0503020204020204" pitchFamily="34" charset="-122"/>
                          <a:ea typeface="微软雅黑" panose="020B0503020204020204" pitchFamily="34" charset="-122"/>
                        </a:rPr>
                        <a:t>历史信道观测资料随时可用</a:t>
                      </a:r>
                    </a:p>
                  </a:txBody>
                  <a:tcPr anchor="ctr"/>
                </a:tc>
                <a:tc>
                  <a:txBody>
                    <a:bodyPr/>
                    <a:lstStyle/>
                    <a:p>
                      <a:pPr marL="171450" indent="-171450">
                        <a:buFont typeface="Wingdings" panose="05000000000000000000" charset="0"/>
                        <a:buChar char="Ø"/>
                      </a:pPr>
                      <a:r>
                        <a:rPr lang="zh-CN" altLang="en-US" sz="900">
                          <a:latin typeface="微软雅黑" panose="020B0503020204020204" pitchFamily="34" charset="-122"/>
                          <a:ea typeface="微软雅黑" panose="020B0503020204020204" pitchFamily="34" charset="-122"/>
                        </a:rPr>
                        <a:t>时域设备内信道推断</a:t>
                      </a:r>
                    </a:p>
                    <a:p>
                      <a:pPr marL="171450" indent="-171450">
                        <a:buFont typeface="Wingdings" panose="05000000000000000000" charset="0"/>
                        <a:buChar char="Ø"/>
                      </a:pPr>
                      <a:r>
                        <a:rPr lang="zh-CN" altLang="en-US" sz="900">
                          <a:latin typeface="微软雅黑" panose="020B0503020204020204" pitchFamily="34" charset="-122"/>
                          <a:ea typeface="微软雅黑" panose="020B0503020204020204" pitchFamily="34" charset="-122"/>
                        </a:rPr>
                        <a:t>仍然需要频繁的信道测量</a:t>
                      </a:r>
                    </a:p>
                  </a:txBody>
                  <a:tcPr anchor="ctr"/>
                </a:tc>
                <a:extLst>
                  <a:ext uri="{0D108BD9-81ED-4DB2-BD59-A6C34878D82A}">
                    <a16:rowId xmlns:a16="http://schemas.microsoft.com/office/drawing/2014/main" val="10001"/>
                  </a:ext>
                </a:extLst>
              </a:tr>
              <a:tr h="461010">
                <a:tc>
                  <a:txBody>
                    <a:bodyPr/>
                    <a:lstStyle/>
                    <a:p>
                      <a:pPr algn="ctr">
                        <a:buNone/>
                      </a:pPr>
                      <a:r>
                        <a:rPr lang="zh-CN" altLang="en-US" sz="1050" b="1" dirty="0">
                          <a:latin typeface="微软雅黑" panose="020B0503020204020204" pitchFamily="34" charset="-122"/>
                          <a:ea typeface="微软雅黑" panose="020B0503020204020204" pitchFamily="34" charset="-122"/>
                        </a:rPr>
                        <a:t>带外测量信道推断[121</a:t>
                      </a:r>
                      <a:r>
                        <a:rPr lang="en-US" altLang="zh-CN" sz="1050" b="1" dirty="0">
                          <a:latin typeface="微软雅黑" panose="020B0503020204020204" pitchFamily="34" charset="-122"/>
                          <a:ea typeface="微软雅黑" panose="020B0503020204020204" pitchFamily="34" charset="-122"/>
                        </a:rPr>
                        <a:t>]</a:t>
                      </a:r>
                    </a:p>
                  </a:txBody>
                  <a:tcPr anchor="ctr"/>
                </a:tc>
                <a:tc>
                  <a:txBody>
                    <a:bodyPr/>
                    <a:lstStyle/>
                    <a:p>
                      <a:pPr marL="285750" indent="-285750">
                        <a:buFont typeface="Wingdings" panose="05000000000000000000" charset="0"/>
                        <a:buChar char="Ø"/>
                      </a:pPr>
                      <a:r>
                        <a:rPr lang="zh-CN" altLang="en-US" sz="900" dirty="0">
                          <a:latin typeface="微软雅黑" panose="020B0503020204020204" pitchFamily="34" charset="-122"/>
                          <a:ea typeface="微软雅黑" panose="020B0503020204020204" pitchFamily="34" charset="-122"/>
                        </a:rPr>
                        <a:t>使用不同频段的信道测量预测信道</a:t>
                      </a:r>
                    </a:p>
                    <a:p>
                      <a:pPr marL="285750" indent="-285750">
                        <a:buFont typeface="Wingdings" panose="05000000000000000000" charset="0"/>
                        <a:buChar char="Ø"/>
                      </a:pPr>
                      <a:r>
                        <a:rPr lang="zh-CN" altLang="en-US" sz="900" dirty="0">
                          <a:latin typeface="微软雅黑" panose="020B0503020204020204" pitchFamily="34" charset="-122"/>
                          <a:ea typeface="微软雅黑" panose="020B0503020204020204" pitchFamily="34" charset="-122"/>
                          <a:sym typeface="+mn-ea"/>
                        </a:rPr>
                        <a:t>FDD</a:t>
                      </a:r>
                      <a:r>
                        <a:rPr lang="zh-CN" altLang="en-US" sz="900" dirty="0">
                          <a:latin typeface="微软雅黑" panose="020B0503020204020204" pitchFamily="34" charset="-122"/>
                          <a:ea typeface="微软雅黑" panose="020B0503020204020204" pitchFamily="34" charset="-122"/>
                        </a:rPr>
                        <a:t>使用上行信道测量进行下行信道预测</a:t>
                      </a:r>
                      <a:r>
                        <a:rPr lang="en-US" altLang="zh-CN" sz="900" dirty="0">
                          <a:latin typeface="微软雅黑" panose="020B0503020204020204" pitchFamily="34" charset="-122"/>
                          <a:ea typeface="微软雅黑" panose="020B0503020204020204" pitchFamily="34" charset="-122"/>
                        </a:rPr>
                        <a:t>[124]</a:t>
                      </a:r>
                      <a:endParaRPr lang="zh-CN" altLang="en-US" sz="900" dirty="0">
                        <a:latin typeface="微软雅黑" panose="020B0503020204020204" pitchFamily="34" charset="-122"/>
                        <a:ea typeface="微软雅黑" panose="020B0503020204020204" pitchFamily="34" charset="-122"/>
                      </a:endParaRPr>
                    </a:p>
                    <a:p>
                      <a:pPr marL="285750" indent="-285750">
                        <a:buFont typeface="Wingdings" panose="05000000000000000000" charset="0"/>
                        <a:buChar char="Ø"/>
                      </a:pPr>
                      <a:r>
                        <a:rPr lang="zh-CN" altLang="en-US" sz="900" dirty="0">
                          <a:latin typeface="微软雅黑" panose="020B0503020204020204" pitchFamily="34" charset="-122"/>
                          <a:ea typeface="微软雅黑" panose="020B0503020204020204" pitchFamily="34" charset="-122"/>
                        </a:rPr>
                        <a:t>使用6ghz以下测量的毫米波推断</a:t>
                      </a:r>
                      <a:r>
                        <a:rPr lang="en-US" altLang="zh-CN" sz="900" dirty="0">
                          <a:latin typeface="微软雅黑" panose="020B0503020204020204" pitchFamily="34" charset="-122"/>
                          <a:ea typeface="微软雅黑" panose="020B0503020204020204" pitchFamily="34" charset="-122"/>
                        </a:rPr>
                        <a:t>[121]</a:t>
                      </a:r>
                    </a:p>
                  </a:txBody>
                  <a:tcPr anchor="ctr"/>
                </a:tc>
                <a:tc>
                  <a:txBody>
                    <a:bodyPr/>
                    <a:lstStyle/>
                    <a:p>
                      <a:pPr marL="171450" indent="-171450">
                        <a:buFont typeface="Wingdings" panose="05000000000000000000" charset="0"/>
                        <a:buChar char="Ø"/>
                      </a:pPr>
                      <a:r>
                        <a:rPr lang="zh-CN" altLang="en-US" sz="900" dirty="0">
                          <a:latin typeface="微软雅黑" panose="020B0503020204020204" pitchFamily="34" charset="-122"/>
                          <a:ea typeface="微软雅黑" panose="020B0503020204020204" pitchFamily="34" charset="-122"/>
                        </a:rPr>
                        <a:t>利用了不同频段信号的空间相关性</a:t>
                      </a:r>
                    </a:p>
                  </a:txBody>
                  <a:tcPr anchor="ctr"/>
                </a:tc>
                <a:tc>
                  <a:txBody>
                    <a:bodyPr/>
                    <a:lstStyle/>
                    <a:p>
                      <a:pPr marL="171450" indent="-171450">
                        <a:buFont typeface="Wingdings" panose="05000000000000000000" charset="0"/>
                        <a:buChar char="Ø"/>
                      </a:pPr>
                      <a:r>
                        <a:rPr lang="zh-CN" altLang="en-US" sz="900" dirty="0">
                          <a:latin typeface="微软雅黑" panose="020B0503020204020204" pitchFamily="34" charset="-122"/>
                          <a:ea typeface="微软雅黑" panose="020B0503020204020204" pitchFamily="34" charset="-122"/>
                        </a:rPr>
                        <a:t>推断质量随着频距的增大而降低</a:t>
                      </a:r>
                    </a:p>
                  </a:txBody>
                  <a:tcPr anchor="ctr"/>
                </a:tc>
                <a:extLst>
                  <a:ext uri="{0D108BD9-81ED-4DB2-BD59-A6C34878D82A}">
                    <a16:rowId xmlns:a16="http://schemas.microsoft.com/office/drawing/2014/main" val="10002"/>
                  </a:ext>
                </a:extLst>
              </a:tr>
              <a:tr h="422910">
                <a:tc>
                  <a:txBody>
                    <a:bodyPr/>
                    <a:lstStyle/>
                    <a:p>
                      <a:pPr algn="ctr">
                        <a:buNone/>
                      </a:pPr>
                      <a:r>
                        <a:rPr lang="zh-CN" altLang="en-US" sz="1050" b="1" dirty="0">
                          <a:latin typeface="微软雅黑" panose="020B0503020204020204" pitchFamily="34" charset="-122"/>
                          <a:ea typeface="微软雅黑" panose="020B0503020204020204" pitchFamily="34" charset="-122"/>
                          <a:cs typeface="微软雅黑" panose="020B0503020204020204" pitchFamily="34" charset="-122"/>
                        </a:rPr>
                        <a:t>基于雷达/激光雷达/视觉的信道推断</a:t>
                      </a:r>
                    </a:p>
                  </a:txBody>
                  <a:tcPr anchor="ctr"/>
                </a:tc>
                <a:tc>
                  <a:txBody>
                    <a:bodyPr/>
                    <a:lstStyle/>
                    <a:p>
                      <a:pPr marL="285750" indent="-285750">
                        <a:buFont typeface="Wingdings" panose="05000000000000000000" charset="0"/>
                        <a:buChar char="Ø"/>
                      </a:pPr>
                      <a:r>
                        <a:rPr lang="zh-CN" altLang="en-US" sz="900" dirty="0">
                          <a:latin typeface="微软雅黑" panose="020B0503020204020204" pitchFamily="34" charset="-122"/>
                          <a:ea typeface="微软雅黑" panose="020B0503020204020204" pitchFamily="34" charset="-122"/>
                        </a:rPr>
                        <a:t>使用雷达/激光雷达/相机的感官输出进行信道推断</a:t>
                      </a:r>
                    </a:p>
                  </a:txBody>
                  <a:tcPr anchor="ctr"/>
                </a:tc>
                <a:tc>
                  <a:txBody>
                    <a:bodyPr/>
                    <a:lstStyle/>
                    <a:p>
                      <a:pPr marL="171450" indent="-171450">
                        <a:buFont typeface="Wingdings" panose="05000000000000000000" charset="0"/>
                        <a:buChar char="Ø"/>
                      </a:pPr>
                      <a:r>
                        <a:rPr lang="zh-CN" altLang="en-US" sz="900" dirty="0">
                          <a:latin typeface="微软雅黑" panose="020B0503020204020204" pitchFamily="34" charset="-122"/>
                          <a:ea typeface="微软雅黑" panose="020B0503020204020204" pitchFamily="34" charset="-122"/>
                        </a:rPr>
                        <a:t>不消耗宝贵的通信资源</a:t>
                      </a:r>
                    </a:p>
                  </a:txBody>
                  <a:tcPr anchor="ctr"/>
                </a:tc>
                <a:tc>
                  <a:txBody>
                    <a:bodyPr/>
                    <a:lstStyle/>
                    <a:p>
                      <a:pPr marL="171450" indent="-171450">
                        <a:buFont typeface="Wingdings" panose="05000000000000000000" charset="0"/>
                        <a:buChar char="Ø"/>
                      </a:pPr>
                      <a:r>
                        <a:rPr lang="zh-CN" altLang="en-US" sz="900" dirty="0">
                          <a:latin typeface="微软雅黑" panose="020B0503020204020204" pitchFamily="34" charset="-122"/>
                          <a:ea typeface="微软雅黑" panose="020B0503020204020204" pitchFamily="34" charset="-122"/>
                        </a:rPr>
                        <a:t>需要额外的雷达/激光雷达/视觉传感基础设施</a:t>
                      </a:r>
                    </a:p>
                    <a:p>
                      <a:pPr marL="171450" indent="-171450">
                        <a:buFont typeface="Wingdings" panose="05000000000000000000" charset="0"/>
                        <a:buChar char="Ø"/>
                      </a:pPr>
                      <a:r>
                        <a:rPr lang="zh-CN" altLang="en-US" sz="900" dirty="0">
                          <a:latin typeface="微软雅黑" panose="020B0503020204020204" pitchFamily="34" charset="-122"/>
                          <a:ea typeface="微软雅黑" panose="020B0503020204020204" pitchFamily="34" charset="-122"/>
                        </a:rPr>
                        <a:t>主要依赖于LoS条件</a:t>
                      </a:r>
                    </a:p>
                  </a:txBody>
                  <a:tcPr anchor="ctr"/>
                </a:tc>
                <a:extLst>
                  <a:ext uri="{0D108BD9-81ED-4DB2-BD59-A6C34878D82A}">
                    <a16:rowId xmlns:a16="http://schemas.microsoft.com/office/drawing/2014/main" val="10003"/>
                  </a:ext>
                </a:extLst>
              </a:tr>
              <a:tr h="417830">
                <a:tc>
                  <a:txBody>
                    <a:bodyPr/>
                    <a:lstStyle/>
                    <a:p>
                      <a:pPr algn="ctr">
                        <a:buNone/>
                      </a:pPr>
                      <a:r>
                        <a:rPr lang="zh-CN" altLang="en-US" sz="1050" b="1">
                          <a:latin typeface="微软雅黑" panose="020B0503020204020204" pitchFamily="34" charset="-122"/>
                          <a:ea typeface="微软雅黑" panose="020B0503020204020204" pitchFamily="34" charset="-122"/>
                        </a:rPr>
                        <a:t>信道到信道的映射</a:t>
                      </a:r>
                    </a:p>
                  </a:txBody>
                  <a:tcPr anchor="ctr"/>
                </a:tc>
                <a:tc>
                  <a:txBody>
                    <a:bodyPr/>
                    <a:lstStyle/>
                    <a:p>
                      <a:pPr marL="285750" indent="-285750">
                        <a:buFont typeface="Wingdings" panose="05000000000000000000" charset="0"/>
                        <a:buChar char="Ø"/>
                      </a:pPr>
                      <a:r>
                        <a:rPr lang="zh-CN" altLang="en-US" sz="900" dirty="0">
                          <a:latin typeface="微软雅黑" panose="020B0503020204020204" pitchFamily="34" charset="-122"/>
                          <a:ea typeface="微软雅黑" panose="020B0503020204020204" pitchFamily="34" charset="-122"/>
                        </a:rPr>
                        <a:t>使用深度学习来预测跨频率/空间的频道</a:t>
                      </a:r>
                      <a:r>
                        <a:rPr lang="en-US" altLang="zh-CN" sz="900" dirty="0">
                          <a:latin typeface="微软雅黑" panose="020B0503020204020204" pitchFamily="34" charset="-122"/>
                          <a:ea typeface="微软雅黑" panose="020B0503020204020204" pitchFamily="34" charset="-122"/>
                        </a:rPr>
                        <a:t>[132]</a:t>
                      </a:r>
                    </a:p>
                  </a:txBody>
                  <a:tcPr anchor="ctr"/>
                </a:tc>
                <a:tc>
                  <a:txBody>
                    <a:bodyPr/>
                    <a:lstStyle/>
                    <a:p>
                      <a:pPr marL="171450" indent="-171450">
                        <a:buFont typeface="Wingdings" panose="05000000000000000000" charset="0"/>
                        <a:buChar char="Ø"/>
                      </a:pPr>
                      <a:r>
                        <a:rPr lang="zh-CN" altLang="en-US" sz="900" dirty="0">
                          <a:latin typeface="微软雅黑" panose="020B0503020204020204" pitchFamily="34" charset="-122"/>
                          <a:ea typeface="微软雅黑" panose="020B0503020204020204" pitchFamily="34" charset="-122"/>
                        </a:rPr>
                        <a:t>不显式地本地化用户位置</a:t>
                      </a:r>
                    </a:p>
                  </a:txBody>
                  <a:tcPr anchor="ctr"/>
                </a:tc>
                <a:tc>
                  <a:txBody>
                    <a:bodyPr/>
                    <a:lstStyle/>
                    <a:p>
                      <a:pPr marL="171450" indent="-171450">
                        <a:buFont typeface="Wingdings" panose="05000000000000000000" charset="0"/>
                        <a:buChar char="Ø"/>
                      </a:pPr>
                      <a:r>
                        <a:rPr lang="zh-CN" altLang="en-US" sz="900">
                          <a:latin typeface="微软雅黑" panose="020B0503020204020204" pitchFamily="34" charset="-122"/>
                          <a:ea typeface="微软雅黑" panose="020B0503020204020204" pitchFamily="34" charset="-122"/>
                        </a:rPr>
                        <a:t>依赖于用户位置和CSI之间的双向映射</a:t>
                      </a:r>
                    </a:p>
                    <a:p>
                      <a:pPr marL="171450" indent="-171450">
                        <a:buFont typeface="Wingdings" panose="05000000000000000000" charset="0"/>
                        <a:buChar char="Ø"/>
                      </a:pPr>
                      <a:r>
                        <a:rPr lang="zh-CN" altLang="en-US" sz="900">
                          <a:latin typeface="微软雅黑" panose="020B0503020204020204" pitchFamily="34" charset="-122"/>
                          <a:ea typeface="微软雅黑" panose="020B0503020204020204" pitchFamily="34" charset="-122"/>
                        </a:rPr>
                        <a:t>仍然需要大量的实时CSI测量</a:t>
                      </a:r>
                    </a:p>
                  </a:txBody>
                  <a:tcPr anchor="ctr"/>
                </a:tc>
                <a:extLst>
                  <a:ext uri="{0D108BD9-81ED-4DB2-BD59-A6C34878D82A}">
                    <a16:rowId xmlns:a16="http://schemas.microsoft.com/office/drawing/2014/main" val="10004"/>
                  </a:ext>
                </a:extLst>
              </a:tr>
              <a:tr h="609600">
                <a:tc>
                  <a:txBody>
                    <a:bodyPr/>
                    <a:lstStyle/>
                    <a:p>
                      <a:pPr algn="ctr">
                        <a:buNone/>
                      </a:pPr>
                      <a:r>
                        <a:rPr lang="en-US" altLang="zh-CN" sz="1050" b="1" dirty="0">
                          <a:latin typeface="微软雅黑" panose="020B0503020204020204" pitchFamily="34" charset="-122"/>
                          <a:ea typeface="微软雅黑" panose="020B0503020204020204" pitchFamily="34" charset="-122"/>
                        </a:rPr>
                        <a:t>CKM</a:t>
                      </a:r>
                    </a:p>
                  </a:txBody>
                  <a:tcPr anchor="ctr"/>
                </a:tc>
                <a:tc>
                  <a:txBody>
                    <a:bodyPr/>
                    <a:lstStyle/>
                    <a:p>
                      <a:pPr marL="285750" indent="-285750">
                        <a:buFont typeface="Wingdings" panose="05000000000000000000" charset="0"/>
                        <a:buChar char="Ø"/>
                      </a:pPr>
                      <a:r>
                        <a:rPr lang="zh-CN" altLang="en-US" sz="900" dirty="0">
                          <a:latin typeface="微软雅黑" panose="020B0503020204020204" pitchFamily="34" charset="-122"/>
                          <a:ea typeface="微软雅黑" panose="020B0503020204020204" pitchFamily="34" charset="-122"/>
                        </a:rPr>
                        <a:t>基于(虚拟)位置的特定站点数据库的信道知识推断</a:t>
                      </a:r>
                    </a:p>
                    <a:p>
                      <a:pPr>
                        <a:buNone/>
                      </a:pPr>
                      <a:endParaRPr lang="zh-CN" altLang="en-US" sz="900" dirty="0">
                        <a:latin typeface="微软雅黑" panose="020B0503020204020204" pitchFamily="34" charset="-122"/>
                        <a:ea typeface="微软雅黑" panose="020B0503020204020204" pitchFamily="34" charset="-122"/>
                      </a:endParaRPr>
                    </a:p>
                  </a:txBody>
                  <a:tcPr anchor="ctr"/>
                </a:tc>
                <a:tc>
                  <a:txBody>
                    <a:bodyPr/>
                    <a:lstStyle/>
                    <a:p>
                      <a:pPr marL="171450" indent="-171450">
                        <a:buFont typeface="Wingdings" panose="05000000000000000000" charset="0"/>
                        <a:buChar char="Ø"/>
                      </a:pPr>
                      <a:r>
                        <a:rPr lang="zh-CN" altLang="en-US" sz="900" dirty="0">
                          <a:latin typeface="微软雅黑" panose="020B0503020204020204" pitchFamily="34" charset="-122"/>
                          <a:ea typeface="微软雅黑" panose="020B0503020204020204" pitchFamily="34" charset="-122"/>
                        </a:rPr>
                        <a:t>跨时间/频率/空间的设备间信道推断</a:t>
                      </a:r>
                    </a:p>
                    <a:p>
                      <a:pPr marL="171450" indent="-171450">
                        <a:buFont typeface="Wingdings" panose="05000000000000000000" charset="0"/>
                        <a:buChar char="Ø"/>
                      </a:pPr>
                      <a:r>
                        <a:rPr lang="zh-CN" altLang="en-US" sz="900" dirty="0">
                          <a:latin typeface="微软雅黑" panose="020B0503020204020204" pitchFamily="34" charset="-122"/>
                          <a:ea typeface="微软雅黑" panose="020B0503020204020204" pitchFamily="34" charset="-122"/>
                        </a:rPr>
                        <a:t>利用几乎免费的先验位置信息，如GPS</a:t>
                      </a:r>
                    </a:p>
                    <a:p>
                      <a:pPr marL="171450" indent="-171450">
                        <a:buFont typeface="Wingdings" panose="05000000000000000000" charset="0"/>
                        <a:buChar char="Ø"/>
                      </a:pPr>
                      <a:r>
                        <a:rPr lang="zh-CN" altLang="en-US" sz="900" dirty="0">
                          <a:latin typeface="微软雅黑" panose="020B0503020204020204" pitchFamily="34" charset="-122"/>
                          <a:ea typeface="微软雅黑" panose="020B0503020204020204" pitchFamily="34" charset="-122"/>
                        </a:rPr>
                        <a:t>前向信道推断和后向定位的双重使用</a:t>
                      </a:r>
                    </a:p>
                  </a:txBody>
                  <a:tcPr anchor="ctr"/>
                </a:tc>
                <a:tc>
                  <a:txBody>
                    <a:bodyPr/>
                    <a:lstStyle/>
                    <a:p>
                      <a:pPr marL="171450" indent="-171450">
                        <a:buFont typeface="Wingdings" panose="05000000000000000000" charset="0"/>
                        <a:buChar char="Ø"/>
                      </a:pPr>
                      <a:r>
                        <a:rPr lang="zh-CN" altLang="en-US" sz="900" dirty="0">
                          <a:latin typeface="微软雅黑" panose="020B0503020204020204" pitchFamily="34" charset="-122"/>
                          <a:ea typeface="微软雅黑" panose="020B0503020204020204" pitchFamily="34" charset="-122"/>
                        </a:rPr>
                        <a:t>需要离线CKM构建</a:t>
                      </a:r>
                    </a:p>
                    <a:p>
                      <a:pPr marL="171450" indent="-171450">
                        <a:buFont typeface="Wingdings" panose="05000000000000000000" charset="0"/>
                        <a:buChar char="Ø"/>
                      </a:pPr>
                      <a:r>
                        <a:rPr lang="zh-CN" altLang="en-US" sz="900" dirty="0">
                          <a:latin typeface="微软雅黑" panose="020B0503020204020204" pitchFamily="34" charset="-122"/>
                          <a:ea typeface="微软雅黑" panose="020B0503020204020204" pitchFamily="34" charset="-122"/>
                        </a:rPr>
                        <a:t>高动态环境下的CKM维护困难</a:t>
                      </a:r>
                    </a:p>
                  </a:txBody>
                  <a:tcPr anchor="ctr"/>
                </a:tc>
                <a:extLst>
                  <a:ext uri="{0D108BD9-81ED-4DB2-BD59-A6C34878D82A}">
                    <a16:rowId xmlns:a16="http://schemas.microsoft.com/office/drawing/2014/main" val="10005"/>
                  </a:ext>
                </a:extLst>
              </a:tr>
            </a:tbl>
          </a:graphicData>
        </a:graphic>
      </p:graphicFrame>
      <p:sp>
        <p:nvSpPr>
          <p:cNvPr id="2" name="文本框 1"/>
          <p:cNvSpPr txBox="1"/>
          <p:nvPr/>
        </p:nvSpPr>
        <p:spPr>
          <a:xfrm>
            <a:off x="1094105" y="5062220"/>
            <a:ext cx="9825355" cy="729615"/>
          </a:xfrm>
          <a:prstGeom prst="rect">
            <a:avLst/>
          </a:prstGeom>
          <a:noFill/>
        </p:spPr>
        <p:txBody>
          <a:bodyPr wrap="square" rtlCol="0" anchor="t">
            <a:spAutoFit/>
          </a:bodyPr>
          <a:lstStyle/>
          <a:p>
            <a:pPr algn="just" hangingPunct="0">
              <a:lnSpc>
                <a:spcPct val="130000"/>
              </a:lnSpc>
            </a:pPr>
            <a:r>
              <a:rPr lang="zh-CN" altLang="en-US" sz="800" dirty="0">
                <a:solidFill>
                  <a:schemeClr val="tx1"/>
                </a:solidFill>
                <a:uFillTx/>
                <a:latin typeface="微软雅黑" panose="020B0503020204020204" pitchFamily="34" charset="-122"/>
                <a:ea typeface="微软雅黑" panose="020B0503020204020204" pitchFamily="34" charset="-122"/>
              </a:rPr>
              <a:t>[121] T. Nitsche, A. B. Flores, E. W. Knightly, and J. Widmer, “Steering with</a:t>
            </a:r>
            <a:r>
              <a:rPr lang="en-US" altLang="zh-CN" sz="800" dirty="0">
                <a:solidFill>
                  <a:schemeClr val="tx1"/>
                </a:solidFill>
                <a:uFillTx/>
                <a:latin typeface="微软雅黑" panose="020B0503020204020204" pitchFamily="34" charset="-122"/>
                <a:ea typeface="微软雅黑" panose="020B0503020204020204" pitchFamily="34" charset="-122"/>
              </a:rPr>
              <a:t> </a:t>
            </a:r>
            <a:r>
              <a:rPr lang="zh-CN" altLang="en-US" sz="800" dirty="0">
                <a:solidFill>
                  <a:schemeClr val="tx1"/>
                </a:solidFill>
                <a:uFillTx/>
                <a:latin typeface="微软雅黑" panose="020B0503020204020204" pitchFamily="34" charset="-122"/>
                <a:ea typeface="微软雅黑" panose="020B0503020204020204" pitchFamily="34" charset="-122"/>
              </a:rPr>
              <a:t>eyes closed: Mm-wave beam steering without in-band measurement,”Proc. IEEE Conf. Comput. Commun. (INFOCOM), pp. 2416–2424,Apr. 2015.</a:t>
            </a:r>
          </a:p>
          <a:p>
            <a:pPr algn="just" hangingPunct="0">
              <a:lnSpc>
                <a:spcPct val="130000"/>
              </a:lnSpc>
            </a:pPr>
            <a:r>
              <a:rPr lang="zh-CN" altLang="en-US" sz="800" dirty="0">
                <a:solidFill>
                  <a:schemeClr val="tx1"/>
                </a:solidFill>
                <a:uFillTx/>
                <a:latin typeface="微软雅黑" panose="020B0503020204020204" pitchFamily="34" charset="-122"/>
                <a:ea typeface="微软雅黑" panose="020B0503020204020204" pitchFamily="34" charset="-122"/>
              </a:rPr>
              <a:t>[124] D. Vasisht, S. Kumar, H. Rahul, and D. Katabi, “Eliminating</a:t>
            </a:r>
            <a:r>
              <a:rPr lang="en-US" altLang="zh-CN" sz="800" dirty="0">
                <a:solidFill>
                  <a:schemeClr val="tx1"/>
                </a:solidFill>
                <a:uFillTx/>
                <a:latin typeface="微软雅黑" panose="020B0503020204020204" pitchFamily="34" charset="-122"/>
                <a:ea typeface="微软雅黑" panose="020B0503020204020204" pitchFamily="34" charset="-122"/>
              </a:rPr>
              <a:t> </a:t>
            </a:r>
            <a:r>
              <a:rPr lang="zh-CN" altLang="en-US" sz="800" dirty="0">
                <a:solidFill>
                  <a:schemeClr val="tx1"/>
                </a:solidFill>
                <a:uFillTx/>
                <a:latin typeface="微软雅黑" panose="020B0503020204020204" pitchFamily="34" charset="-122"/>
                <a:ea typeface="微软雅黑" panose="020B0503020204020204" pitchFamily="34" charset="-122"/>
              </a:rPr>
              <a:t>channel feedback in next-generation cellular networks,” in Proc. ACM</a:t>
            </a:r>
            <a:r>
              <a:rPr lang="en-US" altLang="zh-CN" sz="800" dirty="0">
                <a:solidFill>
                  <a:schemeClr val="tx1"/>
                </a:solidFill>
                <a:uFillTx/>
                <a:latin typeface="微软雅黑" panose="020B0503020204020204" pitchFamily="34" charset="-122"/>
                <a:ea typeface="微软雅黑" panose="020B0503020204020204" pitchFamily="34" charset="-122"/>
              </a:rPr>
              <a:t> </a:t>
            </a:r>
            <a:r>
              <a:rPr lang="zh-CN" altLang="en-US" sz="800" dirty="0">
                <a:solidFill>
                  <a:schemeClr val="tx1"/>
                </a:solidFill>
                <a:uFillTx/>
                <a:latin typeface="微软雅黑" panose="020B0503020204020204" pitchFamily="34" charset="-122"/>
                <a:ea typeface="微软雅黑" panose="020B0503020204020204" pitchFamily="34" charset="-122"/>
              </a:rPr>
              <a:t>SIGCOMM, pp. 398–411, Aug. 2016.</a:t>
            </a:r>
          </a:p>
          <a:p>
            <a:pPr algn="just" hangingPunct="0">
              <a:lnSpc>
                <a:spcPct val="130000"/>
              </a:lnSpc>
            </a:pPr>
            <a:r>
              <a:rPr lang="zh-CN" altLang="en-US" sz="800" dirty="0">
                <a:solidFill>
                  <a:schemeClr val="tx1"/>
                </a:solidFill>
                <a:uFillTx/>
                <a:latin typeface="微软雅黑" panose="020B0503020204020204" pitchFamily="34" charset="-122"/>
                <a:ea typeface="微软雅黑" panose="020B0503020204020204" pitchFamily="34" charset="-122"/>
              </a:rPr>
              <a:t>[132] M. Alrabeia and A. Alkhateeb, “Deep learning for TDD and FDD</a:t>
            </a:r>
            <a:r>
              <a:rPr lang="en-US" altLang="zh-CN" sz="800" dirty="0">
                <a:solidFill>
                  <a:schemeClr val="tx1"/>
                </a:solidFill>
                <a:uFillTx/>
                <a:latin typeface="微软雅黑" panose="020B0503020204020204" pitchFamily="34" charset="-122"/>
                <a:ea typeface="微软雅黑" panose="020B0503020204020204" pitchFamily="34" charset="-122"/>
              </a:rPr>
              <a:t> </a:t>
            </a:r>
            <a:r>
              <a:rPr lang="zh-CN" altLang="en-US" sz="800" dirty="0">
                <a:solidFill>
                  <a:schemeClr val="tx1"/>
                </a:solidFill>
                <a:uFillTx/>
                <a:latin typeface="微软雅黑" panose="020B0503020204020204" pitchFamily="34" charset="-122"/>
                <a:ea typeface="微软雅黑" panose="020B0503020204020204" pitchFamily="34" charset="-122"/>
              </a:rPr>
              <a:t>massive MIMO: Mapping channels in space and frequency,” 53th</a:t>
            </a:r>
            <a:r>
              <a:rPr lang="en-US" altLang="zh-CN" sz="800" dirty="0">
                <a:solidFill>
                  <a:schemeClr val="tx1"/>
                </a:solidFill>
                <a:uFillTx/>
                <a:latin typeface="微软雅黑" panose="020B0503020204020204" pitchFamily="34" charset="-122"/>
                <a:ea typeface="微软雅黑" panose="020B0503020204020204" pitchFamily="34" charset="-122"/>
              </a:rPr>
              <a:t> </a:t>
            </a:r>
            <a:r>
              <a:rPr lang="zh-CN" altLang="en-US" sz="800" dirty="0">
                <a:solidFill>
                  <a:schemeClr val="tx1"/>
                </a:solidFill>
                <a:uFillTx/>
                <a:latin typeface="微软雅黑" panose="020B0503020204020204" pitchFamily="34" charset="-122"/>
                <a:ea typeface="微软雅黑" panose="020B0503020204020204" pitchFamily="34" charset="-122"/>
              </a:rPr>
              <a:t>Asilomar Conf. Sig. Sys. Comput., pp. 1465–1470, 2019.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77242" y="1829524"/>
            <a:ext cx="6096000" cy="2472855"/>
            <a:chOff x="1377020" y="924560"/>
            <a:chExt cx="6096000" cy="2472855"/>
          </a:xfrm>
        </p:grpSpPr>
        <p:sp>
          <p:nvSpPr>
            <p:cNvPr id="8" name="文本框 7"/>
            <p:cNvSpPr txBox="1"/>
            <p:nvPr/>
          </p:nvSpPr>
          <p:spPr>
            <a:xfrm>
              <a:off x="1377020" y="924560"/>
              <a:ext cx="619080" cy="1067921"/>
            </a:xfrm>
            <a:prstGeom prst="rect">
              <a:avLst/>
            </a:prstGeom>
            <a:noFill/>
          </p:spPr>
          <p:txBody>
            <a:bodyPr wrap="none" rtlCol="0">
              <a:spAutoFit/>
            </a:bodyPr>
            <a:lstStyle/>
            <a:p>
              <a:pPr algn="just" hangingPunct="0">
                <a:lnSpc>
                  <a:spcPct val="130000"/>
                </a:lnSpc>
              </a:pPr>
              <a:r>
                <a:rPr lang="en-US" altLang="zh-CN" sz="5400" i="1" spc="100" dirty="0">
                  <a:solidFill>
                    <a:schemeClr val="accent1"/>
                  </a:solidFill>
                  <a:latin typeface="思源宋体 Heavy" panose="02020900000000000000" pitchFamily="18" charset="-122"/>
                  <a:ea typeface="思源宋体 Heavy" panose="02020900000000000000" pitchFamily="18" charset="-122"/>
                </a:rPr>
                <a:t>3</a:t>
              </a:r>
              <a:endParaRPr lang="zh-CN" altLang="en-US" sz="5400" i="1" spc="100" dirty="0">
                <a:solidFill>
                  <a:schemeClr val="accent1"/>
                </a:solidFill>
                <a:latin typeface="思源宋体 Heavy" panose="02020900000000000000" pitchFamily="18" charset="-122"/>
                <a:ea typeface="思源宋体 Heavy" panose="02020900000000000000" pitchFamily="18" charset="-122"/>
              </a:endParaRPr>
            </a:p>
          </p:txBody>
        </p:sp>
        <p:sp>
          <p:nvSpPr>
            <p:cNvPr id="10" name="文本框 9"/>
            <p:cNvSpPr txBox="1"/>
            <p:nvPr/>
          </p:nvSpPr>
          <p:spPr>
            <a:xfrm>
              <a:off x="1853144" y="1377240"/>
              <a:ext cx="1820755" cy="525657"/>
            </a:xfrm>
            <a:prstGeom prst="rect">
              <a:avLst/>
            </a:prstGeom>
            <a:noFill/>
          </p:spPr>
          <p:txBody>
            <a:bodyPr wrap="none" rtlCol="0">
              <a:spAutoFit/>
            </a:bodyPr>
            <a:lstStyle/>
            <a:p>
              <a:pPr algn="just" hangingPunct="0">
                <a:lnSpc>
                  <a:spcPct val="130000"/>
                </a:lnSpc>
              </a:pPr>
              <a:r>
                <a:rPr lang="en-US" altLang="zh-CN" sz="2400" i="1" spc="100" dirty="0">
                  <a:solidFill>
                    <a:schemeClr val="accent1"/>
                  </a:solidFill>
                  <a:latin typeface="思源宋体 Heavy" panose="02020900000000000000" pitchFamily="18" charset="-122"/>
                  <a:ea typeface="思源宋体 Heavy" panose="02020900000000000000" pitchFamily="18" charset="-122"/>
                </a:rPr>
                <a:t>Part Three</a:t>
              </a:r>
              <a:endParaRPr lang="zh-CN" altLang="en-US" sz="2400" i="1" spc="100" dirty="0">
                <a:solidFill>
                  <a:schemeClr val="accent1"/>
                </a:solidFill>
                <a:latin typeface="思源宋体 Heavy" panose="02020900000000000000" pitchFamily="18" charset="-122"/>
                <a:ea typeface="思源宋体 Heavy" panose="02020900000000000000" pitchFamily="18" charset="-122"/>
              </a:endParaRPr>
            </a:p>
          </p:txBody>
        </p:sp>
        <p:sp>
          <p:nvSpPr>
            <p:cNvPr id="11" name="文本框 10"/>
            <p:cNvSpPr txBox="1"/>
            <p:nvPr/>
          </p:nvSpPr>
          <p:spPr>
            <a:xfrm>
              <a:off x="2927291" y="1956397"/>
              <a:ext cx="3054350" cy="811530"/>
            </a:xfrm>
            <a:prstGeom prst="rect">
              <a:avLst/>
            </a:prstGeom>
            <a:noFill/>
          </p:spPr>
          <p:txBody>
            <a:bodyPr wrap="none" rtlCol="0">
              <a:spAutoFit/>
            </a:bodyPr>
            <a:lstStyle/>
            <a:p>
              <a:pPr algn="just" hangingPunct="0">
                <a:lnSpc>
                  <a:spcPct val="130000"/>
                </a:lnSpc>
              </a:pPr>
              <a:r>
                <a:rPr lang="en-US" altLang="zh-CN" sz="3600" b="0" i="0" dirty="0">
                  <a:solidFill>
                    <a:schemeClr val="accent1"/>
                  </a:solidFill>
                  <a:effectLst/>
                  <a:latin typeface="微软雅黑" panose="020B0503020204020204" pitchFamily="34" charset="-122"/>
                  <a:ea typeface="微软雅黑" panose="020B0503020204020204" pitchFamily="34" charset="-122"/>
                </a:rPr>
                <a:t>CKM</a:t>
              </a:r>
              <a:r>
                <a:rPr lang="zh-CN" altLang="en-US" sz="3600" b="0" i="0" dirty="0">
                  <a:solidFill>
                    <a:schemeClr val="accent1"/>
                  </a:solidFill>
                  <a:effectLst/>
                  <a:latin typeface="微软雅黑" panose="020B0503020204020204" pitchFamily="34" charset="-122"/>
                  <a:ea typeface="微软雅黑" panose="020B0503020204020204" pitchFamily="34" charset="-122"/>
                </a:rPr>
                <a:t>构建技术</a:t>
              </a:r>
            </a:p>
          </p:txBody>
        </p:sp>
        <p:cxnSp>
          <p:nvCxnSpPr>
            <p:cNvPr id="12" name="直接连接符 11"/>
            <p:cNvCxnSpPr/>
            <p:nvPr/>
          </p:nvCxnSpPr>
          <p:spPr>
            <a:xfrm>
              <a:off x="2515470" y="2824480"/>
              <a:ext cx="3877985"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377020" y="2980057"/>
              <a:ext cx="6096000" cy="417358"/>
            </a:xfrm>
            <a:prstGeom prst="rect">
              <a:avLst/>
            </a:prstGeom>
          </p:spPr>
          <p:txBody>
            <a:bodyPr>
              <a:spAutoFit/>
            </a:bodyPr>
            <a:lstStyle/>
            <a:p>
              <a:pPr algn="just" hangingPunct="0">
                <a:lnSpc>
                  <a:spcPct val="130000"/>
                </a:lnSpc>
              </a:pPr>
              <a:endParaRPr lang="zh-CN" altLang="en-US" spc="1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sp>
        <p:nvSpPr>
          <p:cNvPr id="26" name="矩形 25"/>
          <p:cNvSpPr/>
          <p:nvPr/>
        </p:nvSpPr>
        <p:spPr>
          <a:xfrm>
            <a:off x="8852463" y="1829524"/>
            <a:ext cx="2749471" cy="3170099"/>
          </a:xfrm>
          <a:prstGeom prst="rect">
            <a:avLst/>
          </a:prstGeom>
        </p:spPr>
        <p:txBody>
          <a:bodyPr wrap="none">
            <a:spAutoFit/>
          </a:bodyPr>
          <a:lstStyle/>
          <a:p>
            <a:r>
              <a:rPr lang="zh-CN" altLang="en-US" sz="20000" spc="100" dirty="0">
                <a:solidFill>
                  <a:srgbClr val="FFF2CC"/>
                </a:solidFill>
                <a:ea typeface="思源宋体 Heavy" panose="02020900000000000000" pitchFamily="18" charset="-122"/>
              </a:rPr>
              <a:t>叁</a:t>
            </a:r>
            <a:endParaRPr lang="zh-CN" altLang="en-US" sz="20000" dirty="0">
              <a:solidFill>
                <a:srgbClr val="FFF2CC"/>
              </a:solidFill>
            </a:endParaRPr>
          </a:p>
        </p:txBody>
      </p:sp>
      <p:sp>
        <p:nvSpPr>
          <p:cNvPr id="2" name="文本框 1"/>
          <p:cNvSpPr txBox="1"/>
          <p:nvPr>
            <p:custDataLst>
              <p:tags r:id="rId1"/>
            </p:custDataLst>
          </p:nvPr>
        </p:nvSpPr>
        <p:spPr>
          <a:xfrm>
            <a:off x="2493645" y="3785870"/>
            <a:ext cx="3602990" cy="1346907"/>
          </a:xfrm>
          <a:prstGeom prst="rect">
            <a:avLst/>
          </a:prstGeom>
          <a:noFill/>
        </p:spPr>
        <p:txBody>
          <a:bodyPr wrap="square" rtlCol="0">
            <a:spAutoFit/>
          </a:bodyPr>
          <a:lstStyle>
            <a:defPPr>
              <a:defRPr lang="zh-CN"/>
            </a:defPPr>
            <a:lvl1pPr algn="just" hangingPunct="0">
              <a:lnSpc>
                <a:spcPct val="130000"/>
              </a:lnSpc>
              <a:defRPr sz="1600" spc="100">
                <a:latin typeface="思源黑体 CN Normal" panose="020B0400000000000000" pitchFamily="34" charset="-122"/>
                <a:ea typeface="思源黑体 CN Normal" panose="020B0400000000000000" pitchFamily="34" charset="-122"/>
              </a:defRPr>
            </a:lvl1pPr>
          </a:lstStyle>
          <a:p>
            <a:pPr indent="0" fontAlgn="auto">
              <a:lnSpc>
                <a:spcPct val="150000"/>
              </a:lnSpc>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3.1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特定位置实际无线电环境</a:t>
            </a:r>
            <a:r>
              <a:rPr lang="zh-CN" sz="1400" dirty="0">
                <a:latin typeface="微软雅黑" panose="020B0503020204020204" pitchFamily="34" charset="-122"/>
                <a:ea typeface="微软雅黑" panose="020B0503020204020204" pitchFamily="34" charset="-122"/>
                <a:cs typeface="微软雅黑" panose="020B0503020204020204" pitchFamily="34" charset="-122"/>
                <a:sym typeface="+mn-ea"/>
              </a:rPr>
              <a:t>数据获取</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pPr>
            <a:r>
              <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3.2 无模型</a:t>
            </a: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辅助的</a:t>
            </a:r>
            <a:r>
              <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CKM构建</a:t>
            </a:r>
          </a:p>
          <a:p>
            <a:pPr indent="0" fontAlgn="auto">
              <a:lnSpc>
                <a:spcPct val="150000"/>
              </a:lnSpc>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3.3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模型辅助的</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CKM</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构建</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3.4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性能分析</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DB44E30-715F-4973-8179-B4178D7E09F0}" type="datetime1">
              <a:rPr lang="zh-CN" altLang="en-US" smtClean="0">
                <a:solidFill>
                  <a:schemeClr val="bg1">
                    <a:lumMod val="50000"/>
                  </a:schemeClr>
                </a:solidFill>
                <a:latin typeface="微软雅黑" panose="020B0503020204020204" pitchFamily="34" charset="-122"/>
                <a:ea typeface="微软雅黑" panose="020B0503020204020204" pitchFamily="34" charset="-122"/>
              </a:rPr>
              <a:t>2024/3/13</a:t>
            </a:fld>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rPr>
              <a:t>西安电子科技大学</a:t>
            </a:r>
          </a:p>
        </p:txBody>
      </p:sp>
      <p:sp>
        <p:nvSpPr>
          <p:cNvPr id="5" name="灯片编号占位符 4"/>
          <p:cNvSpPr>
            <a:spLocks noGrp="1"/>
          </p:cNvSpPr>
          <p:nvPr>
            <p:ph type="sldNum" sz="quarter" idx="12"/>
          </p:nvPr>
        </p:nvSpPr>
        <p:spPr/>
        <p:txBody>
          <a:bodyPr/>
          <a:lstStyle/>
          <a:p>
            <a:fld id="{33B9A5AF-BDD6-4E14-989F-CF034C94E4CA}" type="slidenum">
              <a:rPr lang="zh-CN" altLang="en-US" smtClean="0">
                <a:solidFill>
                  <a:schemeClr val="bg1">
                    <a:lumMod val="50000"/>
                  </a:schemeClr>
                </a:solidFill>
                <a:latin typeface="微软雅黑" panose="020B0503020204020204" pitchFamily="34" charset="-122"/>
                <a:ea typeface="微软雅黑" panose="020B0503020204020204" pitchFamily="34" charset="-122"/>
              </a:rPr>
              <a:t>12</a:t>
            </a:fld>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 name="标题 6"/>
          <p:cNvSpPr>
            <a:spLocks noGrp="1"/>
          </p:cNvSpPr>
          <p:nvPr>
            <p:ph type="title"/>
          </p:nvPr>
        </p:nvSpPr>
        <p:spPr>
          <a:xfrm>
            <a:off x="749935" y="316865"/>
            <a:ext cx="9777095" cy="794385"/>
          </a:xfrm>
        </p:spPr>
        <p:txBody>
          <a:bodyPr>
            <a:noAutofit/>
          </a:bodyPr>
          <a:lstStyle/>
          <a:p>
            <a:r>
              <a:rPr lang="zh-CN" altLang="en-US" sz="1800">
                <a:latin typeface="微软雅黑" panose="020B0503020204020204" pitchFamily="34" charset="-122"/>
                <a:ea typeface="微软雅黑" panose="020B0503020204020204" pitchFamily="34" charset="-122"/>
              </a:rPr>
              <a:t>A tutorial on </a:t>
            </a:r>
            <a:r>
              <a:rPr lang="zh-CN" altLang="en-US" sz="2000">
                <a:latin typeface="微软雅黑" panose="020B0503020204020204" pitchFamily="34" charset="-122"/>
                <a:ea typeface="微软雅黑" panose="020B0503020204020204" pitchFamily="34" charset="-122"/>
              </a:rPr>
              <a:t>environment</a:t>
            </a:r>
            <a:r>
              <a:rPr lang="zh-CN" altLang="en-US" sz="1800">
                <a:latin typeface="微软雅黑" panose="020B0503020204020204" pitchFamily="34" charset="-122"/>
                <a:ea typeface="微软雅黑" panose="020B0503020204020204" pitchFamily="34" charset="-122"/>
              </a:rPr>
              <a:t>-aware communications via channel knowledge map for 6G</a:t>
            </a:r>
          </a:p>
        </p:txBody>
      </p:sp>
      <p:sp>
        <p:nvSpPr>
          <p:cNvPr id="53" name="文本框 52"/>
          <p:cNvSpPr txBox="1"/>
          <p:nvPr/>
        </p:nvSpPr>
        <p:spPr>
          <a:xfrm>
            <a:off x="451485" y="1097915"/>
            <a:ext cx="5452745" cy="570865"/>
          </a:xfrm>
          <a:prstGeom prst="rect">
            <a:avLst/>
          </a:prstGeom>
          <a:noFill/>
        </p:spPr>
        <p:txBody>
          <a:bodyPr wrap="square" rtlCol="0">
            <a:spAutoFit/>
          </a:bodyPr>
          <a:lstStyle/>
          <a:p>
            <a:pPr algn="just" hangingPunct="0">
              <a:lnSpc>
                <a:spcPct val="130000"/>
              </a:lnSpc>
            </a:pPr>
            <a:r>
              <a:rPr lang="en-US" altLang="zh-CN" sz="2400" spc="100" dirty="0">
                <a:latin typeface="微软雅黑" panose="020B0503020204020204" pitchFamily="34" charset="-122"/>
                <a:ea typeface="微软雅黑" panose="020B0503020204020204" pitchFamily="34" charset="-122"/>
                <a:cs typeface="微软雅黑" panose="020B0503020204020204" pitchFamily="34" charset="-122"/>
              </a:rPr>
              <a:t>3.1 </a:t>
            </a: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特定位置实际无线电环境</a:t>
            </a:r>
            <a:r>
              <a:rPr 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数据获取</a:t>
            </a:r>
            <a:endParaRPr lang="zh-CN" sz="2400" spc="100" dirty="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85" name="直接连接符 84"/>
          <p:cNvCxnSpPr/>
          <p:nvPr/>
        </p:nvCxnSpPr>
        <p:spPr>
          <a:xfrm>
            <a:off x="547569" y="1677324"/>
            <a:ext cx="762635" cy="0"/>
          </a:xfrm>
          <a:prstGeom prst="line">
            <a:avLst/>
          </a:prstGeom>
          <a:ln w="19050">
            <a:solidFill>
              <a:schemeClr val="accent1"/>
            </a:solidFill>
          </a:ln>
        </p:spPr>
        <p:style>
          <a:lnRef idx="2">
            <a:schemeClr val="accent6"/>
          </a:lnRef>
          <a:fillRef idx="0">
            <a:schemeClr val="accent6"/>
          </a:fillRef>
          <a:effectRef idx="1">
            <a:schemeClr val="accent6"/>
          </a:effectRef>
          <a:fontRef idx="minor">
            <a:schemeClr val="tx1"/>
          </a:fontRef>
        </p:style>
      </p:cxnSp>
      <p:sp>
        <p:nvSpPr>
          <p:cNvPr id="2" name="圆角矩形 1"/>
          <p:cNvSpPr/>
          <p:nvPr/>
        </p:nvSpPr>
        <p:spPr>
          <a:xfrm>
            <a:off x="852805" y="3722794"/>
            <a:ext cx="2050415" cy="32321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latin typeface="微软雅黑" panose="020B0503020204020204" pitchFamily="34" charset="-122"/>
                <a:ea typeface="微软雅黑" panose="020B0503020204020204" pitchFamily="34" charset="-122"/>
              </a:rPr>
              <a:t>基于模拟的信道数据获取</a:t>
            </a:r>
          </a:p>
        </p:txBody>
      </p:sp>
      <p:sp>
        <p:nvSpPr>
          <p:cNvPr id="6" name="圆角矩形 5"/>
          <p:cNvSpPr/>
          <p:nvPr>
            <p:custDataLst>
              <p:tags r:id="rId1"/>
            </p:custDataLst>
          </p:nvPr>
        </p:nvSpPr>
        <p:spPr>
          <a:xfrm>
            <a:off x="6215380" y="3722794"/>
            <a:ext cx="1938020" cy="32321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latin typeface="微软雅黑" panose="020B0503020204020204" pitchFamily="34" charset="-122"/>
                <a:ea typeface="微软雅黑" panose="020B0503020204020204" pitchFamily="34" charset="-122"/>
              </a:rPr>
              <a:t>基于测量的信道数据获取</a:t>
            </a:r>
          </a:p>
        </p:txBody>
      </p:sp>
      <p:sp>
        <p:nvSpPr>
          <p:cNvPr id="12" name="左大括号 11"/>
          <p:cNvSpPr/>
          <p:nvPr/>
        </p:nvSpPr>
        <p:spPr>
          <a:xfrm>
            <a:off x="2903220" y="2534074"/>
            <a:ext cx="423545" cy="2700655"/>
          </a:xfrm>
          <a:prstGeom prst="lef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13" name="左大括号 12"/>
          <p:cNvSpPr/>
          <p:nvPr>
            <p:custDataLst>
              <p:tags r:id="rId2"/>
            </p:custDataLst>
          </p:nvPr>
        </p:nvSpPr>
        <p:spPr>
          <a:xfrm>
            <a:off x="8153400" y="2534074"/>
            <a:ext cx="341630" cy="2701290"/>
          </a:xfrm>
          <a:prstGeom prst="lef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15" name="圆角矩形 14"/>
          <p:cNvSpPr/>
          <p:nvPr>
            <p:custDataLst>
              <p:tags r:id="rId3"/>
            </p:custDataLst>
          </p:nvPr>
        </p:nvSpPr>
        <p:spPr>
          <a:xfrm>
            <a:off x="3390265" y="2427394"/>
            <a:ext cx="1239520" cy="2413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完全随机模型</a:t>
            </a:r>
          </a:p>
        </p:txBody>
      </p:sp>
      <p:sp>
        <p:nvSpPr>
          <p:cNvPr id="17" name="圆角矩形 16"/>
          <p:cNvSpPr/>
          <p:nvPr>
            <p:custDataLst>
              <p:tags r:id="rId4"/>
            </p:custDataLst>
          </p:nvPr>
        </p:nvSpPr>
        <p:spPr>
          <a:xfrm>
            <a:off x="3390265" y="3722794"/>
            <a:ext cx="1239520" cy="2413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latin typeface="微软雅黑" panose="020B0503020204020204" pitchFamily="34" charset="-122"/>
                <a:ea typeface="微软雅黑" panose="020B0503020204020204" pitchFamily="34" charset="-122"/>
              </a:rPr>
              <a:t>混合模型</a:t>
            </a:r>
          </a:p>
        </p:txBody>
      </p:sp>
      <p:sp>
        <p:nvSpPr>
          <p:cNvPr id="18" name="圆角矩形 17"/>
          <p:cNvSpPr/>
          <p:nvPr>
            <p:custDataLst>
              <p:tags r:id="rId5"/>
            </p:custDataLst>
          </p:nvPr>
        </p:nvSpPr>
        <p:spPr>
          <a:xfrm>
            <a:off x="3390265" y="5107094"/>
            <a:ext cx="1239520" cy="2413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latin typeface="微软雅黑" panose="020B0503020204020204" pitchFamily="34" charset="-122"/>
                <a:ea typeface="微软雅黑" panose="020B0503020204020204" pitchFamily="34" charset="-122"/>
              </a:rPr>
              <a:t>光线追踪模型</a:t>
            </a:r>
          </a:p>
        </p:txBody>
      </p:sp>
      <p:sp>
        <p:nvSpPr>
          <p:cNvPr id="8" name="左大括号 7"/>
          <p:cNvSpPr/>
          <p:nvPr/>
        </p:nvSpPr>
        <p:spPr>
          <a:xfrm>
            <a:off x="4693285" y="2104179"/>
            <a:ext cx="76200" cy="901700"/>
          </a:xfrm>
          <a:prstGeom prst="lef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9" name="圆角矩形 8"/>
          <p:cNvSpPr/>
          <p:nvPr>
            <p:custDataLst>
              <p:tags r:id="rId6"/>
            </p:custDataLst>
          </p:nvPr>
        </p:nvSpPr>
        <p:spPr>
          <a:xfrm>
            <a:off x="4825365" y="2107354"/>
            <a:ext cx="1080000" cy="17907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路径损失</a:t>
            </a:r>
          </a:p>
        </p:txBody>
      </p:sp>
      <p:sp>
        <p:nvSpPr>
          <p:cNvPr id="10" name="圆角矩形 9"/>
          <p:cNvSpPr/>
          <p:nvPr>
            <p:custDataLst>
              <p:tags r:id="rId7"/>
            </p:custDataLst>
          </p:nvPr>
        </p:nvSpPr>
        <p:spPr>
          <a:xfrm>
            <a:off x="4812030" y="2466764"/>
            <a:ext cx="1080000" cy="17907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阴影衰落</a:t>
            </a:r>
          </a:p>
        </p:txBody>
      </p:sp>
      <p:sp>
        <p:nvSpPr>
          <p:cNvPr id="11" name="圆角矩形 10"/>
          <p:cNvSpPr/>
          <p:nvPr>
            <p:custDataLst>
              <p:tags r:id="rId8"/>
            </p:custDataLst>
          </p:nvPr>
        </p:nvSpPr>
        <p:spPr>
          <a:xfrm>
            <a:off x="4825365" y="2826809"/>
            <a:ext cx="1080000" cy="17907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小尺度衰落</a:t>
            </a:r>
          </a:p>
        </p:txBody>
      </p:sp>
      <p:sp>
        <p:nvSpPr>
          <p:cNvPr id="14" name="左大括号 13"/>
          <p:cNvSpPr/>
          <p:nvPr>
            <p:custDataLst>
              <p:tags r:id="rId9"/>
            </p:custDataLst>
          </p:nvPr>
        </p:nvSpPr>
        <p:spPr>
          <a:xfrm>
            <a:off x="4693285" y="4740064"/>
            <a:ext cx="76835" cy="975360"/>
          </a:xfrm>
          <a:prstGeom prst="lef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16" name="圆角矩形 15"/>
          <p:cNvSpPr/>
          <p:nvPr>
            <p:custDataLst>
              <p:tags r:id="rId10"/>
            </p:custDataLst>
          </p:nvPr>
        </p:nvSpPr>
        <p:spPr>
          <a:xfrm>
            <a:off x="4794884" y="4738794"/>
            <a:ext cx="1301115" cy="180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周围物体的位置</a:t>
            </a:r>
          </a:p>
        </p:txBody>
      </p:sp>
      <p:sp>
        <p:nvSpPr>
          <p:cNvPr id="19" name="圆角矩形 18"/>
          <p:cNvSpPr/>
          <p:nvPr>
            <p:custDataLst>
              <p:tags r:id="rId11"/>
            </p:custDataLst>
          </p:nvPr>
        </p:nvSpPr>
        <p:spPr>
          <a:xfrm>
            <a:off x="4804410" y="4987419"/>
            <a:ext cx="1291589" cy="180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latin typeface="微软雅黑" panose="020B0503020204020204" pitchFamily="34" charset="-122"/>
                <a:ea typeface="微软雅黑" panose="020B0503020204020204" pitchFamily="34" charset="-122"/>
              </a:rPr>
              <a:t>几何模型和材料</a:t>
            </a:r>
          </a:p>
        </p:txBody>
      </p:sp>
      <p:sp>
        <p:nvSpPr>
          <p:cNvPr id="20" name="圆角矩形 19"/>
          <p:cNvSpPr/>
          <p:nvPr>
            <p:custDataLst>
              <p:tags r:id="rId12"/>
            </p:custDataLst>
          </p:nvPr>
        </p:nvSpPr>
        <p:spPr>
          <a:xfrm>
            <a:off x="4804409" y="5257929"/>
            <a:ext cx="1291589" cy="180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大气的介电参数</a:t>
            </a:r>
          </a:p>
        </p:txBody>
      </p:sp>
      <p:sp>
        <p:nvSpPr>
          <p:cNvPr id="23" name="下箭头 22"/>
          <p:cNvSpPr/>
          <p:nvPr/>
        </p:nvSpPr>
        <p:spPr>
          <a:xfrm>
            <a:off x="3848735" y="2852844"/>
            <a:ext cx="32385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4" name="下箭头 23"/>
          <p:cNvSpPr/>
          <p:nvPr>
            <p:custDataLst>
              <p:tags r:id="rId13"/>
            </p:custDataLst>
          </p:nvPr>
        </p:nvSpPr>
        <p:spPr>
          <a:xfrm>
            <a:off x="3848100" y="4192694"/>
            <a:ext cx="323850" cy="685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5" name="圆角矩形 24"/>
          <p:cNvSpPr/>
          <p:nvPr>
            <p:custDataLst>
              <p:tags r:id="rId14"/>
            </p:custDataLst>
          </p:nvPr>
        </p:nvSpPr>
        <p:spPr>
          <a:xfrm>
            <a:off x="4798695" y="5528439"/>
            <a:ext cx="1301114" cy="18093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latin typeface="微软雅黑" panose="020B0503020204020204" pitchFamily="34" charset="-122"/>
                <a:ea typeface="微软雅黑" panose="020B0503020204020204" pitchFamily="34" charset="-122"/>
              </a:rPr>
              <a:t>......</a:t>
            </a:r>
          </a:p>
        </p:txBody>
      </p:sp>
      <p:sp>
        <p:nvSpPr>
          <p:cNvPr id="26" name="圆角矩形 25"/>
          <p:cNvSpPr/>
          <p:nvPr>
            <p:custDataLst>
              <p:tags r:id="rId15"/>
            </p:custDataLst>
          </p:nvPr>
        </p:nvSpPr>
        <p:spPr>
          <a:xfrm>
            <a:off x="8603615" y="2404534"/>
            <a:ext cx="1239520" cy="2413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latin typeface="微软雅黑" panose="020B0503020204020204" pitchFamily="34" charset="-122"/>
                <a:ea typeface="微软雅黑" panose="020B0503020204020204" pitchFamily="34" charset="-122"/>
              </a:rPr>
              <a:t>离线测量</a:t>
            </a:r>
          </a:p>
        </p:txBody>
      </p:sp>
      <p:sp>
        <p:nvSpPr>
          <p:cNvPr id="27" name="圆角矩形 26"/>
          <p:cNvSpPr/>
          <p:nvPr>
            <p:custDataLst>
              <p:tags r:id="rId16"/>
            </p:custDataLst>
          </p:nvPr>
        </p:nvSpPr>
        <p:spPr>
          <a:xfrm>
            <a:off x="8603615" y="5107094"/>
            <a:ext cx="1239520" cy="2413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在线测量</a:t>
            </a:r>
          </a:p>
        </p:txBody>
      </p:sp>
      <p:sp>
        <p:nvSpPr>
          <p:cNvPr id="28" name="左大括号 27">
            <a:extLst>
              <a:ext uri="{FF2B5EF4-FFF2-40B4-BE49-F238E27FC236}">
                <a16:creationId xmlns:a16="http://schemas.microsoft.com/office/drawing/2014/main" id="{B91C12F2-172C-4CE5-837A-842B577150AB}"/>
              </a:ext>
            </a:extLst>
          </p:cNvPr>
          <p:cNvSpPr/>
          <p:nvPr/>
        </p:nvSpPr>
        <p:spPr>
          <a:xfrm>
            <a:off x="9905230" y="2081954"/>
            <a:ext cx="76200" cy="901700"/>
          </a:xfrm>
          <a:prstGeom prst="lef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29" name="圆角矩形 8">
            <a:extLst>
              <a:ext uri="{FF2B5EF4-FFF2-40B4-BE49-F238E27FC236}">
                <a16:creationId xmlns:a16="http://schemas.microsoft.com/office/drawing/2014/main" id="{9C1B50C1-D7E7-412C-B29D-AEDF3D0C13A3}"/>
              </a:ext>
            </a:extLst>
          </p:cNvPr>
          <p:cNvSpPr/>
          <p:nvPr>
            <p:custDataLst>
              <p:tags r:id="rId17"/>
            </p:custDataLst>
          </p:nvPr>
        </p:nvSpPr>
        <p:spPr>
          <a:xfrm>
            <a:off x="10037310" y="2085129"/>
            <a:ext cx="1080000" cy="17907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专用设备</a:t>
            </a:r>
          </a:p>
        </p:txBody>
      </p:sp>
      <p:sp>
        <p:nvSpPr>
          <p:cNvPr id="30" name="圆角矩形 9">
            <a:extLst>
              <a:ext uri="{FF2B5EF4-FFF2-40B4-BE49-F238E27FC236}">
                <a16:creationId xmlns:a16="http://schemas.microsoft.com/office/drawing/2014/main" id="{C36A3A4F-217A-4945-B4F7-0E58061752DD}"/>
              </a:ext>
            </a:extLst>
          </p:cNvPr>
          <p:cNvSpPr/>
          <p:nvPr>
            <p:custDataLst>
              <p:tags r:id="rId18"/>
            </p:custDataLst>
          </p:nvPr>
        </p:nvSpPr>
        <p:spPr>
          <a:xfrm>
            <a:off x="10037310" y="2855384"/>
            <a:ext cx="1080000" cy="17907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人工辅助</a:t>
            </a:r>
          </a:p>
        </p:txBody>
      </p:sp>
      <p:sp>
        <p:nvSpPr>
          <p:cNvPr id="32" name="左大括号 31">
            <a:extLst>
              <a:ext uri="{FF2B5EF4-FFF2-40B4-BE49-F238E27FC236}">
                <a16:creationId xmlns:a16="http://schemas.microsoft.com/office/drawing/2014/main" id="{55EBF2C9-8F7C-462E-B052-3FC09698DA41}"/>
              </a:ext>
            </a:extLst>
          </p:cNvPr>
          <p:cNvSpPr/>
          <p:nvPr/>
        </p:nvSpPr>
        <p:spPr>
          <a:xfrm>
            <a:off x="9905230" y="4785784"/>
            <a:ext cx="76200" cy="901700"/>
          </a:xfrm>
          <a:prstGeom prst="lef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33" name="圆角矩形 8">
            <a:extLst>
              <a:ext uri="{FF2B5EF4-FFF2-40B4-BE49-F238E27FC236}">
                <a16:creationId xmlns:a16="http://schemas.microsoft.com/office/drawing/2014/main" id="{58E8E46E-B6CD-4F44-8A3B-19B5AEF4A51D}"/>
              </a:ext>
            </a:extLst>
          </p:cNvPr>
          <p:cNvSpPr/>
          <p:nvPr>
            <p:custDataLst>
              <p:tags r:id="rId19"/>
            </p:custDataLst>
          </p:nvPr>
        </p:nvSpPr>
        <p:spPr>
          <a:xfrm>
            <a:off x="10037310" y="5107094"/>
            <a:ext cx="1316490" cy="21018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收存储通信数据</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no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DB44E30-715F-4973-8179-B4178D7E09F0}" type="datetime1">
              <a:rPr lang="zh-CN" altLang="en-US" smtClean="0">
                <a:solidFill>
                  <a:schemeClr val="bg1">
                    <a:lumMod val="50000"/>
                  </a:schemeClr>
                </a:solidFill>
                <a:latin typeface="微软雅黑" panose="020B0503020204020204" pitchFamily="34" charset="-122"/>
                <a:ea typeface="微软雅黑" panose="020B0503020204020204" pitchFamily="34" charset="-122"/>
              </a:rPr>
              <a:t>2024/3/13</a:t>
            </a:fld>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rPr>
              <a:t>西安电子科技大学</a:t>
            </a:r>
          </a:p>
        </p:txBody>
      </p:sp>
      <p:sp>
        <p:nvSpPr>
          <p:cNvPr id="7" name="标题 6"/>
          <p:cNvSpPr>
            <a:spLocks noGrp="1"/>
          </p:cNvSpPr>
          <p:nvPr>
            <p:ph type="title"/>
          </p:nvPr>
        </p:nvSpPr>
        <p:spPr>
          <a:xfrm>
            <a:off x="749935" y="316865"/>
            <a:ext cx="9777095" cy="794385"/>
          </a:xfrm>
        </p:spPr>
        <p:txBody>
          <a:bodyPr>
            <a:noAutofit/>
          </a:bodyPr>
          <a:lstStyle/>
          <a:p>
            <a:r>
              <a:rPr lang="zh-CN" altLang="en-US" sz="1800">
                <a:latin typeface="微软雅黑" panose="020B0503020204020204" pitchFamily="34" charset="-122"/>
                <a:ea typeface="微软雅黑" panose="020B0503020204020204" pitchFamily="34" charset="-122"/>
              </a:rPr>
              <a:t>A tutorial on </a:t>
            </a:r>
            <a:r>
              <a:rPr lang="zh-CN" altLang="en-US" sz="2000">
                <a:latin typeface="微软雅黑" panose="020B0503020204020204" pitchFamily="34" charset="-122"/>
                <a:ea typeface="微软雅黑" panose="020B0503020204020204" pitchFamily="34" charset="-122"/>
              </a:rPr>
              <a:t>environment</a:t>
            </a:r>
            <a:r>
              <a:rPr lang="zh-CN" altLang="en-US" sz="1800">
                <a:latin typeface="微软雅黑" panose="020B0503020204020204" pitchFamily="34" charset="-122"/>
                <a:ea typeface="微软雅黑" panose="020B0503020204020204" pitchFamily="34" charset="-122"/>
              </a:rPr>
              <a:t>-aware communications via channel knowledge map for 6G</a:t>
            </a:r>
          </a:p>
        </p:txBody>
      </p:sp>
      <p:sp>
        <p:nvSpPr>
          <p:cNvPr id="53" name="文本框 52"/>
          <p:cNvSpPr txBox="1"/>
          <p:nvPr/>
        </p:nvSpPr>
        <p:spPr>
          <a:xfrm>
            <a:off x="451485" y="1097915"/>
            <a:ext cx="5452745" cy="525657"/>
          </a:xfrm>
          <a:prstGeom prst="rect">
            <a:avLst/>
          </a:prstGeom>
          <a:noFill/>
        </p:spPr>
        <p:txBody>
          <a:bodyPr wrap="square" rtlCol="0">
            <a:spAutoFit/>
          </a:bodyPr>
          <a:lstStyle/>
          <a:p>
            <a:pPr algn="just" hangingPunct="0">
              <a:lnSpc>
                <a:spcPct val="130000"/>
              </a:lnSpc>
            </a:pPr>
            <a:r>
              <a:rPr lang="en-US" altLang="zh-CN" sz="2400" spc="100" dirty="0">
                <a:latin typeface="微软雅黑" panose="020B0503020204020204" pitchFamily="34" charset="-122"/>
                <a:ea typeface="微软雅黑" panose="020B0503020204020204" pitchFamily="34" charset="-122"/>
                <a:cs typeface="微软雅黑" panose="020B0503020204020204" pitchFamily="34" charset="-122"/>
              </a:rPr>
              <a:t>3.2 Model-free construction</a:t>
            </a:r>
            <a:endParaRPr lang="zh-CN" sz="2400" spc="100" dirty="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85" name="直接连接符 84"/>
          <p:cNvCxnSpPr/>
          <p:nvPr/>
        </p:nvCxnSpPr>
        <p:spPr>
          <a:xfrm>
            <a:off x="547569" y="1677324"/>
            <a:ext cx="762635" cy="0"/>
          </a:xfrm>
          <a:prstGeom prst="line">
            <a:avLst/>
          </a:prstGeom>
          <a:ln w="19050">
            <a:solidFill>
              <a:schemeClr val="accent1"/>
            </a:solidFill>
          </a:ln>
        </p:spPr>
        <p:style>
          <a:lnRef idx="2">
            <a:schemeClr val="accent6"/>
          </a:lnRef>
          <a:fillRef idx="0">
            <a:schemeClr val="accent6"/>
          </a:fillRef>
          <a:effectRef idx="1">
            <a:schemeClr val="accent6"/>
          </a:effectRef>
          <a:fontRef idx="minor">
            <a:schemeClr val="tx1"/>
          </a:fontRef>
        </p:style>
      </p:cxnSp>
      <p:pic>
        <p:nvPicPr>
          <p:cNvPr id="9" name="图片 8"/>
          <p:cNvPicPr>
            <a:picLocks noChangeAspect="1"/>
          </p:cNvPicPr>
          <p:nvPr>
            <p:custDataLst>
              <p:tags r:id="rId1"/>
            </p:custDataLst>
          </p:nvPr>
        </p:nvPicPr>
        <p:blipFill>
          <a:blip r:embed="rId14"/>
          <a:stretch>
            <a:fillRect/>
          </a:stretch>
        </p:blipFill>
        <p:spPr>
          <a:xfrm>
            <a:off x="749935" y="2644140"/>
            <a:ext cx="2307329" cy="360000"/>
          </a:xfrm>
          <a:prstGeom prst="rect">
            <a:avLst/>
          </a:prstGeom>
        </p:spPr>
      </p:pic>
      <p:pic>
        <p:nvPicPr>
          <p:cNvPr id="10" name="图片 9"/>
          <p:cNvPicPr>
            <a:picLocks noChangeAspect="1"/>
          </p:cNvPicPr>
          <p:nvPr>
            <p:custDataLst>
              <p:tags r:id="rId2"/>
            </p:custDataLst>
          </p:nvPr>
        </p:nvPicPr>
        <p:blipFill>
          <a:blip r:embed="rId15"/>
          <a:stretch>
            <a:fillRect/>
          </a:stretch>
        </p:blipFill>
        <p:spPr>
          <a:xfrm>
            <a:off x="838200" y="3266440"/>
            <a:ext cx="2306902" cy="360000"/>
          </a:xfrm>
          <a:prstGeom prst="rect">
            <a:avLst/>
          </a:prstGeom>
        </p:spPr>
      </p:pic>
      <p:sp>
        <p:nvSpPr>
          <p:cNvPr id="11" name="文本框 10"/>
          <p:cNvSpPr txBox="1"/>
          <p:nvPr/>
        </p:nvSpPr>
        <p:spPr>
          <a:xfrm>
            <a:off x="547370" y="1637030"/>
            <a:ext cx="1971675" cy="410845"/>
          </a:xfrm>
          <a:prstGeom prst="rect">
            <a:avLst/>
          </a:prstGeom>
          <a:noFill/>
        </p:spPr>
        <p:txBody>
          <a:bodyPr wrap="square" rtlCol="0">
            <a:spAutoFit/>
          </a:bodyPr>
          <a:lstStyle/>
          <a:p>
            <a:pPr algn="just" hangingPunct="0">
              <a:lnSpc>
                <a:spcPct val="130000"/>
              </a:lnSpc>
            </a:pPr>
            <a:r>
              <a:rPr lang="zh-CN" altLang="en-US" sz="1600" spc="100" dirty="0">
                <a:solidFill>
                  <a:schemeClr val="tx1"/>
                </a:solidFill>
                <a:latin typeface="思源黑体 CN Normal" panose="020B0400000000000000" pitchFamily="34" charset="-122"/>
                <a:ea typeface="思源黑体 CN Normal" panose="020B0400000000000000" pitchFamily="34" charset="-122"/>
              </a:rPr>
              <a:t>经典的插值方法</a:t>
            </a:r>
          </a:p>
        </p:txBody>
      </p:sp>
      <p:pic>
        <p:nvPicPr>
          <p:cNvPr id="12" name="图片 11"/>
          <p:cNvPicPr>
            <a:picLocks noChangeAspect="1"/>
          </p:cNvPicPr>
          <p:nvPr>
            <p:custDataLst>
              <p:tags r:id="rId3"/>
            </p:custDataLst>
          </p:nvPr>
        </p:nvPicPr>
        <p:blipFill rotWithShape="1">
          <a:blip r:embed="rId16"/>
          <a:srcRect t="-1" r="1224" b="3515"/>
          <a:stretch/>
        </p:blipFill>
        <p:spPr>
          <a:xfrm>
            <a:off x="3990976" y="2632075"/>
            <a:ext cx="2611437" cy="347345"/>
          </a:xfrm>
          <a:prstGeom prst="rect">
            <a:avLst/>
          </a:prstGeom>
        </p:spPr>
      </p:pic>
      <p:sp>
        <p:nvSpPr>
          <p:cNvPr id="13" name="文本框 12"/>
          <p:cNvSpPr txBox="1"/>
          <p:nvPr/>
        </p:nvSpPr>
        <p:spPr>
          <a:xfrm>
            <a:off x="547370" y="1995170"/>
            <a:ext cx="3305175" cy="387350"/>
          </a:xfrm>
          <a:prstGeom prst="rect">
            <a:avLst/>
          </a:prstGeom>
          <a:noFill/>
        </p:spPr>
        <p:txBody>
          <a:bodyPr wrap="square" rtlCol="0" anchor="t">
            <a:noAutofit/>
          </a:bodyPr>
          <a:lstStyle/>
          <a:p>
            <a:pPr algn="just" hangingPunct="0">
              <a:lnSpc>
                <a:spcPct val="130000"/>
              </a:lnSpc>
            </a:pPr>
            <a:r>
              <a:rPr lang="zh-CN" altLang="en-US" sz="1400" spc="100" dirty="0">
                <a:solidFill>
                  <a:schemeClr val="tx1"/>
                </a:solidFill>
                <a:latin typeface="微软雅黑" panose="020B0503020204020204" pitchFamily="34" charset="-122"/>
                <a:ea typeface="微软雅黑" panose="020B0503020204020204" pitchFamily="34" charset="-122"/>
              </a:rPr>
              <a:t>inversedistance-weighted (IDW)</a:t>
            </a:r>
          </a:p>
        </p:txBody>
      </p:sp>
      <p:pic>
        <p:nvPicPr>
          <p:cNvPr id="14" name="图片 13"/>
          <p:cNvPicPr>
            <a:picLocks noChangeAspect="1"/>
          </p:cNvPicPr>
          <p:nvPr>
            <p:custDataLst>
              <p:tags r:id="rId4"/>
            </p:custDataLst>
          </p:nvPr>
        </p:nvPicPr>
        <p:blipFill>
          <a:blip r:embed="rId17"/>
          <a:stretch>
            <a:fillRect/>
          </a:stretch>
        </p:blipFill>
        <p:spPr>
          <a:xfrm>
            <a:off x="3952875" y="3304200"/>
            <a:ext cx="1880235" cy="315595"/>
          </a:xfrm>
          <a:prstGeom prst="rect">
            <a:avLst/>
          </a:prstGeom>
        </p:spPr>
      </p:pic>
      <p:pic>
        <p:nvPicPr>
          <p:cNvPr id="15" name="图片 14"/>
          <p:cNvPicPr>
            <a:picLocks noChangeAspect="1"/>
          </p:cNvPicPr>
          <p:nvPr>
            <p:custDataLst>
              <p:tags r:id="rId5"/>
            </p:custDataLst>
          </p:nvPr>
        </p:nvPicPr>
        <p:blipFill>
          <a:blip r:embed="rId18"/>
          <a:stretch>
            <a:fillRect/>
          </a:stretch>
        </p:blipFill>
        <p:spPr>
          <a:xfrm>
            <a:off x="3990975" y="4133850"/>
            <a:ext cx="4060190" cy="360045"/>
          </a:xfrm>
          <a:prstGeom prst="rect">
            <a:avLst/>
          </a:prstGeom>
        </p:spPr>
      </p:pic>
      <p:pic>
        <p:nvPicPr>
          <p:cNvPr id="16" name="图片 15"/>
          <p:cNvPicPr>
            <a:picLocks noChangeAspect="1"/>
          </p:cNvPicPr>
          <p:nvPr>
            <p:custDataLst>
              <p:tags r:id="rId6"/>
            </p:custDataLst>
          </p:nvPr>
        </p:nvPicPr>
        <p:blipFill>
          <a:blip r:embed="rId19"/>
          <a:stretch>
            <a:fillRect/>
          </a:stretch>
        </p:blipFill>
        <p:spPr>
          <a:xfrm>
            <a:off x="3991610" y="5040630"/>
            <a:ext cx="4059555" cy="360045"/>
          </a:xfrm>
          <a:prstGeom prst="rect">
            <a:avLst/>
          </a:prstGeom>
        </p:spPr>
      </p:pic>
      <p:pic>
        <p:nvPicPr>
          <p:cNvPr id="17" name="图片 16"/>
          <p:cNvPicPr>
            <a:picLocks noChangeAspect="1"/>
          </p:cNvPicPr>
          <p:nvPr>
            <p:custDataLst>
              <p:tags r:id="rId7"/>
            </p:custDataLst>
          </p:nvPr>
        </p:nvPicPr>
        <p:blipFill>
          <a:blip r:embed="rId20"/>
          <a:stretch>
            <a:fillRect/>
          </a:stretch>
        </p:blipFill>
        <p:spPr>
          <a:xfrm>
            <a:off x="8347710" y="2769870"/>
            <a:ext cx="2470909" cy="360000"/>
          </a:xfrm>
          <a:prstGeom prst="rect">
            <a:avLst/>
          </a:prstGeom>
        </p:spPr>
      </p:pic>
      <p:pic>
        <p:nvPicPr>
          <p:cNvPr id="18" name="图片 17"/>
          <p:cNvPicPr>
            <a:picLocks noChangeAspect="1"/>
          </p:cNvPicPr>
          <p:nvPr>
            <p:custDataLst>
              <p:tags r:id="rId8"/>
            </p:custDataLst>
          </p:nvPr>
        </p:nvPicPr>
        <p:blipFill>
          <a:blip r:embed="rId21"/>
          <a:stretch>
            <a:fillRect/>
          </a:stretch>
        </p:blipFill>
        <p:spPr>
          <a:xfrm>
            <a:off x="8347710" y="3316605"/>
            <a:ext cx="2470126" cy="360000"/>
          </a:xfrm>
          <a:prstGeom prst="rect">
            <a:avLst/>
          </a:prstGeom>
        </p:spPr>
      </p:pic>
      <p:pic>
        <p:nvPicPr>
          <p:cNvPr id="19" name="图片 18"/>
          <p:cNvPicPr>
            <a:picLocks noChangeAspect="1"/>
          </p:cNvPicPr>
          <p:nvPr>
            <p:custDataLst>
              <p:tags r:id="rId9"/>
            </p:custDataLst>
          </p:nvPr>
        </p:nvPicPr>
        <p:blipFill>
          <a:blip r:embed="rId22"/>
          <a:srcRect t="4938" r="801"/>
          <a:stretch>
            <a:fillRect/>
          </a:stretch>
        </p:blipFill>
        <p:spPr>
          <a:xfrm>
            <a:off x="8347710" y="4039235"/>
            <a:ext cx="3491230" cy="370840"/>
          </a:xfrm>
          <a:prstGeom prst="rect">
            <a:avLst/>
          </a:prstGeom>
        </p:spPr>
      </p:pic>
      <p:sp>
        <p:nvSpPr>
          <p:cNvPr id="20" name="文本框 19"/>
          <p:cNvSpPr txBox="1"/>
          <p:nvPr/>
        </p:nvSpPr>
        <p:spPr>
          <a:xfrm>
            <a:off x="4112260" y="1995170"/>
            <a:ext cx="3296285" cy="370840"/>
          </a:xfrm>
          <a:prstGeom prst="rect">
            <a:avLst/>
          </a:prstGeom>
          <a:noFill/>
        </p:spPr>
        <p:txBody>
          <a:bodyPr wrap="square" rtlCol="0" anchor="t">
            <a:spAutoFit/>
          </a:bodyPr>
          <a:lstStyle/>
          <a:p>
            <a:pPr algn="just" hangingPunct="0">
              <a:lnSpc>
                <a:spcPct val="130000"/>
              </a:lnSpc>
            </a:pPr>
            <a:r>
              <a:rPr lang="zh-CN" altLang="en-US" sz="1400" spc="100" dirty="0">
                <a:solidFill>
                  <a:schemeClr val="tx1"/>
                </a:solidFill>
                <a:latin typeface="微软雅黑" panose="020B0503020204020204" pitchFamily="34" charset="-122"/>
                <a:ea typeface="微软雅黑" panose="020B0503020204020204" pitchFamily="34" charset="-122"/>
              </a:rPr>
              <a:t>K-nearest-neighbor (KNN)</a:t>
            </a:r>
          </a:p>
        </p:txBody>
      </p:sp>
      <p:sp>
        <p:nvSpPr>
          <p:cNvPr id="22" name="文本框 21"/>
          <p:cNvSpPr txBox="1"/>
          <p:nvPr/>
        </p:nvSpPr>
        <p:spPr>
          <a:xfrm>
            <a:off x="8188960" y="1976120"/>
            <a:ext cx="2719070" cy="370840"/>
          </a:xfrm>
          <a:prstGeom prst="rect">
            <a:avLst/>
          </a:prstGeom>
          <a:noFill/>
        </p:spPr>
        <p:txBody>
          <a:bodyPr wrap="square" rtlCol="0" anchor="t">
            <a:spAutoFit/>
          </a:bodyPr>
          <a:lstStyle/>
          <a:p>
            <a:pPr algn="just" hangingPunct="0">
              <a:lnSpc>
                <a:spcPct val="130000"/>
              </a:lnSpc>
            </a:pPr>
            <a:r>
              <a:rPr lang="zh-CN" altLang="en-US" sz="1400" spc="100" dirty="0">
                <a:solidFill>
                  <a:schemeClr val="tx1"/>
                </a:solidFill>
                <a:latin typeface="微软雅黑" panose="020B0503020204020204" pitchFamily="34" charset="-122"/>
                <a:ea typeface="微软雅黑" panose="020B0503020204020204" pitchFamily="34" charset="-122"/>
              </a:rPr>
              <a:t>polynomial regression</a:t>
            </a:r>
          </a:p>
        </p:txBody>
      </p:sp>
      <p:sp>
        <p:nvSpPr>
          <p:cNvPr id="23" name="文本框 22"/>
          <p:cNvSpPr txBox="1"/>
          <p:nvPr/>
        </p:nvSpPr>
        <p:spPr>
          <a:xfrm>
            <a:off x="4163695" y="3718560"/>
            <a:ext cx="2185035" cy="365760"/>
          </a:xfrm>
          <a:prstGeom prst="rect">
            <a:avLst/>
          </a:prstGeom>
          <a:noFill/>
        </p:spPr>
        <p:txBody>
          <a:bodyPr wrap="square" rtlCol="0" anchor="t">
            <a:noAutofit/>
          </a:bodyPr>
          <a:lstStyle/>
          <a:p>
            <a:pPr algn="just" hangingPunct="0">
              <a:lnSpc>
                <a:spcPct val="130000"/>
              </a:lnSpc>
            </a:pPr>
            <a:r>
              <a:rPr lang="zh-CN" altLang="en-US" sz="1400" spc="100" dirty="0">
                <a:solidFill>
                  <a:schemeClr val="tx1"/>
                </a:solidFill>
                <a:latin typeface="微软雅黑" panose="020B0503020204020204" pitchFamily="34" charset="-122"/>
                <a:ea typeface="微软雅黑" panose="020B0503020204020204" pitchFamily="34" charset="-122"/>
              </a:rPr>
              <a:t>Gaussian</a:t>
            </a:r>
            <a:r>
              <a:rPr lang="en-US" altLang="zh-CN" sz="1400" spc="100" dirty="0">
                <a:solidFill>
                  <a:schemeClr val="tx1"/>
                </a:solidFill>
                <a:latin typeface="微软雅黑" panose="020B0503020204020204" pitchFamily="34" charset="-122"/>
                <a:ea typeface="微软雅黑" panose="020B0503020204020204" pitchFamily="34" charset="-122"/>
              </a:rPr>
              <a:t> </a:t>
            </a:r>
            <a:r>
              <a:rPr lang="zh-CN" altLang="en-US" sz="1400" spc="100" dirty="0">
                <a:solidFill>
                  <a:schemeClr val="tx1"/>
                </a:solidFill>
                <a:latin typeface="微软雅黑" panose="020B0503020204020204" pitchFamily="34" charset="-122"/>
                <a:ea typeface="微软雅黑" panose="020B0503020204020204" pitchFamily="34" charset="-122"/>
              </a:rPr>
              <a:t>kernel</a:t>
            </a:r>
          </a:p>
        </p:txBody>
      </p:sp>
      <p:sp>
        <p:nvSpPr>
          <p:cNvPr id="24" name="文本框 23"/>
          <p:cNvSpPr txBox="1"/>
          <p:nvPr/>
        </p:nvSpPr>
        <p:spPr>
          <a:xfrm>
            <a:off x="4162425" y="4543425"/>
            <a:ext cx="1781810" cy="370840"/>
          </a:xfrm>
          <a:prstGeom prst="rect">
            <a:avLst/>
          </a:prstGeom>
          <a:noFill/>
        </p:spPr>
        <p:txBody>
          <a:bodyPr wrap="square" rtlCol="0" anchor="t">
            <a:spAutoFit/>
          </a:bodyPr>
          <a:lstStyle/>
          <a:p>
            <a:pPr algn="just" hangingPunct="0">
              <a:lnSpc>
                <a:spcPct val="130000"/>
              </a:lnSpc>
            </a:pPr>
            <a:r>
              <a:rPr lang="zh-CN" altLang="en-US" sz="1400" spc="100" dirty="0">
                <a:solidFill>
                  <a:schemeClr val="tx1"/>
                </a:solidFill>
                <a:latin typeface="微软雅黑" panose="020B0503020204020204" pitchFamily="34" charset="-122"/>
                <a:ea typeface="微软雅黑" panose="020B0503020204020204" pitchFamily="34" charset="-122"/>
              </a:rPr>
              <a:t>Laplacian</a:t>
            </a:r>
            <a:r>
              <a:rPr lang="en-US" altLang="zh-CN" sz="1400" spc="100" dirty="0">
                <a:solidFill>
                  <a:schemeClr val="tx1"/>
                </a:solidFill>
                <a:latin typeface="微软雅黑" panose="020B0503020204020204" pitchFamily="34" charset="-122"/>
                <a:ea typeface="微软雅黑" panose="020B0503020204020204" pitchFamily="34" charset="-122"/>
              </a:rPr>
              <a:t> </a:t>
            </a:r>
            <a:r>
              <a:rPr lang="zh-CN" altLang="en-US" sz="1400" spc="100" dirty="0">
                <a:solidFill>
                  <a:schemeClr val="tx1"/>
                </a:solidFill>
                <a:latin typeface="微软雅黑" panose="020B0503020204020204" pitchFamily="34" charset="-122"/>
                <a:ea typeface="微软雅黑" panose="020B0503020204020204" pitchFamily="34" charset="-122"/>
              </a:rPr>
              <a:t>kernel </a:t>
            </a:r>
          </a:p>
        </p:txBody>
      </p:sp>
      <p:sp>
        <p:nvSpPr>
          <p:cNvPr id="25" name="文本框 24"/>
          <p:cNvSpPr txBox="1"/>
          <p:nvPr/>
        </p:nvSpPr>
        <p:spPr>
          <a:xfrm>
            <a:off x="8243570" y="2374265"/>
            <a:ext cx="3683635" cy="330835"/>
          </a:xfrm>
          <a:prstGeom prst="rect">
            <a:avLst/>
          </a:prstGeom>
          <a:noFill/>
        </p:spPr>
        <p:txBody>
          <a:bodyPr wrap="square" rtlCol="0" anchor="t">
            <a:spAutoFit/>
          </a:bodyPr>
          <a:lstStyle/>
          <a:p>
            <a:pPr algn="just" hangingPunct="0">
              <a:lnSpc>
                <a:spcPct val="130000"/>
              </a:lnSpc>
            </a:pPr>
            <a:r>
              <a:rPr lang="zh-CN" altLang="en-US" sz="1200" spc="100" dirty="0">
                <a:solidFill>
                  <a:schemeClr val="tx1"/>
                </a:solidFill>
                <a:latin typeface="微软雅黑" panose="020B0503020204020204" pitchFamily="34" charset="-122"/>
                <a:ea typeface="微软雅黑" panose="020B0503020204020204" pitchFamily="34" charset="-122"/>
              </a:rPr>
              <a:t>first-order global</a:t>
            </a:r>
            <a:r>
              <a:rPr lang="en-US" altLang="zh-CN" sz="1200" spc="100" dirty="0">
                <a:solidFill>
                  <a:schemeClr val="tx1"/>
                </a:solidFill>
                <a:latin typeface="微软雅黑" panose="020B0503020204020204" pitchFamily="34" charset="-122"/>
                <a:ea typeface="微软雅黑" panose="020B0503020204020204" pitchFamily="34" charset="-122"/>
              </a:rPr>
              <a:t> </a:t>
            </a:r>
            <a:r>
              <a:rPr lang="zh-CN" altLang="en-US" sz="1200" spc="100" dirty="0">
                <a:solidFill>
                  <a:schemeClr val="tx1"/>
                </a:solidFill>
                <a:latin typeface="微软雅黑" panose="020B0503020204020204" pitchFamily="34" charset="-122"/>
                <a:ea typeface="微软雅黑" panose="020B0503020204020204" pitchFamily="34" charset="-122"/>
              </a:rPr>
              <a:t>polynomial </a:t>
            </a:r>
            <a:r>
              <a:rPr lang="en-US" altLang="zh-CN" sz="1200" spc="100" dirty="0">
                <a:solidFill>
                  <a:schemeClr val="tx1"/>
                </a:solidFill>
                <a:latin typeface="微软雅黑" panose="020B0503020204020204" pitchFamily="34" charset="-122"/>
                <a:ea typeface="微软雅黑" panose="020B0503020204020204" pitchFamily="34" charset="-122"/>
              </a:rPr>
              <a:t>regression</a:t>
            </a:r>
          </a:p>
        </p:txBody>
      </p:sp>
      <p:sp>
        <p:nvSpPr>
          <p:cNvPr id="26" name="文本框 25"/>
          <p:cNvSpPr txBox="1"/>
          <p:nvPr/>
        </p:nvSpPr>
        <p:spPr>
          <a:xfrm>
            <a:off x="8347710" y="3710940"/>
            <a:ext cx="2664460" cy="330835"/>
          </a:xfrm>
          <a:prstGeom prst="rect">
            <a:avLst/>
          </a:prstGeom>
          <a:noFill/>
        </p:spPr>
        <p:txBody>
          <a:bodyPr wrap="square" rtlCol="0" anchor="t">
            <a:spAutoFit/>
          </a:bodyPr>
          <a:lstStyle/>
          <a:p>
            <a:pPr algn="just" hangingPunct="0">
              <a:lnSpc>
                <a:spcPct val="130000"/>
              </a:lnSpc>
            </a:pPr>
            <a:r>
              <a:rPr lang="zh-CN" altLang="en-US" sz="1200" spc="100" dirty="0">
                <a:solidFill>
                  <a:schemeClr val="tx1"/>
                </a:solidFill>
                <a:latin typeface="微软雅黑" panose="020B0503020204020204" pitchFamily="34" charset="-122"/>
                <a:ea typeface="微软雅黑" panose="020B0503020204020204" pitchFamily="34" charset="-122"/>
              </a:rPr>
              <a:t>Local polynomial regression</a:t>
            </a:r>
          </a:p>
        </p:txBody>
      </p:sp>
      <p:sp>
        <p:nvSpPr>
          <p:cNvPr id="2" name="文本框 1"/>
          <p:cNvSpPr txBox="1"/>
          <p:nvPr/>
        </p:nvSpPr>
        <p:spPr>
          <a:xfrm>
            <a:off x="7147560" y="3300095"/>
            <a:ext cx="1200150" cy="410845"/>
          </a:xfrm>
          <a:prstGeom prst="rect">
            <a:avLst/>
          </a:prstGeom>
          <a:noFill/>
        </p:spPr>
        <p:txBody>
          <a:bodyPr wrap="square" rtlCol="0">
            <a:spAutoFit/>
          </a:bodyPr>
          <a:lstStyle/>
          <a:p>
            <a:pPr algn="just" hangingPunct="0">
              <a:lnSpc>
                <a:spcPct val="130000"/>
              </a:lnSpc>
            </a:pPr>
            <a:r>
              <a:rPr lang="en-US" altLang="zh-CN" sz="1600" spc="100" dirty="0">
                <a:solidFill>
                  <a:schemeClr val="tx1"/>
                </a:solidFill>
                <a:latin typeface="微软雅黑" panose="020B0503020204020204" pitchFamily="34" charset="-122"/>
                <a:ea typeface="微软雅黑" panose="020B0503020204020204" pitchFamily="34" charset="-122"/>
              </a:rPr>
              <a:t>Minimize</a:t>
            </a:r>
          </a:p>
        </p:txBody>
      </p:sp>
      <p:sp>
        <p:nvSpPr>
          <p:cNvPr id="8" name="文本框 7"/>
          <p:cNvSpPr txBox="1"/>
          <p:nvPr/>
        </p:nvSpPr>
        <p:spPr>
          <a:xfrm>
            <a:off x="8382000" y="4511675"/>
            <a:ext cx="1247775" cy="308995"/>
          </a:xfrm>
          <a:prstGeom prst="rect">
            <a:avLst/>
          </a:prstGeom>
          <a:noFill/>
        </p:spPr>
        <p:txBody>
          <a:bodyPr wrap="square" rtlCol="0">
            <a:spAutoFit/>
          </a:bodyPr>
          <a:lstStyle/>
          <a:p>
            <a:pPr algn="just" hangingPunct="0">
              <a:lnSpc>
                <a:spcPct val="130000"/>
              </a:lnSpc>
            </a:pPr>
            <a:r>
              <a:rPr lang="en-US" altLang="zh-CN" sz="1200" spc="100" dirty="0">
                <a:solidFill>
                  <a:schemeClr val="tx1"/>
                </a:solidFill>
                <a:latin typeface="微软雅黑" panose="020B0503020204020204" pitchFamily="34" charset="-122"/>
                <a:ea typeface="微软雅黑" panose="020B0503020204020204" pitchFamily="34" charset="-122"/>
              </a:rPr>
              <a:t>K-LP[198]</a:t>
            </a:r>
          </a:p>
        </p:txBody>
      </p:sp>
      <p:pic>
        <p:nvPicPr>
          <p:cNvPr id="27" name="图片 26"/>
          <p:cNvPicPr>
            <a:picLocks noChangeAspect="1"/>
          </p:cNvPicPr>
          <p:nvPr>
            <p:custDataLst>
              <p:tags r:id="rId10"/>
            </p:custDataLst>
          </p:nvPr>
        </p:nvPicPr>
        <p:blipFill>
          <a:blip r:embed="rId23"/>
          <a:stretch>
            <a:fillRect/>
          </a:stretch>
        </p:blipFill>
        <p:spPr>
          <a:xfrm>
            <a:off x="8347710" y="4923790"/>
            <a:ext cx="2454275" cy="864235"/>
          </a:xfrm>
          <a:prstGeom prst="rect">
            <a:avLst/>
          </a:prstGeom>
        </p:spPr>
      </p:pic>
      <p:pic>
        <p:nvPicPr>
          <p:cNvPr id="28" name="图片 27"/>
          <p:cNvPicPr>
            <a:picLocks noChangeAspect="1"/>
          </p:cNvPicPr>
          <p:nvPr>
            <p:custDataLst>
              <p:tags r:id="rId11"/>
            </p:custDataLst>
          </p:nvPr>
        </p:nvPicPr>
        <p:blipFill>
          <a:blip r:embed="rId24"/>
          <a:srcRect r="9341" b="220"/>
          <a:stretch>
            <a:fillRect/>
          </a:stretch>
        </p:blipFill>
        <p:spPr>
          <a:xfrm>
            <a:off x="8439150" y="4842510"/>
            <a:ext cx="838200" cy="288290"/>
          </a:xfrm>
          <a:prstGeom prst="rect">
            <a:avLst/>
          </a:prstGeom>
        </p:spPr>
      </p:pic>
      <p:sp>
        <p:nvSpPr>
          <p:cNvPr id="29" name="文本框 28">
            <a:extLst>
              <a:ext uri="{FF2B5EF4-FFF2-40B4-BE49-F238E27FC236}">
                <a16:creationId xmlns:a16="http://schemas.microsoft.com/office/drawing/2014/main" id="{9AEB109B-03F0-4301-AAF6-2479B57826FD}"/>
              </a:ext>
            </a:extLst>
          </p:cNvPr>
          <p:cNvSpPr txBox="1"/>
          <p:nvPr/>
        </p:nvSpPr>
        <p:spPr>
          <a:xfrm>
            <a:off x="547370" y="5744210"/>
            <a:ext cx="11199134" cy="338554"/>
          </a:xfrm>
          <a:prstGeom prst="rect">
            <a:avLst/>
          </a:prstGeom>
          <a:noFill/>
        </p:spPr>
        <p:txBody>
          <a:bodyPr wrap="square">
            <a:spAutoFit/>
          </a:bodyPr>
          <a:lstStyle/>
          <a:p>
            <a:r>
              <a:rPr lang="zh-CN" altLang="en-US" sz="800" dirty="0">
                <a:latin typeface="微软雅黑" panose="020B0503020204020204" pitchFamily="34" charset="-122"/>
                <a:ea typeface="微软雅黑" panose="020B0503020204020204" pitchFamily="34" charset="-122"/>
              </a:rPr>
              <a:t>[198] A. Verdin, C. Funk, B. Rajagopalan, and W. Kleiber, “Kriging and local polynomial methods for blending satellite-derived and gauge precipitation estimates to support hydrologic early warning systems,”IEEE Trans. Geosci. Remote Sens., vol. 54, no. 5, pp. 2552–2562, 2016.</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no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DB44E30-715F-4973-8179-B4178D7E09F0}" type="datetime1">
              <a:rPr lang="zh-CN" altLang="en-US" smtClean="0">
                <a:solidFill>
                  <a:schemeClr val="bg1">
                    <a:lumMod val="50000"/>
                  </a:schemeClr>
                </a:solidFill>
                <a:latin typeface="微软雅黑" panose="020B0503020204020204" pitchFamily="34" charset="-122"/>
                <a:ea typeface="微软雅黑" panose="020B0503020204020204" pitchFamily="34" charset="-122"/>
              </a:rPr>
              <a:t>2024/3/13</a:t>
            </a:fld>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rPr>
              <a:t>西安电子科技大学</a:t>
            </a:r>
          </a:p>
        </p:txBody>
      </p:sp>
      <p:sp>
        <p:nvSpPr>
          <p:cNvPr id="5" name="灯片编号占位符 4"/>
          <p:cNvSpPr>
            <a:spLocks noGrp="1"/>
          </p:cNvSpPr>
          <p:nvPr>
            <p:ph type="sldNum" sz="quarter" idx="12"/>
          </p:nvPr>
        </p:nvSpPr>
        <p:spPr>
          <a:xfrm>
            <a:off x="9333230" y="6347460"/>
            <a:ext cx="2743200" cy="365125"/>
          </a:xfrm>
        </p:spPr>
        <p:txBody>
          <a:bodyPr/>
          <a:lstStyle/>
          <a:p>
            <a:fld id="{33B9A5AF-BDD6-4E14-989F-CF034C94E4CA}" type="slidenum">
              <a:rPr lang="zh-CN" altLang="en-US" smtClean="0">
                <a:solidFill>
                  <a:schemeClr val="bg1">
                    <a:lumMod val="50000"/>
                  </a:schemeClr>
                </a:solidFill>
                <a:latin typeface="微软雅黑" panose="020B0503020204020204" pitchFamily="34" charset="-122"/>
                <a:ea typeface="微软雅黑" panose="020B0503020204020204" pitchFamily="34" charset="-122"/>
              </a:rPr>
              <a:t>14</a:t>
            </a:fld>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 name="标题 6"/>
          <p:cNvSpPr>
            <a:spLocks noGrp="1"/>
          </p:cNvSpPr>
          <p:nvPr>
            <p:ph type="title"/>
          </p:nvPr>
        </p:nvSpPr>
        <p:spPr>
          <a:xfrm>
            <a:off x="749935" y="316865"/>
            <a:ext cx="9777095" cy="794385"/>
          </a:xfrm>
        </p:spPr>
        <p:txBody>
          <a:bodyPr>
            <a:noAutofit/>
          </a:bodyPr>
          <a:lstStyle/>
          <a:p>
            <a:r>
              <a:rPr lang="zh-CN" altLang="en-US" sz="1800">
                <a:latin typeface="微软雅黑" panose="020B0503020204020204" pitchFamily="34" charset="-122"/>
                <a:ea typeface="微软雅黑" panose="020B0503020204020204" pitchFamily="34" charset="-122"/>
              </a:rPr>
              <a:t>A tutorial on </a:t>
            </a:r>
            <a:r>
              <a:rPr lang="zh-CN" altLang="en-US" sz="2000">
                <a:latin typeface="微软雅黑" panose="020B0503020204020204" pitchFamily="34" charset="-122"/>
                <a:ea typeface="微软雅黑" panose="020B0503020204020204" pitchFamily="34" charset="-122"/>
              </a:rPr>
              <a:t>environment</a:t>
            </a:r>
            <a:r>
              <a:rPr lang="zh-CN" altLang="en-US" sz="1800">
                <a:latin typeface="微软雅黑" panose="020B0503020204020204" pitchFamily="34" charset="-122"/>
                <a:ea typeface="微软雅黑" panose="020B0503020204020204" pitchFamily="34" charset="-122"/>
              </a:rPr>
              <a:t>-aware communications via channel knowledge map for 6G</a:t>
            </a:r>
          </a:p>
        </p:txBody>
      </p:sp>
      <p:sp>
        <p:nvSpPr>
          <p:cNvPr id="53" name="文本框 52"/>
          <p:cNvSpPr txBox="1"/>
          <p:nvPr/>
        </p:nvSpPr>
        <p:spPr>
          <a:xfrm>
            <a:off x="451485" y="1097915"/>
            <a:ext cx="5452745" cy="525657"/>
          </a:xfrm>
          <a:prstGeom prst="rect">
            <a:avLst/>
          </a:prstGeom>
          <a:noFill/>
        </p:spPr>
        <p:txBody>
          <a:bodyPr wrap="square" rtlCol="0">
            <a:spAutoFit/>
          </a:bodyPr>
          <a:lstStyle/>
          <a:p>
            <a:pPr algn="just" hangingPunct="0">
              <a:lnSpc>
                <a:spcPct val="130000"/>
              </a:lnSpc>
            </a:pPr>
            <a:r>
              <a:rPr lang="en-US" altLang="zh-CN" sz="2400" spc="100" dirty="0">
                <a:latin typeface="微软雅黑" panose="020B0503020204020204" pitchFamily="34" charset="-122"/>
                <a:ea typeface="微软雅黑" panose="020B0503020204020204" pitchFamily="34" charset="-122"/>
                <a:cs typeface="微软雅黑" panose="020B0503020204020204" pitchFamily="34" charset="-122"/>
              </a:rPr>
              <a:t>3.2 Model-free construction</a:t>
            </a:r>
            <a:endParaRPr lang="zh-CN" sz="2400" spc="100" dirty="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85" name="直接连接符 84"/>
          <p:cNvCxnSpPr/>
          <p:nvPr/>
        </p:nvCxnSpPr>
        <p:spPr>
          <a:xfrm>
            <a:off x="547569" y="1677324"/>
            <a:ext cx="762635" cy="0"/>
          </a:xfrm>
          <a:prstGeom prst="line">
            <a:avLst/>
          </a:prstGeom>
          <a:ln w="19050">
            <a:solidFill>
              <a:schemeClr val="accent1"/>
            </a:solidFill>
          </a:ln>
        </p:spPr>
        <p:style>
          <a:lnRef idx="2">
            <a:schemeClr val="accent6"/>
          </a:lnRef>
          <a:fillRef idx="0">
            <a:schemeClr val="accent6"/>
          </a:fillRef>
          <a:effectRef idx="1">
            <a:schemeClr val="accent6"/>
          </a:effectRef>
          <a:fontRef idx="minor">
            <a:schemeClr val="tx1"/>
          </a:fontRef>
        </p:style>
      </p:cxnSp>
      <p:sp>
        <p:nvSpPr>
          <p:cNvPr id="11" name="文本框 10"/>
          <p:cNvSpPr txBox="1"/>
          <p:nvPr/>
        </p:nvSpPr>
        <p:spPr>
          <a:xfrm>
            <a:off x="547370" y="1637030"/>
            <a:ext cx="2949575" cy="410845"/>
          </a:xfrm>
          <a:prstGeom prst="rect">
            <a:avLst/>
          </a:prstGeom>
          <a:noFill/>
        </p:spPr>
        <p:txBody>
          <a:bodyPr wrap="square" rtlCol="0">
            <a:spAutoFit/>
          </a:bodyPr>
          <a:lstStyle/>
          <a:p>
            <a:pPr algn="just" hangingPunct="0">
              <a:lnSpc>
                <a:spcPct val="130000"/>
              </a:lnSpc>
            </a:pPr>
            <a:r>
              <a:rPr lang="zh-CN" altLang="en-US" sz="1600" spc="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克里金（</a:t>
            </a:r>
            <a:r>
              <a:rPr lang="en-US" altLang="zh-CN" sz="1600" spc="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Kirigng</a:t>
            </a:r>
            <a:r>
              <a:rPr lang="zh-CN" altLang="en-US" sz="1600" spc="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）插值方法</a:t>
            </a:r>
          </a:p>
        </p:txBody>
      </p:sp>
      <p:pic>
        <p:nvPicPr>
          <p:cNvPr id="6" name="图片 5"/>
          <p:cNvPicPr>
            <a:picLocks noChangeAspect="1"/>
          </p:cNvPicPr>
          <p:nvPr>
            <p:custDataLst>
              <p:tags r:id="rId1"/>
            </p:custDataLst>
          </p:nvPr>
        </p:nvPicPr>
        <p:blipFill>
          <a:blip r:embed="rId23"/>
          <a:srcRect r="183" b="-2812"/>
          <a:stretch>
            <a:fillRect/>
          </a:stretch>
        </p:blipFill>
        <p:spPr>
          <a:xfrm>
            <a:off x="1310005" y="2115820"/>
            <a:ext cx="2283460" cy="815975"/>
          </a:xfrm>
          <a:prstGeom prst="rect">
            <a:avLst/>
          </a:prstGeom>
        </p:spPr>
      </p:pic>
      <p:pic>
        <p:nvPicPr>
          <p:cNvPr id="8" name="图片 7"/>
          <p:cNvPicPr>
            <a:picLocks noChangeAspect="1"/>
          </p:cNvPicPr>
          <p:nvPr>
            <p:custDataLst>
              <p:tags r:id="rId2"/>
            </p:custDataLst>
          </p:nvPr>
        </p:nvPicPr>
        <p:blipFill>
          <a:blip r:embed="rId24"/>
          <a:srcRect t="7317" r="109"/>
          <a:stretch>
            <a:fillRect/>
          </a:stretch>
        </p:blipFill>
        <p:spPr>
          <a:xfrm>
            <a:off x="7250430" y="2768600"/>
            <a:ext cx="2331085" cy="361950"/>
          </a:xfrm>
          <a:prstGeom prst="rect">
            <a:avLst/>
          </a:prstGeom>
        </p:spPr>
      </p:pic>
      <p:sp>
        <p:nvSpPr>
          <p:cNvPr id="21" name="下箭头 20"/>
          <p:cNvSpPr/>
          <p:nvPr/>
        </p:nvSpPr>
        <p:spPr>
          <a:xfrm>
            <a:off x="8145780" y="3305175"/>
            <a:ext cx="292100" cy="513080"/>
          </a:xfrm>
          <a:prstGeom prst="downArrow">
            <a:avLst/>
          </a:prstGeom>
          <a:solidFill>
            <a:srgbClr val="749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27" name="图片 26"/>
          <p:cNvPicPr>
            <a:picLocks noChangeAspect="1"/>
          </p:cNvPicPr>
          <p:nvPr>
            <p:custDataLst>
              <p:tags r:id="rId3"/>
            </p:custDataLst>
          </p:nvPr>
        </p:nvPicPr>
        <p:blipFill>
          <a:blip r:embed="rId25"/>
          <a:stretch>
            <a:fillRect/>
          </a:stretch>
        </p:blipFill>
        <p:spPr>
          <a:xfrm>
            <a:off x="7250430" y="3810000"/>
            <a:ext cx="4495800" cy="390525"/>
          </a:xfrm>
          <a:prstGeom prst="rect">
            <a:avLst/>
          </a:prstGeom>
        </p:spPr>
      </p:pic>
      <p:pic>
        <p:nvPicPr>
          <p:cNvPr id="30" name="图片 29"/>
          <p:cNvPicPr>
            <a:picLocks noChangeAspect="1"/>
          </p:cNvPicPr>
          <p:nvPr>
            <p:custDataLst>
              <p:tags r:id="rId4"/>
            </p:custDataLst>
          </p:nvPr>
        </p:nvPicPr>
        <p:blipFill rotWithShape="1">
          <a:blip r:embed="rId26"/>
          <a:srcRect t="4167" r="456" b="4591"/>
          <a:stretch/>
        </p:blipFill>
        <p:spPr>
          <a:xfrm>
            <a:off x="1310005" y="3044824"/>
            <a:ext cx="3877945" cy="347636"/>
          </a:xfrm>
          <a:prstGeom prst="rect">
            <a:avLst/>
          </a:prstGeom>
        </p:spPr>
      </p:pic>
      <p:sp>
        <p:nvSpPr>
          <p:cNvPr id="32" name="下箭头 31"/>
          <p:cNvSpPr/>
          <p:nvPr>
            <p:custDataLst>
              <p:tags r:id="rId5"/>
            </p:custDataLst>
          </p:nvPr>
        </p:nvSpPr>
        <p:spPr>
          <a:xfrm>
            <a:off x="7044055" y="4235450"/>
            <a:ext cx="292100" cy="456565"/>
          </a:xfrm>
          <a:prstGeom prst="downArrow">
            <a:avLst/>
          </a:prstGeom>
          <a:solidFill>
            <a:srgbClr val="749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3" name="文本框 32"/>
          <p:cNvSpPr txBox="1"/>
          <p:nvPr>
            <p:custDataLst>
              <p:tags r:id="rId6"/>
            </p:custDataLst>
          </p:nvPr>
        </p:nvSpPr>
        <p:spPr>
          <a:xfrm>
            <a:off x="8437880" y="4208145"/>
            <a:ext cx="770890" cy="385445"/>
          </a:xfrm>
          <a:prstGeom prst="rect">
            <a:avLst/>
          </a:prstGeom>
          <a:noFill/>
        </p:spPr>
        <p:txBody>
          <a:bodyPr wrap="square" rtlCol="0" anchor="t">
            <a:noAutofit/>
          </a:bodyPr>
          <a:lstStyle/>
          <a:p>
            <a:pPr algn="just" hangingPunct="0">
              <a:lnSpc>
                <a:spcPct val="130000"/>
              </a:lnSpc>
            </a:pPr>
            <a:endParaRPr lang="zh-CN" altLang="en-US" sz="1600" spc="100" dirty="0">
              <a:solidFill>
                <a:schemeClr val="tx1"/>
              </a:solidFill>
              <a:latin typeface="微软雅黑" panose="020B0503020204020204" pitchFamily="34" charset="-122"/>
              <a:ea typeface="微软雅黑" panose="020B0503020204020204" pitchFamily="34" charset="-122"/>
            </a:endParaRPr>
          </a:p>
        </p:txBody>
      </p:sp>
      <p:pic>
        <p:nvPicPr>
          <p:cNvPr id="34" name="图片 33"/>
          <p:cNvPicPr>
            <a:picLocks noChangeAspect="1"/>
          </p:cNvPicPr>
          <p:nvPr>
            <p:custDataLst>
              <p:tags r:id="rId7"/>
            </p:custDataLst>
          </p:nvPr>
        </p:nvPicPr>
        <p:blipFill>
          <a:blip r:embed="rId27"/>
          <a:stretch>
            <a:fillRect/>
          </a:stretch>
        </p:blipFill>
        <p:spPr>
          <a:xfrm>
            <a:off x="6828155" y="4766945"/>
            <a:ext cx="847725" cy="266700"/>
          </a:xfrm>
          <a:prstGeom prst="rect">
            <a:avLst/>
          </a:prstGeom>
        </p:spPr>
      </p:pic>
      <p:pic>
        <p:nvPicPr>
          <p:cNvPr id="35" name="图片 34"/>
          <p:cNvPicPr>
            <a:picLocks noChangeAspect="1"/>
          </p:cNvPicPr>
          <p:nvPr>
            <p:custDataLst>
              <p:tags r:id="rId8"/>
            </p:custDataLst>
          </p:nvPr>
        </p:nvPicPr>
        <p:blipFill>
          <a:blip r:embed="rId28"/>
          <a:stretch>
            <a:fillRect/>
          </a:stretch>
        </p:blipFill>
        <p:spPr>
          <a:xfrm>
            <a:off x="5751830" y="5583555"/>
            <a:ext cx="1076325" cy="257175"/>
          </a:xfrm>
          <a:prstGeom prst="rect">
            <a:avLst/>
          </a:prstGeom>
        </p:spPr>
      </p:pic>
      <p:pic>
        <p:nvPicPr>
          <p:cNvPr id="36" name="图片 35"/>
          <p:cNvPicPr>
            <a:picLocks noChangeAspect="1"/>
          </p:cNvPicPr>
          <p:nvPr>
            <p:custDataLst>
              <p:tags r:id="rId9"/>
            </p:custDataLst>
          </p:nvPr>
        </p:nvPicPr>
        <p:blipFill>
          <a:blip r:embed="rId29"/>
          <a:stretch>
            <a:fillRect/>
          </a:stretch>
        </p:blipFill>
        <p:spPr>
          <a:xfrm>
            <a:off x="8552180" y="5560060"/>
            <a:ext cx="962025" cy="257175"/>
          </a:xfrm>
          <a:prstGeom prst="rect">
            <a:avLst/>
          </a:prstGeom>
        </p:spPr>
      </p:pic>
      <p:cxnSp>
        <p:nvCxnSpPr>
          <p:cNvPr id="37" name="直接箭头连接符 36"/>
          <p:cNvCxnSpPr/>
          <p:nvPr/>
        </p:nvCxnSpPr>
        <p:spPr>
          <a:xfrm flipV="1">
            <a:off x="6520180" y="5001260"/>
            <a:ext cx="381000" cy="55880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8" name="直接箭头连接符 37"/>
          <p:cNvCxnSpPr/>
          <p:nvPr>
            <p:custDataLst>
              <p:tags r:id="rId10"/>
            </p:custDataLst>
          </p:nvPr>
        </p:nvCxnSpPr>
        <p:spPr>
          <a:xfrm flipH="1" flipV="1">
            <a:off x="7586980" y="5064760"/>
            <a:ext cx="419100" cy="50800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9" name="文本框 38"/>
          <p:cNvSpPr txBox="1"/>
          <p:nvPr>
            <p:custDataLst>
              <p:tags r:id="rId11"/>
            </p:custDataLst>
          </p:nvPr>
        </p:nvSpPr>
        <p:spPr>
          <a:xfrm>
            <a:off x="4420235" y="5509895"/>
            <a:ext cx="1481455" cy="330835"/>
          </a:xfrm>
          <a:prstGeom prst="rect">
            <a:avLst/>
          </a:prstGeom>
          <a:noFill/>
        </p:spPr>
        <p:txBody>
          <a:bodyPr wrap="square" rtlCol="0" anchor="t">
            <a:spAutoFit/>
          </a:bodyPr>
          <a:lstStyle/>
          <a:p>
            <a:pPr algn="just" hangingPunct="0">
              <a:lnSpc>
                <a:spcPct val="130000"/>
              </a:lnSpc>
            </a:pPr>
            <a:r>
              <a:rPr lang="zh-CN" altLang="en-US" sz="1200" spc="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sz="1200" spc="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i</a:t>
            </a:r>
            <a:r>
              <a:rPr lang="zh-CN" altLang="en-US" sz="1200" spc="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spc="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j</a:t>
            </a:r>
            <a:r>
              <a:rPr lang="zh-CN" altLang="en-US" sz="1200" spc="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）个元素</a:t>
            </a:r>
          </a:p>
        </p:txBody>
      </p:sp>
      <p:sp>
        <p:nvSpPr>
          <p:cNvPr id="40" name="文本框 39"/>
          <p:cNvSpPr txBox="1"/>
          <p:nvPr>
            <p:custDataLst>
              <p:tags r:id="rId12"/>
            </p:custDataLst>
          </p:nvPr>
        </p:nvSpPr>
        <p:spPr>
          <a:xfrm>
            <a:off x="7753985" y="5509895"/>
            <a:ext cx="935355" cy="330835"/>
          </a:xfrm>
          <a:prstGeom prst="rect">
            <a:avLst/>
          </a:prstGeom>
          <a:noFill/>
        </p:spPr>
        <p:txBody>
          <a:bodyPr wrap="square" rtlCol="0" anchor="t">
            <a:spAutoFit/>
          </a:bodyPr>
          <a:lstStyle/>
          <a:p>
            <a:pPr algn="just" hangingPunct="0">
              <a:lnSpc>
                <a:spcPct val="130000"/>
              </a:lnSpc>
            </a:pPr>
            <a:r>
              <a:rPr lang="zh-CN" altLang="en-US" sz="1200" spc="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sz="1200" spc="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i</a:t>
            </a:r>
            <a:r>
              <a:rPr lang="zh-CN" altLang="en-US" sz="1200" spc="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个元素</a:t>
            </a:r>
          </a:p>
        </p:txBody>
      </p:sp>
      <p:sp>
        <p:nvSpPr>
          <p:cNvPr id="2" name="文本框 1"/>
          <p:cNvSpPr txBox="1"/>
          <p:nvPr/>
        </p:nvSpPr>
        <p:spPr>
          <a:xfrm>
            <a:off x="40640" y="2999105"/>
            <a:ext cx="1536700" cy="381258"/>
          </a:xfrm>
          <a:prstGeom prst="rect">
            <a:avLst/>
          </a:prstGeom>
          <a:noFill/>
        </p:spPr>
        <p:txBody>
          <a:bodyPr wrap="square" rtlCol="0">
            <a:spAutoFit/>
          </a:bodyPr>
          <a:lstStyle/>
          <a:p>
            <a:pPr algn="just" hangingPunct="0">
              <a:lnSpc>
                <a:spcPct val="130000"/>
              </a:lnSpc>
            </a:pPr>
            <a:r>
              <a:rPr lang="zh-CN" altLang="en-US" sz="1600" spc="100" dirty="0">
                <a:solidFill>
                  <a:schemeClr val="tx1"/>
                </a:solidFill>
                <a:latin typeface="微软雅黑" panose="020B0503020204020204" pitchFamily="34" charset="-122"/>
                <a:ea typeface="微软雅黑" panose="020B0503020204020204" pitchFamily="34" charset="-122"/>
              </a:rPr>
              <a:t>半</a:t>
            </a:r>
            <a:r>
              <a:rPr lang="zh-CN" altLang="en-US" sz="1600" spc="100" dirty="0">
                <a:latin typeface="微软雅黑" panose="020B0503020204020204" pitchFamily="34" charset="-122"/>
                <a:ea typeface="微软雅黑" panose="020B0503020204020204" pitchFamily="34" charset="-122"/>
              </a:rPr>
              <a:t>方差</a:t>
            </a:r>
            <a:r>
              <a:rPr lang="zh-CN" altLang="en-US" sz="1600" spc="100" dirty="0">
                <a:solidFill>
                  <a:schemeClr val="tx1"/>
                </a:solidFill>
                <a:latin typeface="微软雅黑" panose="020B0503020204020204" pitchFamily="34" charset="-122"/>
                <a:ea typeface="微软雅黑" panose="020B0503020204020204" pitchFamily="34" charset="-122"/>
              </a:rPr>
              <a:t>函数：</a:t>
            </a:r>
          </a:p>
        </p:txBody>
      </p:sp>
      <p:pic>
        <p:nvPicPr>
          <p:cNvPr id="9" name="图片 8"/>
          <p:cNvPicPr>
            <a:picLocks noChangeAspect="1"/>
          </p:cNvPicPr>
          <p:nvPr>
            <p:custDataLst>
              <p:tags r:id="rId13"/>
            </p:custDataLst>
          </p:nvPr>
        </p:nvPicPr>
        <p:blipFill>
          <a:blip r:embed="rId30"/>
          <a:stretch>
            <a:fillRect/>
          </a:stretch>
        </p:blipFill>
        <p:spPr>
          <a:xfrm>
            <a:off x="7511415" y="1851025"/>
            <a:ext cx="2002790" cy="353060"/>
          </a:xfrm>
          <a:prstGeom prst="rect">
            <a:avLst/>
          </a:prstGeom>
        </p:spPr>
      </p:pic>
      <p:sp>
        <p:nvSpPr>
          <p:cNvPr id="12" name="文本框 11"/>
          <p:cNvSpPr txBox="1"/>
          <p:nvPr>
            <p:custDataLst>
              <p:tags r:id="rId14"/>
            </p:custDataLst>
          </p:nvPr>
        </p:nvSpPr>
        <p:spPr>
          <a:xfrm>
            <a:off x="7190105" y="1762760"/>
            <a:ext cx="229235" cy="374650"/>
          </a:xfrm>
          <a:prstGeom prst="rect">
            <a:avLst/>
          </a:prstGeom>
          <a:noFill/>
        </p:spPr>
        <p:txBody>
          <a:bodyPr wrap="square" rtlCol="0">
            <a:noAutofit/>
          </a:bodyPr>
          <a:lstStyle/>
          <a:p>
            <a:pPr algn="just" hangingPunct="0">
              <a:lnSpc>
                <a:spcPct val="130000"/>
              </a:lnSpc>
            </a:pPr>
            <a:r>
              <a:rPr lang="en-US" altLang="zh-CN" sz="2000" spc="100" dirty="0">
                <a:solidFill>
                  <a:schemeClr val="tx1"/>
                </a:solidFill>
                <a:latin typeface="微软雅黑" panose="020B0503020204020204" pitchFamily="34" charset="-122"/>
                <a:ea typeface="微软雅黑" panose="020B0503020204020204" pitchFamily="34" charset="-122"/>
              </a:rPr>
              <a:t>V</a:t>
            </a:r>
          </a:p>
        </p:txBody>
      </p:sp>
      <p:sp>
        <p:nvSpPr>
          <p:cNvPr id="14" name="下箭头 13"/>
          <p:cNvSpPr/>
          <p:nvPr>
            <p:custDataLst>
              <p:tags r:id="rId15"/>
            </p:custDataLst>
          </p:nvPr>
        </p:nvSpPr>
        <p:spPr>
          <a:xfrm>
            <a:off x="8145780" y="2253615"/>
            <a:ext cx="292100" cy="462280"/>
          </a:xfrm>
          <a:prstGeom prst="downArrow">
            <a:avLst/>
          </a:prstGeom>
          <a:solidFill>
            <a:srgbClr val="749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 name="文本框 14"/>
          <p:cNvSpPr txBox="1"/>
          <p:nvPr>
            <p:custDataLst>
              <p:tags r:id="rId16"/>
            </p:custDataLst>
          </p:nvPr>
        </p:nvSpPr>
        <p:spPr>
          <a:xfrm>
            <a:off x="8437880" y="2272665"/>
            <a:ext cx="768985" cy="280670"/>
          </a:xfrm>
          <a:prstGeom prst="rect">
            <a:avLst/>
          </a:prstGeom>
          <a:noFill/>
        </p:spPr>
        <p:txBody>
          <a:bodyPr wrap="square" rtlCol="0">
            <a:noAutofit/>
          </a:bodyPr>
          <a:lstStyle/>
          <a:p>
            <a:pPr algn="just" hangingPunct="0">
              <a:lnSpc>
                <a:spcPct val="130000"/>
              </a:lnSpc>
            </a:pPr>
            <a:r>
              <a:rPr lang="zh-CN" altLang="en-US" sz="1400" spc="100" dirty="0">
                <a:solidFill>
                  <a:schemeClr val="tx1"/>
                </a:solidFill>
                <a:latin typeface="微软雅黑" panose="020B0503020204020204" pitchFamily="34" charset="-122"/>
                <a:ea typeface="微软雅黑" panose="020B0503020204020204" pitchFamily="34" charset="-122"/>
              </a:rPr>
              <a:t>无偏性</a:t>
            </a:r>
          </a:p>
        </p:txBody>
      </p:sp>
      <p:sp>
        <p:nvSpPr>
          <p:cNvPr id="16" name="文本框 15"/>
          <p:cNvSpPr txBox="1"/>
          <p:nvPr>
            <p:custDataLst>
              <p:tags r:id="rId17"/>
            </p:custDataLst>
          </p:nvPr>
        </p:nvSpPr>
        <p:spPr>
          <a:xfrm>
            <a:off x="5445760" y="1769110"/>
            <a:ext cx="2700020" cy="450850"/>
          </a:xfrm>
          <a:prstGeom prst="rect">
            <a:avLst/>
          </a:prstGeom>
          <a:noFill/>
        </p:spPr>
        <p:txBody>
          <a:bodyPr wrap="square" rtlCol="0">
            <a:spAutoFit/>
          </a:bodyPr>
          <a:lstStyle/>
          <a:p>
            <a:pPr algn="just" hangingPunct="0">
              <a:lnSpc>
                <a:spcPct val="130000"/>
              </a:lnSpc>
            </a:pPr>
            <a:r>
              <a:rPr lang="en-US" altLang="zh-CN" spc="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Loss function</a:t>
            </a:r>
            <a:r>
              <a:rPr lang="zh-CN" altLang="en-US" sz="1600" spc="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10" name="文本框 9"/>
          <p:cNvSpPr txBox="1"/>
          <p:nvPr/>
        </p:nvSpPr>
        <p:spPr>
          <a:xfrm>
            <a:off x="7390765" y="4236085"/>
            <a:ext cx="1816100" cy="370840"/>
          </a:xfrm>
          <a:prstGeom prst="rect">
            <a:avLst/>
          </a:prstGeom>
          <a:noFill/>
        </p:spPr>
        <p:txBody>
          <a:bodyPr wrap="square" rtlCol="0">
            <a:spAutoFit/>
          </a:bodyPr>
          <a:lstStyle/>
          <a:p>
            <a:pPr algn="just" hangingPunct="0">
              <a:lnSpc>
                <a:spcPct val="130000"/>
              </a:lnSpc>
            </a:pPr>
            <a:r>
              <a:rPr lang="zh-CN" altLang="en-US" sz="1400" spc="100" dirty="0">
                <a:solidFill>
                  <a:schemeClr val="tx1"/>
                </a:solidFill>
                <a:latin typeface="微软雅黑" panose="020B0503020204020204" pitchFamily="34" charset="-122"/>
                <a:ea typeface="微软雅黑" panose="020B0503020204020204" pitchFamily="34" charset="-122"/>
              </a:rPr>
              <a:t>拉格朗日乘数法</a:t>
            </a:r>
          </a:p>
        </p:txBody>
      </p:sp>
      <p:pic>
        <p:nvPicPr>
          <p:cNvPr id="13" name="图片 12"/>
          <p:cNvPicPr>
            <a:picLocks noChangeAspect="1"/>
          </p:cNvPicPr>
          <p:nvPr>
            <p:custDataLst>
              <p:tags r:id="rId18"/>
            </p:custDataLst>
          </p:nvPr>
        </p:nvPicPr>
        <p:blipFill>
          <a:blip r:embed="rId31"/>
          <a:srcRect t="5435"/>
          <a:stretch>
            <a:fillRect/>
          </a:stretch>
        </p:blipFill>
        <p:spPr>
          <a:xfrm>
            <a:off x="5550535" y="3803015"/>
            <a:ext cx="1264920" cy="403225"/>
          </a:xfrm>
          <a:prstGeom prst="rect">
            <a:avLst/>
          </a:prstGeom>
        </p:spPr>
      </p:pic>
      <p:sp>
        <p:nvSpPr>
          <p:cNvPr id="23" name="右箭头 22"/>
          <p:cNvSpPr/>
          <p:nvPr/>
        </p:nvSpPr>
        <p:spPr>
          <a:xfrm>
            <a:off x="5081905" y="2728595"/>
            <a:ext cx="1895475" cy="263525"/>
          </a:xfrm>
          <a:prstGeom prst="rightArrow">
            <a:avLst/>
          </a:prstGeom>
          <a:solidFill>
            <a:srgbClr val="7492B8"/>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微软雅黑" panose="020B0503020204020204" pitchFamily="34" charset="-122"/>
              <a:ea typeface="微软雅黑" panose="020B0503020204020204" pitchFamily="34" charset="-122"/>
              <a:sym typeface="+mn-ea"/>
            </a:endParaRPr>
          </a:p>
        </p:txBody>
      </p:sp>
      <p:sp>
        <p:nvSpPr>
          <p:cNvPr id="24" name="文本框 23"/>
          <p:cNvSpPr txBox="1"/>
          <p:nvPr>
            <p:custDataLst>
              <p:tags r:id="rId19"/>
            </p:custDataLst>
          </p:nvPr>
        </p:nvSpPr>
        <p:spPr>
          <a:xfrm>
            <a:off x="5550535" y="2447925"/>
            <a:ext cx="768985" cy="280670"/>
          </a:xfrm>
          <a:prstGeom prst="rect">
            <a:avLst/>
          </a:prstGeom>
          <a:noFill/>
        </p:spPr>
        <p:txBody>
          <a:bodyPr wrap="square" rtlCol="0">
            <a:noAutofit/>
          </a:bodyPr>
          <a:lstStyle/>
          <a:p>
            <a:pPr algn="just" hangingPunct="0">
              <a:lnSpc>
                <a:spcPct val="130000"/>
              </a:lnSpc>
            </a:pPr>
            <a:r>
              <a:rPr lang="zh-CN" altLang="en-US" sz="1400" spc="100" dirty="0">
                <a:solidFill>
                  <a:schemeClr val="tx1"/>
                </a:solidFill>
                <a:latin typeface="微软雅黑" panose="020B0503020204020204" pitchFamily="34" charset="-122"/>
                <a:ea typeface="微软雅黑" panose="020B0503020204020204" pitchFamily="34" charset="-122"/>
              </a:rPr>
              <a:t>代入</a:t>
            </a:r>
          </a:p>
        </p:txBody>
      </p:sp>
      <p:sp>
        <p:nvSpPr>
          <p:cNvPr id="25" name="文本框 24"/>
          <p:cNvSpPr txBox="1"/>
          <p:nvPr>
            <p:custDataLst>
              <p:tags r:id="rId20"/>
            </p:custDataLst>
          </p:nvPr>
        </p:nvSpPr>
        <p:spPr>
          <a:xfrm>
            <a:off x="4982845" y="3802380"/>
            <a:ext cx="768985" cy="280670"/>
          </a:xfrm>
          <a:prstGeom prst="rect">
            <a:avLst/>
          </a:prstGeom>
          <a:noFill/>
        </p:spPr>
        <p:txBody>
          <a:bodyPr wrap="square" rtlCol="0">
            <a:noAutofit/>
          </a:bodyPr>
          <a:lstStyle/>
          <a:p>
            <a:pPr algn="just" hangingPunct="0">
              <a:lnSpc>
                <a:spcPct val="130000"/>
              </a:lnSpc>
            </a:pPr>
            <a:r>
              <a:rPr lang="zh-CN" altLang="en-US" sz="1400" spc="100" dirty="0">
                <a:solidFill>
                  <a:schemeClr val="tx1"/>
                </a:solidFill>
                <a:latin typeface="微软雅黑" panose="020B0503020204020204" pitchFamily="34" charset="-122"/>
                <a:ea typeface="微软雅黑" panose="020B0503020204020204" pitchFamily="34" charset="-122"/>
              </a:rPr>
              <a:t>约束：</a:t>
            </a:r>
          </a:p>
        </p:txBody>
      </p:sp>
      <p:pic>
        <p:nvPicPr>
          <p:cNvPr id="18" name="图片 17">
            <a:extLst>
              <a:ext uri="{FF2B5EF4-FFF2-40B4-BE49-F238E27FC236}">
                <a16:creationId xmlns:a16="http://schemas.microsoft.com/office/drawing/2014/main" id="{68F44E36-3DF5-4A70-81DA-B632439CBF61}"/>
              </a:ext>
            </a:extLst>
          </p:cNvPr>
          <p:cNvPicPr>
            <a:picLocks noChangeAspect="1"/>
          </p:cNvPicPr>
          <p:nvPr/>
        </p:nvPicPr>
        <p:blipFill>
          <a:blip r:embed="rId32"/>
          <a:stretch>
            <a:fillRect/>
          </a:stretch>
        </p:blipFill>
        <p:spPr>
          <a:xfrm>
            <a:off x="770495" y="4866699"/>
            <a:ext cx="2875040" cy="1480761"/>
          </a:xfrm>
          <a:prstGeom prst="rect">
            <a:avLst/>
          </a:prstGeom>
        </p:spPr>
      </p:pic>
      <p:sp>
        <p:nvSpPr>
          <p:cNvPr id="20" name="加号 19">
            <a:extLst>
              <a:ext uri="{FF2B5EF4-FFF2-40B4-BE49-F238E27FC236}">
                <a16:creationId xmlns:a16="http://schemas.microsoft.com/office/drawing/2014/main" id="{D3806154-1A14-4318-934D-6FDC868A6A66}"/>
              </a:ext>
            </a:extLst>
          </p:cNvPr>
          <p:cNvSpPr/>
          <p:nvPr/>
        </p:nvSpPr>
        <p:spPr>
          <a:xfrm>
            <a:off x="6828155" y="3864610"/>
            <a:ext cx="361950" cy="257387"/>
          </a:xfrm>
          <a:prstGeom prst="mathPlus">
            <a:avLst/>
          </a:prstGeom>
          <a:solidFill>
            <a:srgbClr val="749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28" name="图片 27">
            <a:extLst>
              <a:ext uri="{FF2B5EF4-FFF2-40B4-BE49-F238E27FC236}">
                <a16:creationId xmlns:a16="http://schemas.microsoft.com/office/drawing/2014/main" id="{9B3029BF-798E-4208-84B5-711680ACCAD2}"/>
              </a:ext>
            </a:extLst>
          </p:cNvPr>
          <p:cNvPicPr>
            <a:picLocks noChangeAspect="1"/>
          </p:cNvPicPr>
          <p:nvPr/>
        </p:nvPicPr>
        <p:blipFill>
          <a:blip r:embed="rId33"/>
          <a:stretch>
            <a:fillRect/>
          </a:stretch>
        </p:blipFill>
        <p:spPr>
          <a:xfrm>
            <a:off x="902811" y="3367753"/>
            <a:ext cx="2800033" cy="1446450"/>
          </a:xfrm>
          <a:prstGeom prst="rect">
            <a:avLst/>
          </a:prstGeom>
        </p:spPr>
      </p:pic>
      <p:sp>
        <p:nvSpPr>
          <p:cNvPr id="17" name="文本框 16">
            <a:extLst>
              <a:ext uri="{FF2B5EF4-FFF2-40B4-BE49-F238E27FC236}">
                <a16:creationId xmlns:a16="http://schemas.microsoft.com/office/drawing/2014/main" id="{401F361D-C38B-4208-8C8C-58BB21060F0D}"/>
              </a:ext>
            </a:extLst>
          </p:cNvPr>
          <p:cNvSpPr txBox="1"/>
          <p:nvPr/>
        </p:nvSpPr>
        <p:spPr>
          <a:xfrm>
            <a:off x="1966207" y="4676070"/>
            <a:ext cx="336620" cy="381258"/>
          </a:xfrm>
          <a:prstGeom prst="rect">
            <a:avLst/>
          </a:prstGeom>
          <a:noFill/>
        </p:spPr>
        <p:txBody>
          <a:bodyPr wrap="square" rtlCol="0">
            <a:spAutoFit/>
          </a:bodyPr>
          <a:lstStyle/>
          <a:p>
            <a:pPr algn="just" hangingPunct="0">
              <a:lnSpc>
                <a:spcPct val="130000"/>
              </a:lnSpc>
            </a:pPr>
            <a:r>
              <a:rPr lang="en-US" altLang="zh-CN" sz="1600" spc="100" dirty="0">
                <a:latin typeface="微软雅黑" panose="020B0503020204020204" pitchFamily="34" charset="-122"/>
                <a:ea typeface="微软雅黑" panose="020B0503020204020204" pitchFamily="34" charset="-122"/>
              </a:rPr>
              <a:t>a</a:t>
            </a:r>
            <a:endParaRPr lang="zh-CN" altLang="en-US" sz="1600" spc="100" dirty="0">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ACD5302A-14B9-4476-A37A-59A592777668}"/>
              </a:ext>
            </a:extLst>
          </p:cNvPr>
          <p:cNvSpPr txBox="1"/>
          <p:nvPr/>
        </p:nvSpPr>
        <p:spPr>
          <a:xfrm>
            <a:off x="1966207" y="6270952"/>
            <a:ext cx="336620" cy="381258"/>
          </a:xfrm>
          <a:prstGeom prst="rect">
            <a:avLst/>
          </a:prstGeom>
          <a:noFill/>
        </p:spPr>
        <p:txBody>
          <a:bodyPr wrap="square" rtlCol="0">
            <a:spAutoFit/>
          </a:bodyPr>
          <a:lstStyle/>
          <a:p>
            <a:pPr algn="just" hangingPunct="0">
              <a:lnSpc>
                <a:spcPct val="130000"/>
              </a:lnSpc>
            </a:pPr>
            <a:r>
              <a:rPr lang="en-US" altLang="zh-CN" sz="1600" spc="100" dirty="0">
                <a:latin typeface="微软雅黑" panose="020B0503020204020204" pitchFamily="34" charset="-122"/>
                <a:ea typeface="微软雅黑" panose="020B0503020204020204" pitchFamily="34" charset="-122"/>
              </a:rPr>
              <a:t>b</a:t>
            </a:r>
            <a:endParaRPr lang="zh-CN" altLang="en-US" sz="1600" spc="1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no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DB44E30-715F-4973-8179-B4178D7E09F0}" type="datetime1">
              <a:rPr lang="zh-CN" altLang="en-US" smtClean="0">
                <a:solidFill>
                  <a:schemeClr val="bg1">
                    <a:lumMod val="50000"/>
                  </a:schemeClr>
                </a:solidFill>
                <a:latin typeface="微软雅黑" panose="020B0503020204020204" pitchFamily="34" charset="-122"/>
                <a:ea typeface="微软雅黑" panose="020B0503020204020204" pitchFamily="34" charset="-122"/>
              </a:rPr>
              <a:t>2024/3/13</a:t>
            </a:fld>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rPr>
              <a:t>西安电子科技大学</a:t>
            </a:r>
          </a:p>
        </p:txBody>
      </p:sp>
      <p:sp>
        <p:nvSpPr>
          <p:cNvPr id="7" name="标题 6"/>
          <p:cNvSpPr>
            <a:spLocks noGrp="1"/>
          </p:cNvSpPr>
          <p:nvPr>
            <p:ph type="title"/>
          </p:nvPr>
        </p:nvSpPr>
        <p:spPr>
          <a:xfrm>
            <a:off x="749935" y="316865"/>
            <a:ext cx="9777095" cy="794385"/>
          </a:xfrm>
        </p:spPr>
        <p:txBody>
          <a:bodyPr>
            <a:noAutofit/>
          </a:bodyPr>
          <a:lstStyle/>
          <a:p>
            <a:r>
              <a:rPr lang="zh-CN" altLang="en-US" sz="1800">
                <a:latin typeface="微软雅黑" panose="020B0503020204020204" pitchFamily="34" charset="-122"/>
                <a:ea typeface="微软雅黑" panose="020B0503020204020204" pitchFamily="34" charset="-122"/>
              </a:rPr>
              <a:t>A tutorial on </a:t>
            </a:r>
            <a:r>
              <a:rPr lang="zh-CN" altLang="en-US" sz="2000">
                <a:latin typeface="微软雅黑" panose="020B0503020204020204" pitchFamily="34" charset="-122"/>
                <a:ea typeface="微软雅黑" panose="020B0503020204020204" pitchFamily="34" charset="-122"/>
              </a:rPr>
              <a:t>environment</a:t>
            </a:r>
            <a:r>
              <a:rPr lang="zh-CN" altLang="en-US" sz="1800">
                <a:latin typeface="微软雅黑" panose="020B0503020204020204" pitchFamily="34" charset="-122"/>
                <a:ea typeface="微软雅黑" panose="020B0503020204020204" pitchFamily="34" charset="-122"/>
              </a:rPr>
              <a:t>-aware communications via channel knowledge map for 6G</a:t>
            </a:r>
          </a:p>
        </p:txBody>
      </p:sp>
      <p:sp>
        <p:nvSpPr>
          <p:cNvPr id="53" name="文本框 52"/>
          <p:cNvSpPr txBox="1"/>
          <p:nvPr/>
        </p:nvSpPr>
        <p:spPr>
          <a:xfrm>
            <a:off x="451485" y="1097915"/>
            <a:ext cx="5452745" cy="525657"/>
          </a:xfrm>
          <a:prstGeom prst="rect">
            <a:avLst/>
          </a:prstGeom>
          <a:noFill/>
        </p:spPr>
        <p:txBody>
          <a:bodyPr wrap="square" rtlCol="0">
            <a:spAutoFit/>
          </a:bodyPr>
          <a:lstStyle/>
          <a:p>
            <a:pPr algn="just" hangingPunct="0">
              <a:lnSpc>
                <a:spcPct val="130000"/>
              </a:lnSpc>
            </a:pPr>
            <a:r>
              <a:rPr lang="en-US" altLang="zh-CN" sz="2400" spc="100" dirty="0">
                <a:latin typeface="微软雅黑" panose="020B0503020204020204" pitchFamily="34" charset="-122"/>
                <a:ea typeface="微软雅黑" panose="020B0503020204020204" pitchFamily="34" charset="-122"/>
                <a:cs typeface="微软雅黑" panose="020B0503020204020204" pitchFamily="34" charset="-122"/>
              </a:rPr>
              <a:t>3.2 Model-free construction</a:t>
            </a:r>
            <a:endParaRPr lang="zh-CN" sz="2400" spc="100" dirty="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85" name="直接连接符 84"/>
          <p:cNvCxnSpPr/>
          <p:nvPr/>
        </p:nvCxnSpPr>
        <p:spPr>
          <a:xfrm>
            <a:off x="547569" y="1677324"/>
            <a:ext cx="762635" cy="0"/>
          </a:xfrm>
          <a:prstGeom prst="line">
            <a:avLst/>
          </a:prstGeom>
          <a:ln w="19050">
            <a:solidFill>
              <a:schemeClr val="accent1"/>
            </a:solidFill>
          </a:ln>
        </p:spPr>
        <p:style>
          <a:lnRef idx="2">
            <a:schemeClr val="accent6"/>
          </a:lnRef>
          <a:fillRef idx="0">
            <a:schemeClr val="accent6"/>
          </a:fillRef>
          <a:effectRef idx="1">
            <a:schemeClr val="accent6"/>
          </a:effectRef>
          <a:fontRef idx="minor">
            <a:schemeClr val="tx1"/>
          </a:fontRef>
        </p:style>
      </p:cxnSp>
      <p:sp>
        <p:nvSpPr>
          <p:cNvPr id="11" name="文本框 10"/>
          <p:cNvSpPr txBox="1"/>
          <p:nvPr/>
        </p:nvSpPr>
        <p:spPr>
          <a:xfrm>
            <a:off x="547370" y="1740535"/>
            <a:ext cx="3559175" cy="381258"/>
          </a:xfrm>
          <a:prstGeom prst="rect">
            <a:avLst/>
          </a:prstGeom>
          <a:noFill/>
        </p:spPr>
        <p:txBody>
          <a:bodyPr wrap="square" rtlCol="0">
            <a:spAutoFit/>
          </a:bodyPr>
          <a:lstStyle/>
          <a:p>
            <a:pPr algn="just" hangingPunct="0">
              <a:lnSpc>
                <a:spcPct val="130000"/>
              </a:lnSpc>
            </a:pPr>
            <a:r>
              <a:rPr lang="en-US" sz="1600" spc="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m</a:t>
            </a:r>
            <a:r>
              <a:rPr sz="1600" spc="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atrix</a:t>
            </a:r>
            <a:r>
              <a:rPr lang="en-US" sz="1600" spc="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completion</a:t>
            </a:r>
          </a:p>
        </p:txBody>
      </p:sp>
      <p:pic>
        <p:nvPicPr>
          <p:cNvPr id="13" name="图片 12"/>
          <p:cNvPicPr>
            <a:picLocks noChangeAspect="1"/>
          </p:cNvPicPr>
          <p:nvPr>
            <p:custDataLst>
              <p:tags r:id="rId1"/>
            </p:custDataLst>
          </p:nvPr>
        </p:nvPicPr>
        <p:blipFill>
          <a:blip r:embed="rId9"/>
          <a:stretch>
            <a:fillRect/>
          </a:stretch>
        </p:blipFill>
        <p:spPr>
          <a:xfrm>
            <a:off x="547370" y="2171700"/>
            <a:ext cx="4844415" cy="1005840"/>
          </a:xfrm>
          <a:prstGeom prst="rect">
            <a:avLst/>
          </a:prstGeom>
        </p:spPr>
      </p:pic>
      <p:sp>
        <p:nvSpPr>
          <p:cNvPr id="20" name="文本框 19"/>
          <p:cNvSpPr txBox="1"/>
          <p:nvPr/>
        </p:nvSpPr>
        <p:spPr>
          <a:xfrm>
            <a:off x="7876540" y="1967865"/>
            <a:ext cx="4079240" cy="1209675"/>
          </a:xfrm>
          <a:prstGeom prst="rect">
            <a:avLst/>
          </a:prstGeom>
          <a:noFill/>
        </p:spPr>
        <p:txBody>
          <a:bodyPr wrap="square" rtlCol="0">
            <a:spAutoFit/>
          </a:bodyPr>
          <a:lstStyle/>
          <a:p>
            <a:pPr marL="285750" indent="-285750" algn="just" hangingPunct="0">
              <a:lnSpc>
                <a:spcPct val="130000"/>
              </a:lnSpc>
              <a:buFont typeface="Wingdings" panose="05000000000000000000" charset="0"/>
              <a:buChar char="Ø"/>
            </a:pPr>
            <a:r>
              <a:rPr lang="zh-CN" altLang="en-US" sz="1400" spc="100" dirty="0">
                <a:solidFill>
                  <a:schemeClr val="tx1"/>
                </a:solidFill>
                <a:latin typeface="微软雅黑" panose="020B0503020204020204" pitchFamily="34" charset="-122"/>
                <a:ea typeface="微软雅黑" panose="020B0503020204020204" pitchFamily="34" charset="-122"/>
              </a:rPr>
              <a:t>有界区域离散成矩阵形式</a:t>
            </a:r>
          </a:p>
          <a:p>
            <a:pPr marL="285750" indent="-285750" algn="just" hangingPunct="0">
              <a:lnSpc>
                <a:spcPct val="130000"/>
              </a:lnSpc>
              <a:buFont typeface="Wingdings" panose="05000000000000000000" charset="0"/>
              <a:buChar char="Ø"/>
            </a:pPr>
            <a:r>
              <a:rPr lang="zh-CN" altLang="en-US" sz="1400" spc="100" dirty="0">
                <a:solidFill>
                  <a:schemeClr val="tx1"/>
                </a:solidFill>
                <a:latin typeface="微软雅黑" panose="020B0503020204020204" pitchFamily="34" charset="-122"/>
                <a:ea typeface="微软雅黑" panose="020B0503020204020204" pitchFamily="34" charset="-122"/>
              </a:rPr>
              <a:t>空间相关性导致低秩性</a:t>
            </a:r>
          </a:p>
          <a:p>
            <a:pPr marL="285750" indent="-285750" algn="just" hangingPunct="0">
              <a:lnSpc>
                <a:spcPct val="130000"/>
              </a:lnSpc>
              <a:buFont typeface="Wingdings" panose="05000000000000000000" charset="0"/>
              <a:buChar char="Ø"/>
            </a:pPr>
            <a:r>
              <a:rPr lang="zh-CN" altLang="en-US" sz="1400" spc="100" dirty="0">
                <a:solidFill>
                  <a:schemeClr val="tx1"/>
                </a:solidFill>
                <a:latin typeface="微软雅黑" panose="020B0503020204020204" pitchFamily="34" charset="-122"/>
                <a:ea typeface="微软雅黑" panose="020B0503020204020204" pitchFamily="34" charset="-122"/>
              </a:rPr>
              <a:t>矩阵秩优化问题非凸</a:t>
            </a:r>
          </a:p>
          <a:p>
            <a:pPr marL="285750" indent="-285750" algn="just" hangingPunct="0">
              <a:lnSpc>
                <a:spcPct val="130000"/>
              </a:lnSpc>
              <a:buFont typeface="Wingdings" panose="05000000000000000000" charset="0"/>
              <a:buChar char="Ø"/>
            </a:pPr>
            <a:r>
              <a:rPr lang="zh-CN" altLang="en-US" sz="1400" spc="100" dirty="0">
                <a:solidFill>
                  <a:schemeClr val="tx1"/>
                </a:solidFill>
                <a:latin typeface="微软雅黑" panose="020B0503020204020204" pitchFamily="34" charset="-122"/>
                <a:ea typeface="微软雅黑" panose="020B0503020204020204" pitchFamily="34" charset="-122"/>
              </a:rPr>
              <a:t>核范数大小和矩阵秩大小正相关</a:t>
            </a:r>
            <a:endParaRPr lang="en-US" altLang="zh-CN" sz="1400" spc="100" dirty="0">
              <a:solidFill>
                <a:schemeClr val="tx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custDataLst>
              <p:tags r:id="rId2"/>
            </p:custDataLst>
          </p:nvPr>
        </p:nvPicPr>
        <p:blipFill>
          <a:blip r:embed="rId10"/>
          <a:srcRect t="2914" r="1080"/>
          <a:stretch>
            <a:fillRect/>
          </a:stretch>
        </p:blipFill>
        <p:spPr>
          <a:xfrm>
            <a:off x="2239645" y="4010025"/>
            <a:ext cx="3664585" cy="401955"/>
          </a:xfrm>
          <a:prstGeom prst="rect">
            <a:avLst/>
          </a:prstGeom>
        </p:spPr>
      </p:pic>
      <p:pic>
        <p:nvPicPr>
          <p:cNvPr id="8" name="图片 7"/>
          <p:cNvPicPr>
            <a:picLocks noChangeAspect="1"/>
          </p:cNvPicPr>
          <p:nvPr>
            <p:custDataLst>
              <p:tags r:id="rId3"/>
            </p:custDataLst>
          </p:nvPr>
        </p:nvPicPr>
        <p:blipFill>
          <a:blip r:embed="rId11"/>
          <a:stretch>
            <a:fillRect/>
          </a:stretch>
        </p:blipFill>
        <p:spPr>
          <a:xfrm>
            <a:off x="590550" y="4038600"/>
            <a:ext cx="1156970" cy="269875"/>
          </a:xfrm>
          <a:prstGeom prst="rect">
            <a:avLst/>
          </a:prstGeom>
        </p:spPr>
      </p:pic>
      <p:sp>
        <p:nvSpPr>
          <p:cNvPr id="9" name="文本框 8"/>
          <p:cNvSpPr txBox="1"/>
          <p:nvPr/>
        </p:nvSpPr>
        <p:spPr>
          <a:xfrm>
            <a:off x="582295" y="3460750"/>
            <a:ext cx="6096000" cy="381258"/>
          </a:xfrm>
          <a:prstGeom prst="rect">
            <a:avLst/>
          </a:prstGeom>
          <a:noFill/>
        </p:spPr>
        <p:txBody>
          <a:bodyPr wrap="square" rtlCol="0" anchor="t">
            <a:spAutoFit/>
          </a:bodyPr>
          <a:lstStyle/>
          <a:p>
            <a:pPr algn="just" hangingPunct="0">
              <a:lnSpc>
                <a:spcPct val="130000"/>
              </a:lnSpc>
            </a:pPr>
            <a:r>
              <a:rPr lang="en-US" altLang="zh-CN" sz="1600" spc="100" dirty="0">
                <a:solidFill>
                  <a:schemeClr val="tx1"/>
                </a:solidFill>
                <a:latin typeface="微软雅黑" panose="020B0503020204020204" pitchFamily="34" charset="-122"/>
                <a:ea typeface="微软雅黑" panose="020B0503020204020204" pitchFamily="34" charset="-122"/>
              </a:rPr>
              <a:t>L</a:t>
            </a:r>
            <a:r>
              <a:rPr lang="zh-CN" altLang="en-US" sz="1600" spc="100" dirty="0">
                <a:solidFill>
                  <a:schemeClr val="tx1"/>
                </a:solidFill>
                <a:latin typeface="微软雅黑" panose="020B0503020204020204" pitchFamily="34" charset="-122"/>
                <a:ea typeface="微软雅黑" panose="020B0503020204020204" pitchFamily="34" charset="-122"/>
              </a:rPr>
              <a:t>east square for matrix completion (LS)</a:t>
            </a:r>
          </a:p>
        </p:txBody>
      </p:sp>
      <p:pic>
        <p:nvPicPr>
          <p:cNvPr id="12" name="图片 11"/>
          <p:cNvPicPr>
            <a:picLocks noChangeAspect="1"/>
          </p:cNvPicPr>
          <p:nvPr>
            <p:custDataLst>
              <p:tags r:id="rId4"/>
            </p:custDataLst>
          </p:nvPr>
        </p:nvPicPr>
        <p:blipFill>
          <a:blip r:embed="rId12"/>
          <a:stretch>
            <a:fillRect/>
          </a:stretch>
        </p:blipFill>
        <p:spPr>
          <a:xfrm>
            <a:off x="547370" y="4996180"/>
            <a:ext cx="5525135" cy="447040"/>
          </a:xfrm>
          <a:prstGeom prst="rect">
            <a:avLst/>
          </a:prstGeom>
        </p:spPr>
      </p:pic>
      <p:sp>
        <p:nvSpPr>
          <p:cNvPr id="15" name="文本框 14"/>
          <p:cNvSpPr txBox="1"/>
          <p:nvPr>
            <p:custDataLst>
              <p:tags r:id="rId5"/>
            </p:custDataLst>
          </p:nvPr>
        </p:nvSpPr>
        <p:spPr>
          <a:xfrm>
            <a:off x="7876540" y="3895725"/>
            <a:ext cx="4079240" cy="370840"/>
          </a:xfrm>
          <a:prstGeom prst="rect">
            <a:avLst/>
          </a:prstGeom>
          <a:noFill/>
        </p:spPr>
        <p:txBody>
          <a:bodyPr wrap="square" rtlCol="0">
            <a:spAutoFit/>
          </a:bodyPr>
          <a:lstStyle/>
          <a:p>
            <a:pPr marL="285750" indent="-285750" algn="just" hangingPunct="0">
              <a:lnSpc>
                <a:spcPct val="130000"/>
              </a:lnSpc>
              <a:buFont typeface="Wingdings" panose="05000000000000000000" charset="0"/>
              <a:buChar char="Ø"/>
            </a:pPr>
            <a:r>
              <a:rPr lang="zh-CN" altLang="en-US" sz="1400" spc="100" dirty="0">
                <a:solidFill>
                  <a:schemeClr val="tx1"/>
                </a:solidFill>
                <a:latin typeface="微软雅黑" panose="020B0503020204020204" pitchFamily="34" charset="-122"/>
                <a:ea typeface="微软雅黑" panose="020B0503020204020204" pitchFamily="34" charset="-122"/>
              </a:rPr>
              <a:t>目标函数增加最小二乘项</a:t>
            </a:r>
          </a:p>
        </p:txBody>
      </p:sp>
      <p:sp>
        <p:nvSpPr>
          <p:cNvPr id="16" name="文本框 15"/>
          <p:cNvSpPr txBox="1"/>
          <p:nvPr>
            <p:custDataLst>
              <p:tags r:id="rId6"/>
            </p:custDataLst>
          </p:nvPr>
        </p:nvSpPr>
        <p:spPr>
          <a:xfrm>
            <a:off x="7876540" y="4832350"/>
            <a:ext cx="4079240" cy="370840"/>
          </a:xfrm>
          <a:prstGeom prst="rect">
            <a:avLst/>
          </a:prstGeom>
          <a:noFill/>
        </p:spPr>
        <p:txBody>
          <a:bodyPr wrap="square" rtlCol="0">
            <a:spAutoFit/>
          </a:bodyPr>
          <a:lstStyle/>
          <a:p>
            <a:pPr marL="285750" indent="-285750" algn="just" hangingPunct="0">
              <a:lnSpc>
                <a:spcPct val="130000"/>
              </a:lnSpc>
              <a:buFont typeface="Wingdings" panose="05000000000000000000" charset="0"/>
              <a:buChar char="Ø"/>
            </a:pPr>
            <a:r>
              <a:rPr lang="zh-CN" altLang="en-US" sz="1400" spc="100" dirty="0">
                <a:solidFill>
                  <a:schemeClr val="tx1"/>
                </a:solidFill>
                <a:latin typeface="微软雅黑" panose="020B0503020204020204" pitchFamily="34" charset="-122"/>
                <a:ea typeface="微软雅黑" panose="020B0503020204020204" pitchFamily="34" charset="-122"/>
              </a:rPr>
              <a:t>增加置信度约束</a:t>
            </a:r>
          </a:p>
        </p:txBody>
      </p:sp>
      <p:sp>
        <p:nvSpPr>
          <p:cNvPr id="2" name="文本框 1"/>
          <p:cNvSpPr txBox="1"/>
          <p:nvPr/>
        </p:nvSpPr>
        <p:spPr>
          <a:xfrm>
            <a:off x="547370" y="4511675"/>
            <a:ext cx="8498840" cy="381258"/>
          </a:xfrm>
          <a:prstGeom prst="rect">
            <a:avLst/>
          </a:prstGeom>
          <a:noFill/>
        </p:spPr>
        <p:txBody>
          <a:bodyPr wrap="square" rtlCol="0" anchor="t">
            <a:spAutoFit/>
          </a:bodyPr>
          <a:lstStyle/>
          <a:p>
            <a:pPr algn="just" hangingPunct="0">
              <a:lnSpc>
                <a:spcPct val="130000"/>
              </a:lnSpc>
            </a:pPr>
            <a:r>
              <a:rPr lang="zh-CN" altLang="en-US" sz="1600" spc="100" dirty="0">
                <a:solidFill>
                  <a:schemeClr val="tx1"/>
                </a:solidFill>
                <a:latin typeface="微软雅黑" panose="020B0503020204020204" pitchFamily="34" charset="-122"/>
                <a:ea typeface="微软雅黑" panose="020B0503020204020204" pitchFamily="34" charset="-122"/>
              </a:rPr>
              <a:t>Nuclear norm minimization with trust</a:t>
            </a:r>
            <a:r>
              <a:rPr lang="en-US" altLang="zh-CN" sz="1600" spc="100" dirty="0">
                <a:solidFill>
                  <a:schemeClr val="tx1"/>
                </a:solidFill>
                <a:latin typeface="微软雅黑" panose="020B0503020204020204" pitchFamily="34" charset="-122"/>
                <a:ea typeface="微软雅黑" panose="020B0503020204020204" pitchFamily="34" charset="-122"/>
              </a:rPr>
              <a:t> </a:t>
            </a:r>
            <a:r>
              <a:rPr lang="zh-CN" altLang="en-US" sz="1600" spc="100" dirty="0">
                <a:solidFill>
                  <a:schemeClr val="tx1"/>
                </a:solidFill>
                <a:latin typeface="微软雅黑" panose="020B0503020204020204" pitchFamily="34" charset="-122"/>
                <a:ea typeface="微软雅黑" panose="020B0503020204020204" pitchFamily="34" charset="-122"/>
              </a:rPr>
              <a:t>region constraints（</a:t>
            </a:r>
            <a:r>
              <a:rPr lang="zh-CN" altLang="en-US" sz="1600" spc="100" dirty="0">
                <a:latin typeface="微软雅黑" panose="020B0503020204020204" pitchFamily="34" charset="-122"/>
                <a:ea typeface="微软雅黑" panose="020B0503020204020204" pitchFamily="34" charset="-122"/>
                <a:sym typeface="+mn-ea"/>
              </a:rPr>
              <a:t>NNM-t</a:t>
            </a:r>
            <a:r>
              <a:rPr lang="zh-CN" altLang="en-US" sz="1600" spc="100" dirty="0">
                <a:solidFill>
                  <a:schemeClr val="tx1"/>
                </a:solidFill>
                <a:latin typeface="微软雅黑" panose="020B0503020204020204" pitchFamily="34" charset="-122"/>
                <a:ea typeface="微软雅黑" panose="020B0503020204020204" pitchFamily="34" charset="-122"/>
              </a:rPr>
              <a:t>）</a:t>
            </a:r>
            <a:r>
              <a:rPr lang="en-US" altLang="zh-CN" sz="1600" spc="100" dirty="0">
                <a:solidFill>
                  <a:schemeClr val="tx1"/>
                </a:solidFill>
                <a:latin typeface="微软雅黑" panose="020B0503020204020204" pitchFamily="34" charset="-122"/>
                <a:ea typeface="微软雅黑" panose="020B0503020204020204" pitchFamily="34" charset="-122"/>
              </a:rPr>
              <a:t>[172]</a:t>
            </a:r>
            <a:endParaRPr lang="zh-CN" altLang="en-US" sz="1600" spc="100" dirty="0">
              <a:solidFill>
                <a:schemeClr val="tx1"/>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7B978659-4711-40A5-8EFF-DCA54D9FF40A}"/>
              </a:ext>
            </a:extLst>
          </p:cNvPr>
          <p:cNvSpPr txBox="1"/>
          <p:nvPr/>
        </p:nvSpPr>
        <p:spPr>
          <a:xfrm>
            <a:off x="655320" y="5900876"/>
            <a:ext cx="10692618" cy="215444"/>
          </a:xfrm>
          <a:prstGeom prst="rect">
            <a:avLst/>
          </a:prstGeom>
          <a:noFill/>
        </p:spPr>
        <p:txBody>
          <a:bodyPr wrap="square">
            <a:spAutoFit/>
          </a:bodyPr>
          <a:lstStyle/>
          <a:p>
            <a:r>
              <a:rPr lang="zh-CN" altLang="en-US" sz="800" dirty="0">
                <a:latin typeface="微软雅黑" panose="020B0503020204020204" pitchFamily="34" charset="-122"/>
                <a:ea typeface="微软雅黑" panose="020B0503020204020204" pitchFamily="34" charset="-122"/>
              </a:rPr>
              <a:t>[172] H. Sun and J. Chen, “Propagation map reconstruction via interpolation assisted matrix completion,” IEEE Trans. Signal Process., vol. 70, 2022, early access.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no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DB44E30-715F-4973-8179-B4178D7E09F0}" type="datetime1">
              <a:rPr lang="zh-CN" altLang="en-US" smtClean="0">
                <a:solidFill>
                  <a:schemeClr val="bg1">
                    <a:lumMod val="50000"/>
                  </a:schemeClr>
                </a:solidFill>
                <a:latin typeface="微软雅黑" panose="020B0503020204020204" pitchFamily="34" charset="-122"/>
                <a:ea typeface="微软雅黑" panose="020B0503020204020204" pitchFamily="34" charset="-122"/>
              </a:rPr>
              <a:t>2024/3/13</a:t>
            </a:fld>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rPr>
              <a:t>西安电子科技大学</a:t>
            </a:r>
          </a:p>
        </p:txBody>
      </p:sp>
      <p:sp>
        <p:nvSpPr>
          <p:cNvPr id="7" name="标题 6"/>
          <p:cNvSpPr>
            <a:spLocks noGrp="1"/>
          </p:cNvSpPr>
          <p:nvPr>
            <p:ph type="title"/>
          </p:nvPr>
        </p:nvSpPr>
        <p:spPr>
          <a:xfrm>
            <a:off x="749935" y="316865"/>
            <a:ext cx="9777095" cy="794385"/>
          </a:xfrm>
        </p:spPr>
        <p:txBody>
          <a:bodyPr>
            <a:noAutofit/>
          </a:bodyPr>
          <a:lstStyle/>
          <a:p>
            <a:r>
              <a:rPr lang="zh-CN" altLang="en-US" sz="1800">
                <a:latin typeface="微软雅黑" panose="020B0503020204020204" pitchFamily="34" charset="-122"/>
                <a:ea typeface="微软雅黑" panose="020B0503020204020204" pitchFamily="34" charset="-122"/>
              </a:rPr>
              <a:t>A tutorial on </a:t>
            </a:r>
            <a:r>
              <a:rPr lang="zh-CN" altLang="en-US" sz="2000">
                <a:latin typeface="微软雅黑" panose="020B0503020204020204" pitchFamily="34" charset="-122"/>
                <a:ea typeface="微软雅黑" panose="020B0503020204020204" pitchFamily="34" charset="-122"/>
              </a:rPr>
              <a:t>environment</a:t>
            </a:r>
            <a:r>
              <a:rPr lang="zh-CN" altLang="en-US" sz="1800">
                <a:latin typeface="微软雅黑" panose="020B0503020204020204" pitchFamily="34" charset="-122"/>
                <a:ea typeface="微软雅黑" panose="020B0503020204020204" pitchFamily="34" charset="-122"/>
              </a:rPr>
              <a:t>-aware communications via channel knowledge map for 6G</a:t>
            </a:r>
          </a:p>
        </p:txBody>
      </p:sp>
      <p:sp>
        <p:nvSpPr>
          <p:cNvPr id="53" name="文本框 52"/>
          <p:cNvSpPr txBox="1"/>
          <p:nvPr/>
        </p:nvSpPr>
        <p:spPr>
          <a:xfrm>
            <a:off x="451485" y="1097915"/>
            <a:ext cx="5452745" cy="525657"/>
          </a:xfrm>
          <a:prstGeom prst="rect">
            <a:avLst/>
          </a:prstGeom>
          <a:noFill/>
        </p:spPr>
        <p:txBody>
          <a:bodyPr wrap="square" rtlCol="0">
            <a:spAutoFit/>
          </a:bodyPr>
          <a:lstStyle/>
          <a:p>
            <a:pPr algn="just" hangingPunct="0">
              <a:lnSpc>
                <a:spcPct val="130000"/>
              </a:lnSpc>
            </a:pPr>
            <a:r>
              <a:rPr lang="en-US" altLang="zh-CN" sz="2400" spc="100" dirty="0">
                <a:latin typeface="微软雅黑" panose="020B0503020204020204" pitchFamily="34" charset="-122"/>
                <a:ea typeface="微软雅黑" panose="020B0503020204020204" pitchFamily="34" charset="-122"/>
                <a:cs typeface="微软雅黑" panose="020B0503020204020204" pitchFamily="34" charset="-122"/>
              </a:rPr>
              <a:t>3.2 Model-free construction</a:t>
            </a:r>
            <a:endParaRPr lang="zh-CN" sz="2400" spc="100" dirty="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85" name="直接连接符 84"/>
          <p:cNvCxnSpPr/>
          <p:nvPr/>
        </p:nvCxnSpPr>
        <p:spPr>
          <a:xfrm>
            <a:off x="547569" y="1677324"/>
            <a:ext cx="762635" cy="0"/>
          </a:xfrm>
          <a:prstGeom prst="line">
            <a:avLst/>
          </a:prstGeom>
          <a:ln w="19050">
            <a:solidFill>
              <a:schemeClr val="accent1"/>
            </a:solidFill>
          </a:ln>
        </p:spPr>
        <p:style>
          <a:lnRef idx="2">
            <a:schemeClr val="accent6"/>
          </a:lnRef>
          <a:fillRef idx="0">
            <a:schemeClr val="accent6"/>
          </a:fillRef>
          <a:effectRef idx="1">
            <a:schemeClr val="accent6"/>
          </a:effectRef>
          <a:fontRef idx="minor">
            <a:schemeClr val="tx1"/>
          </a:fontRef>
        </p:style>
      </p:cxnSp>
      <p:sp>
        <p:nvSpPr>
          <p:cNvPr id="11" name="文本框 10"/>
          <p:cNvSpPr txBox="1"/>
          <p:nvPr/>
        </p:nvSpPr>
        <p:spPr>
          <a:xfrm>
            <a:off x="547370" y="1740535"/>
            <a:ext cx="4178300" cy="410845"/>
          </a:xfrm>
          <a:prstGeom prst="rect">
            <a:avLst/>
          </a:prstGeom>
          <a:noFill/>
        </p:spPr>
        <p:txBody>
          <a:bodyPr wrap="square" rtlCol="0">
            <a:spAutoFit/>
          </a:bodyPr>
          <a:lstStyle/>
          <a:p>
            <a:pPr algn="just" hangingPunct="0">
              <a:lnSpc>
                <a:spcPct val="130000"/>
              </a:lnSpc>
            </a:pPr>
            <a:r>
              <a:rPr sz="1600" spc="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Gaussian process regression (GPR)</a:t>
            </a:r>
          </a:p>
        </p:txBody>
      </p:sp>
      <p:pic>
        <p:nvPicPr>
          <p:cNvPr id="10" name="图片 9"/>
          <p:cNvPicPr>
            <a:picLocks noChangeAspect="1"/>
          </p:cNvPicPr>
          <p:nvPr>
            <p:custDataLst>
              <p:tags r:id="rId1"/>
            </p:custDataLst>
          </p:nvPr>
        </p:nvPicPr>
        <p:blipFill>
          <a:blip r:embed="rId9"/>
          <a:stretch>
            <a:fillRect/>
          </a:stretch>
        </p:blipFill>
        <p:spPr>
          <a:xfrm>
            <a:off x="5974109" y="2078109"/>
            <a:ext cx="3838575" cy="1257300"/>
          </a:xfrm>
          <a:prstGeom prst="rect">
            <a:avLst/>
          </a:prstGeom>
        </p:spPr>
      </p:pic>
      <p:pic>
        <p:nvPicPr>
          <p:cNvPr id="23" name="图片 22"/>
          <p:cNvPicPr>
            <a:picLocks noChangeAspect="1"/>
          </p:cNvPicPr>
          <p:nvPr>
            <p:custDataLst>
              <p:tags r:id="rId2"/>
            </p:custDataLst>
          </p:nvPr>
        </p:nvPicPr>
        <p:blipFill>
          <a:blip r:embed="rId10"/>
          <a:stretch>
            <a:fillRect/>
          </a:stretch>
        </p:blipFill>
        <p:spPr>
          <a:xfrm>
            <a:off x="1814195" y="3214370"/>
            <a:ext cx="4090035" cy="685165"/>
          </a:xfrm>
          <a:prstGeom prst="rect">
            <a:avLst/>
          </a:prstGeom>
        </p:spPr>
      </p:pic>
      <p:pic>
        <p:nvPicPr>
          <p:cNvPr id="24" name="图片 23"/>
          <p:cNvPicPr>
            <a:picLocks noChangeAspect="1"/>
          </p:cNvPicPr>
          <p:nvPr>
            <p:custDataLst>
              <p:tags r:id="rId3"/>
            </p:custDataLst>
          </p:nvPr>
        </p:nvPicPr>
        <p:blipFill>
          <a:blip r:embed="rId11"/>
          <a:stretch>
            <a:fillRect/>
          </a:stretch>
        </p:blipFill>
        <p:spPr>
          <a:xfrm>
            <a:off x="1728470" y="4115435"/>
            <a:ext cx="4175760" cy="730250"/>
          </a:xfrm>
          <a:prstGeom prst="rect">
            <a:avLst/>
          </a:prstGeom>
        </p:spPr>
      </p:pic>
      <p:sp>
        <p:nvSpPr>
          <p:cNvPr id="25" name="文本框 24"/>
          <p:cNvSpPr txBox="1"/>
          <p:nvPr/>
        </p:nvSpPr>
        <p:spPr>
          <a:xfrm>
            <a:off x="257588" y="2491703"/>
            <a:ext cx="1876425" cy="381258"/>
          </a:xfrm>
          <a:prstGeom prst="rect">
            <a:avLst/>
          </a:prstGeom>
          <a:noFill/>
        </p:spPr>
        <p:txBody>
          <a:bodyPr wrap="square" rtlCol="0">
            <a:spAutoFit/>
          </a:bodyPr>
          <a:lstStyle/>
          <a:p>
            <a:pPr algn="just" hangingPunct="0">
              <a:lnSpc>
                <a:spcPct val="130000"/>
              </a:lnSpc>
            </a:pPr>
            <a:r>
              <a:rPr lang="zh-CN" altLang="en-US" sz="1600" spc="100" dirty="0">
                <a:solidFill>
                  <a:schemeClr val="tx1"/>
                </a:solidFill>
                <a:latin typeface="微软雅黑" panose="020B0503020204020204" pitchFamily="34" charset="-122"/>
                <a:ea typeface="微软雅黑" panose="020B0503020204020204" pitchFamily="34" charset="-122"/>
              </a:rPr>
              <a:t>联合高斯过程</a:t>
            </a:r>
            <a:r>
              <a:rPr lang="en-US" altLang="zh-CN" sz="1600" spc="100" dirty="0">
                <a:solidFill>
                  <a:schemeClr val="tx1"/>
                </a:solidFill>
                <a:latin typeface="微软雅黑" panose="020B0503020204020204" pitchFamily="34" charset="-122"/>
                <a:ea typeface="微软雅黑" panose="020B0503020204020204" pitchFamily="34" charset="-122"/>
              </a:rPr>
              <a:t>1</a:t>
            </a:r>
            <a:r>
              <a:rPr lang="zh-CN" altLang="en-US" sz="1600" spc="100" dirty="0">
                <a:solidFill>
                  <a:schemeClr val="tx1"/>
                </a:solidFill>
                <a:latin typeface="微软雅黑" panose="020B0503020204020204" pitchFamily="34" charset="-122"/>
                <a:ea typeface="微软雅黑" panose="020B0503020204020204" pitchFamily="34" charset="-122"/>
              </a:rPr>
              <a:t>：</a:t>
            </a:r>
          </a:p>
        </p:txBody>
      </p:sp>
      <p:sp>
        <p:nvSpPr>
          <p:cNvPr id="28" name="文本框 27"/>
          <p:cNvSpPr txBox="1"/>
          <p:nvPr/>
        </p:nvSpPr>
        <p:spPr>
          <a:xfrm>
            <a:off x="1113790" y="3666490"/>
            <a:ext cx="844550" cy="410845"/>
          </a:xfrm>
          <a:prstGeom prst="rect">
            <a:avLst/>
          </a:prstGeom>
          <a:noFill/>
        </p:spPr>
        <p:txBody>
          <a:bodyPr wrap="square" rtlCol="0">
            <a:spAutoFit/>
          </a:bodyPr>
          <a:lstStyle/>
          <a:p>
            <a:pPr algn="just" hangingPunct="0">
              <a:lnSpc>
                <a:spcPct val="130000"/>
              </a:lnSpc>
            </a:pPr>
            <a:r>
              <a:rPr lang="zh-CN" altLang="en-US" sz="1600" spc="100" dirty="0">
                <a:solidFill>
                  <a:schemeClr val="tx1"/>
                </a:solidFill>
                <a:latin typeface="微软雅黑" panose="020B0503020204020204" pitchFamily="34" charset="-122"/>
                <a:ea typeface="微软雅黑" panose="020B0503020204020204" pitchFamily="34" charset="-122"/>
              </a:rPr>
              <a:t>均值：</a:t>
            </a:r>
          </a:p>
        </p:txBody>
      </p:sp>
      <p:sp>
        <p:nvSpPr>
          <p:cNvPr id="29" name="文本框 28"/>
          <p:cNvSpPr txBox="1"/>
          <p:nvPr/>
        </p:nvSpPr>
        <p:spPr>
          <a:xfrm>
            <a:off x="341630" y="3282950"/>
            <a:ext cx="2773045" cy="381258"/>
          </a:xfrm>
          <a:prstGeom prst="rect">
            <a:avLst/>
          </a:prstGeom>
          <a:noFill/>
        </p:spPr>
        <p:txBody>
          <a:bodyPr wrap="square" rtlCol="0" anchor="t">
            <a:spAutoFit/>
          </a:bodyPr>
          <a:lstStyle/>
          <a:p>
            <a:pPr algn="just" hangingPunct="0">
              <a:lnSpc>
                <a:spcPct val="130000"/>
              </a:lnSpc>
            </a:pPr>
            <a:r>
              <a:rPr lang="zh-CN" altLang="en-US" sz="1600" spc="100" dirty="0">
                <a:solidFill>
                  <a:schemeClr val="tx1"/>
                </a:solidFill>
                <a:latin typeface="微软雅黑" panose="020B0503020204020204" pitchFamily="34" charset="-122"/>
                <a:ea typeface="微软雅黑" panose="020B0503020204020204" pitchFamily="34" charset="-122"/>
              </a:rPr>
              <a:t>核函数</a:t>
            </a:r>
            <a:r>
              <a:rPr lang="en-US" altLang="zh-CN" sz="1600" spc="100" dirty="0">
                <a:solidFill>
                  <a:schemeClr val="tx1"/>
                </a:solidFill>
                <a:latin typeface="微软雅黑" panose="020B0503020204020204" pitchFamily="34" charset="-122"/>
                <a:ea typeface="微软雅黑" panose="020B0503020204020204" pitchFamily="34" charset="-122"/>
              </a:rPr>
              <a:t>[200]</a:t>
            </a:r>
            <a:r>
              <a:rPr lang="zh-CN" altLang="en-US" sz="1600" spc="100" dirty="0">
                <a:solidFill>
                  <a:schemeClr val="tx1"/>
                </a:solidFill>
                <a:latin typeface="微软雅黑" panose="020B0503020204020204" pitchFamily="34" charset="-122"/>
                <a:ea typeface="微软雅黑" panose="020B0503020204020204" pitchFamily="34" charset="-122"/>
              </a:rPr>
              <a:t>：</a:t>
            </a:r>
          </a:p>
        </p:txBody>
      </p:sp>
      <p:pic>
        <p:nvPicPr>
          <p:cNvPr id="14" name="图片 13"/>
          <p:cNvPicPr>
            <a:picLocks noChangeAspect="1"/>
          </p:cNvPicPr>
          <p:nvPr>
            <p:custDataLst>
              <p:tags r:id="rId4"/>
            </p:custDataLst>
          </p:nvPr>
        </p:nvPicPr>
        <p:blipFill>
          <a:blip r:embed="rId12"/>
          <a:stretch>
            <a:fillRect/>
          </a:stretch>
        </p:blipFill>
        <p:spPr>
          <a:xfrm>
            <a:off x="1766570" y="3717290"/>
            <a:ext cx="1638935" cy="374650"/>
          </a:xfrm>
          <a:prstGeom prst="rect">
            <a:avLst/>
          </a:prstGeom>
        </p:spPr>
      </p:pic>
      <p:pic>
        <p:nvPicPr>
          <p:cNvPr id="30" name="图片 29"/>
          <p:cNvPicPr>
            <a:picLocks noChangeAspect="1"/>
          </p:cNvPicPr>
          <p:nvPr>
            <p:custDataLst>
              <p:tags r:id="rId5"/>
            </p:custDataLst>
          </p:nvPr>
        </p:nvPicPr>
        <p:blipFill>
          <a:blip r:embed="rId13"/>
          <a:stretch>
            <a:fillRect/>
          </a:stretch>
        </p:blipFill>
        <p:spPr>
          <a:xfrm>
            <a:off x="408305" y="4846160"/>
            <a:ext cx="3930032" cy="670531"/>
          </a:xfrm>
          <a:prstGeom prst="rect">
            <a:avLst/>
          </a:prstGeom>
        </p:spPr>
      </p:pic>
      <p:sp>
        <p:nvSpPr>
          <p:cNvPr id="31" name="圆角矩形 30"/>
          <p:cNvSpPr/>
          <p:nvPr/>
        </p:nvSpPr>
        <p:spPr>
          <a:xfrm>
            <a:off x="341630" y="4825840"/>
            <a:ext cx="3996707" cy="769705"/>
          </a:xfrm>
          <a:prstGeom prst="roundRect">
            <a:avLst/>
          </a:prstGeom>
          <a:noFill/>
          <a:ln>
            <a:solidFill>
              <a:schemeClr val="accent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379730" y="5952190"/>
            <a:ext cx="11226165" cy="396840"/>
          </a:xfrm>
          <a:prstGeom prst="rect">
            <a:avLst/>
          </a:prstGeom>
          <a:noFill/>
        </p:spPr>
        <p:txBody>
          <a:bodyPr wrap="square" rtlCol="0" anchor="t">
            <a:spAutoFit/>
          </a:bodyPr>
          <a:lstStyle/>
          <a:p>
            <a:pPr algn="just" hangingPunct="0">
              <a:lnSpc>
                <a:spcPct val="130000"/>
              </a:lnSpc>
            </a:pPr>
            <a:r>
              <a:rPr lang="zh-CN" altLang="en-US" sz="800" dirty="0">
                <a:solidFill>
                  <a:schemeClr val="tx1"/>
                </a:solidFill>
                <a:latin typeface="微软雅黑" panose="020B0503020204020204" pitchFamily="34" charset="-122"/>
                <a:ea typeface="微软雅黑" panose="020B0503020204020204" pitchFamily="34" charset="-122"/>
              </a:rPr>
              <a:t>[200] W. Sun, M. Xue, H. Yu, H. Tang, and A. Lin, “Augmentation of</a:t>
            </a:r>
            <a:r>
              <a:rPr lang="en-US" altLang="zh-CN" sz="800" dirty="0">
                <a:solidFill>
                  <a:schemeClr val="tx1"/>
                </a:solidFill>
                <a:latin typeface="微软雅黑" panose="020B0503020204020204" pitchFamily="34" charset="-122"/>
                <a:ea typeface="微软雅黑" panose="020B0503020204020204" pitchFamily="34" charset="-122"/>
              </a:rPr>
              <a:t> </a:t>
            </a:r>
            <a:r>
              <a:rPr lang="zh-CN" altLang="en-US" sz="800" dirty="0">
                <a:solidFill>
                  <a:schemeClr val="tx1"/>
                </a:solidFill>
                <a:latin typeface="微软雅黑" panose="020B0503020204020204" pitchFamily="34" charset="-122"/>
                <a:ea typeface="微软雅黑" panose="020B0503020204020204" pitchFamily="34" charset="-122"/>
              </a:rPr>
              <a:t>fingerprints for indoor wifi localization based on gaussian process</a:t>
            </a:r>
            <a:r>
              <a:rPr lang="en-US" altLang="zh-CN" sz="800" dirty="0">
                <a:solidFill>
                  <a:schemeClr val="tx1"/>
                </a:solidFill>
                <a:latin typeface="微软雅黑" panose="020B0503020204020204" pitchFamily="34" charset="-122"/>
                <a:ea typeface="微软雅黑" panose="020B0503020204020204" pitchFamily="34" charset="-122"/>
              </a:rPr>
              <a:t> </a:t>
            </a:r>
            <a:r>
              <a:rPr lang="zh-CN" altLang="en-US" sz="800" dirty="0">
                <a:solidFill>
                  <a:schemeClr val="tx1"/>
                </a:solidFill>
                <a:latin typeface="微软雅黑" panose="020B0503020204020204" pitchFamily="34" charset="-122"/>
                <a:ea typeface="微软雅黑" panose="020B0503020204020204" pitchFamily="34" charset="-122"/>
              </a:rPr>
              <a:t>regression,” IEEE Transactions on Vehicular Technology, vol. 67,</a:t>
            </a:r>
            <a:r>
              <a:rPr lang="en-US" altLang="zh-CN" sz="800" dirty="0">
                <a:solidFill>
                  <a:schemeClr val="tx1"/>
                </a:solidFill>
                <a:latin typeface="微软雅黑" panose="020B0503020204020204" pitchFamily="34" charset="-122"/>
                <a:ea typeface="微软雅黑" panose="020B0503020204020204" pitchFamily="34" charset="-122"/>
              </a:rPr>
              <a:t> </a:t>
            </a:r>
            <a:r>
              <a:rPr lang="zh-CN" altLang="en-US" sz="800" dirty="0">
                <a:solidFill>
                  <a:schemeClr val="tx1"/>
                </a:solidFill>
                <a:latin typeface="微软雅黑" panose="020B0503020204020204" pitchFamily="34" charset="-122"/>
                <a:ea typeface="微软雅黑" panose="020B0503020204020204" pitchFamily="34" charset="-122"/>
              </a:rPr>
              <a:t>no. 11, pp. 10 896–10 905, 2018.</a:t>
            </a:r>
          </a:p>
        </p:txBody>
      </p:sp>
      <p:pic>
        <p:nvPicPr>
          <p:cNvPr id="5" name="图片 4"/>
          <p:cNvPicPr>
            <a:picLocks noChangeAspect="1"/>
          </p:cNvPicPr>
          <p:nvPr>
            <p:custDataLst>
              <p:tags r:id="rId6"/>
            </p:custDataLst>
          </p:nvPr>
        </p:nvPicPr>
        <p:blipFill>
          <a:blip r:embed="rId14"/>
          <a:stretch>
            <a:fillRect/>
          </a:stretch>
        </p:blipFill>
        <p:spPr>
          <a:xfrm>
            <a:off x="1862455" y="2165985"/>
            <a:ext cx="3583940" cy="1162685"/>
          </a:xfrm>
          <a:prstGeom prst="rect">
            <a:avLst/>
          </a:prstGeom>
        </p:spPr>
      </p:pic>
      <p:sp>
        <p:nvSpPr>
          <p:cNvPr id="2" name="文本框 1">
            <a:extLst>
              <a:ext uri="{FF2B5EF4-FFF2-40B4-BE49-F238E27FC236}">
                <a16:creationId xmlns:a16="http://schemas.microsoft.com/office/drawing/2014/main" id="{E4E7A1A8-6D18-48F5-95CE-33B8B5D004DE}"/>
              </a:ext>
            </a:extLst>
          </p:cNvPr>
          <p:cNvSpPr txBox="1"/>
          <p:nvPr/>
        </p:nvSpPr>
        <p:spPr>
          <a:xfrm>
            <a:off x="6835858" y="3455372"/>
            <a:ext cx="3416439" cy="2200346"/>
          </a:xfrm>
          <a:prstGeom prst="rect">
            <a:avLst/>
          </a:prstGeom>
          <a:noFill/>
        </p:spPr>
        <p:txBody>
          <a:bodyPr wrap="square" rtlCol="0">
            <a:spAutoFit/>
          </a:bodyPr>
          <a:lstStyle/>
          <a:p>
            <a:pPr algn="just" hangingPunct="0">
              <a:lnSpc>
                <a:spcPct val="200000"/>
              </a:lnSpc>
            </a:pPr>
            <a:r>
              <a:rPr lang="zh-CN" altLang="en-US" sz="1000" spc="100" dirty="0">
                <a:latin typeface="微软雅黑" panose="020B0503020204020204" pitchFamily="34" charset="-122"/>
                <a:ea typeface="微软雅黑" panose="020B0503020204020204" pitchFamily="34" charset="-122"/>
              </a:rPr>
              <a:t>步骤总结：</a:t>
            </a:r>
            <a:endParaRPr lang="en-US" altLang="zh-CN" sz="1000" spc="100" dirty="0">
              <a:latin typeface="微软雅黑" panose="020B0503020204020204" pitchFamily="34" charset="-122"/>
              <a:ea typeface="微软雅黑" panose="020B0503020204020204" pitchFamily="34" charset="-122"/>
            </a:endParaRPr>
          </a:p>
          <a:p>
            <a:pPr algn="just" hangingPunct="0">
              <a:lnSpc>
                <a:spcPct val="200000"/>
              </a:lnSpc>
            </a:pPr>
            <a:r>
              <a:rPr lang="zh-CN" altLang="en-US" sz="1000" spc="100" dirty="0">
                <a:latin typeface="微软雅黑" panose="020B0503020204020204" pitchFamily="34" charset="-122"/>
                <a:ea typeface="微软雅黑" panose="020B0503020204020204" pitchFamily="34" charset="-122"/>
              </a:rPr>
              <a:t>（</a:t>
            </a:r>
            <a:r>
              <a:rPr lang="en-US" altLang="zh-CN" sz="1000" spc="100" dirty="0">
                <a:latin typeface="微软雅黑" panose="020B0503020204020204" pitchFamily="34" charset="-122"/>
                <a:ea typeface="微软雅黑" panose="020B0503020204020204" pitchFamily="34" charset="-122"/>
              </a:rPr>
              <a:t>1</a:t>
            </a:r>
            <a:r>
              <a:rPr lang="zh-CN" altLang="en-US" sz="1000" spc="100" dirty="0">
                <a:latin typeface="微软雅黑" panose="020B0503020204020204" pitchFamily="34" charset="-122"/>
                <a:ea typeface="微软雅黑" panose="020B0503020204020204" pitchFamily="34" charset="-122"/>
              </a:rPr>
              <a:t>）确定数据点是一个高斯过程的采样点</a:t>
            </a:r>
            <a:endParaRPr lang="en-US" altLang="zh-CN" sz="1000" spc="100" dirty="0">
              <a:latin typeface="微软雅黑" panose="020B0503020204020204" pitchFamily="34" charset="-122"/>
              <a:ea typeface="微软雅黑" panose="020B0503020204020204" pitchFamily="34" charset="-122"/>
            </a:endParaRPr>
          </a:p>
          <a:p>
            <a:pPr algn="just" hangingPunct="0">
              <a:lnSpc>
                <a:spcPct val="200000"/>
              </a:lnSpc>
            </a:pPr>
            <a:r>
              <a:rPr lang="zh-CN" altLang="en-US" sz="1000" spc="100" dirty="0">
                <a:latin typeface="微软雅黑" panose="020B0503020204020204" pitchFamily="34" charset="-122"/>
                <a:ea typeface="微软雅黑" panose="020B0503020204020204" pitchFamily="34" charset="-122"/>
              </a:rPr>
              <a:t>（</a:t>
            </a:r>
            <a:r>
              <a:rPr lang="en-US" altLang="zh-CN" sz="1000" spc="100" dirty="0">
                <a:latin typeface="微软雅黑" panose="020B0503020204020204" pitchFamily="34" charset="-122"/>
                <a:ea typeface="微软雅黑" panose="020B0503020204020204" pitchFamily="34" charset="-122"/>
              </a:rPr>
              <a:t>2</a:t>
            </a:r>
            <a:r>
              <a:rPr lang="zh-CN" altLang="en-US" sz="1000" spc="100" dirty="0">
                <a:latin typeface="微软雅黑" panose="020B0503020204020204" pitchFamily="34" charset="-122"/>
                <a:ea typeface="微软雅黑" panose="020B0503020204020204" pitchFamily="34" charset="-122"/>
              </a:rPr>
              <a:t>）确定均值函数</a:t>
            </a:r>
            <a:endParaRPr lang="en-US" altLang="zh-CN" sz="1000" spc="100" dirty="0">
              <a:latin typeface="微软雅黑" panose="020B0503020204020204" pitchFamily="34" charset="-122"/>
              <a:ea typeface="微软雅黑" panose="020B0503020204020204" pitchFamily="34" charset="-122"/>
            </a:endParaRPr>
          </a:p>
          <a:p>
            <a:pPr algn="just" hangingPunct="0">
              <a:lnSpc>
                <a:spcPct val="200000"/>
              </a:lnSpc>
            </a:pPr>
            <a:r>
              <a:rPr lang="zh-CN" altLang="en-US" sz="1000" spc="100" dirty="0">
                <a:latin typeface="微软雅黑" panose="020B0503020204020204" pitchFamily="34" charset="-122"/>
                <a:ea typeface="微软雅黑" panose="020B0503020204020204" pitchFamily="34" charset="-122"/>
              </a:rPr>
              <a:t>（</a:t>
            </a:r>
            <a:r>
              <a:rPr lang="en-US" altLang="zh-CN" sz="1000" spc="100" dirty="0">
                <a:latin typeface="微软雅黑" panose="020B0503020204020204" pitchFamily="34" charset="-122"/>
                <a:ea typeface="微软雅黑" panose="020B0503020204020204" pitchFamily="34" charset="-122"/>
              </a:rPr>
              <a:t>3</a:t>
            </a:r>
            <a:r>
              <a:rPr lang="zh-CN" altLang="en-US" sz="1000" spc="100" dirty="0">
                <a:latin typeface="微软雅黑" panose="020B0503020204020204" pitchFamily="34" charset="-122"/>
                <a:ea typeface="微软雅黑" panose="020B0503020204020204" pitchFamily="34" charset="-122"/>
              </a:rPr>
              <a:t>）确定协方差函数</a:t>
            </a:r>
            <a:endParaRPr lang="en-US" altLang="zh-CN" sz="1000" spc="100" dirty="0">
              <a:latin typeface="微软雅黑" panose="020B0503020204020204" pitchFamily="34" charset="-122"/>
              <a:ea typeface="微软雅黑" panose="020B0503020204020204" pitchFamily="34" charset="-122"/>
            </a:endParaRPr>
          </a:p>
          <a:p>
            <a:pPr algn="just" hangingPunct="0">
              <a:lnSpc>
                <a:spcPct val="200000"/>
              </a:lnSpc>
            </a:pPr>
            <a:r>
              <a:rPr lang="zh-CN" altLang="en-US" sz="1000" spc="100" dirty="0">
                <a:latin typeface="微软雅黑" panose="020B0503020204020204" pitchFamily="34" charset="-122"/>
                <a:ea typeface="微软雅黑" panose="020B0503020204020204" pitchFamily="34" charset="-122"/>
              </a:rPr>
              <a:t>（</a:t>
            </a:r>
            <a:r>
              <a:rPr lang="en-US" altLang="zh-CN" sz="1000" spc="100" dirty="0">
                <a:latin typeface="微软雅黑" panose="020B0503020204020204" pitchFamily="34" charset="-122"/>
                <a:ea typeface="微软雅黑" panose="020B0503020204020204" pitchFamily="34" charset="-122"/>
              </a:rPr>
              <a:t>4</a:t>
            </a:r>
            <a:r>
              <a:rPr lang="zh-CN" altLang="en-US" sz="1000" spc="100" dirty="0">
                <a:latin typeface="微软雅黑" panose="020B0503020204020204" pitchFamily="34" charset="-122"/>
                <a:ea typeface="微软雅黑" panose="020B0503020204020204" pitchFamily="34" charset="-122"/>
              </a:rPr>
              <a:t>）根据后验概率确定预测点后验概率表达式</a:t>
            </a:r>
            <a:endParaRPr lang="en-US" altLang="zh-CN" sz="1000" spc="100" dirty="0">
              <a:latin typeface="微软雅黑" panose="020B0503020204020204" pitchFamily="34" charset="-122"/>
              <a:ea typeface="微软雅黑" panose="020B0503020204020204" pitchFamily="34" charset="-122"/>
            </a:endParaRPr>
          </a:p>
          <a:p>
            <a:pPr algn="just" hangingPunct="0">
              <a:lnSpc>
                <a:spcPct val="200000"/>
              </a:lnSpc>
            </a:pPr>
            <a:r>
              <a:rPr lang="zh-CN" altLang="en-US" sz="1000" spc="100" dirty="0">
                <a:latin typeface="微软雅黑" panose="020B0503020204020204" pitchFamily="34" charset="-122"/>
                <a:ea typeface="微软雅黑" panose="020B0503020204020204" pitchFamily="34" charset="-122"/>
              </a:rPr>
              <a:t>（</a:t>
            </a:r>
            <a:r>
              <a:rPr lang="en-US" altLang="zh-CN" sz="1000" spc="100" dirty="0">
                <a:latin typeface="微软雅黑" panose="020B0503020204020204" pitchFamily="34" charset="-122"/>
                <a:ea typeface="微软雅黑" panose="020B0503020204020204" pitchFamily="34" charset="-122"/>
              </a:rPr>
              <a:t>5</a:t>
            </a:r>
            <a:r>
              <a:rPr lang="zh-CN" altLang="en-US" sz="1000" spc="100" dirty="0">
                <a:latin typeface="微软雅黑" panose="020B0503020204020204" pitchFamily="34" charset="-122"/>
                <a:ea typeface="微软雅黑" panose="020B0503020204020204" pitchFamily="34" charset="-122"/>
              </a:rPr>
              <a:t>）最大似然估计发求解超参数</a:t>
            </a:r>
            <a:endParaRPr lang="en-US" altLang="zh-CN" sz="1000" spc="100" dirty="0">
              <a:latin typeface="微软雅黑" panose="020B0503020204020204" pitchFamily="34" charset="-122"/>
              <a:ea typeface="微软雅黑" panose="020B0503020204020204" pitchFamily="34" charset="-122"/>
            </a:endParaRPr>
          </a:p>
          <a:p>
            <a:pPr algn="just" hangingPunct="0">
              <a:lnSpc>
                <a:spcPct val="200000"/>
              </a:lnSpc>
            </a:pPr>
            <a:r>
              <a:rPr lang="zh-CN" altLang="en-US" sz="1000" spc="100" dirty="0">
                <a:latin typeface="微软雅黑" panose="020B0503020204020204" pitchFamily="34" charset="-122"/>
                <a:ea typeface="微软雅黑" panose="020B0503020204020204" pitchFamily="34" charset="-122"/>
              </a:rPr>
              <a:t>（</a:t>
            </a:r>
            <a:r>
              <a:rPr lang="en-US" altLang="zh-CN" sz="1000" spc="100" dirty="0">
                <a:latin typeface="微软雅黑" panose="020B0503020204020204" pitchFamily="34" charset="-122"/>
                <a:ea typeface="微软雅黑" panose="020B0503020204020204" pitchFamily="34" charset="-122"/>
              </a:rPr>
              <a:t>6</a:t>
            </a:r>
            <a:r>
              <a:rPr lang="zh-CN" altLang="en-US" sz="1000" spc="100" dirty="0">
                <a:latin typeface="微软雅黑" panose="020B0503020204020204" pitchFamily="34" charset="-122"/>
                <a:ea typeface="微软雅黑" panose="020B0503020204020204" pitchFamily="34" charset="-122"/>
              </a:rPr>
              <a:t>）数据代入求出未知点预测值</a:t>
            </a:r>
          </a:p>
        </p:txBody>
      </p:sp>
      <p:sp>
        <p:nvSpPr>
          <p:cNvPr id="6" name="右大括号 5">
            <a:extLst>
              <a:ext uri="{FF2B5EF4-FFF2-40B4-BE49-F238E27FC236}">
                <a16:creationId xmlns:a16="http://schemas.microsoft.com/office/drawing/2014/main" id="{0933D25B-5C27-4DE1-BF64-7A931D20D17F}"/>
              </a:ext>
            </a:extLst>
          </p:cNvPr>
          <p:cNvSpPr/>
          <p:nvPr/>
        </p:nvSpPr>
        <p:spPr>
          <a:xfrm>
            <a:off x="9825242" y="3931434"/>
            <a:ext cx="236137" cy="712658"/>
          </a:xfrm>
          <a:prstGeom prst="rightBrace">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F4A1B2A4-5D7D-488C-832E-A4D90B555509}"/>
              </a:ext>
            </a:extLst>
          </p:cNvPr>
          <p:cNvSpPr/>
          <p:nvPr/>
        </p:nvSpPr>
        <p:spPr>
          <a:xfrm>
            <a:off x="10189495" y="4119450"/>
            <a:ext cx="1253532" cy="3265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latin typeface="微软雅黑" panose="020B0503020204020204" pitchFamily="34" charset="-122"/>
                <a:ea typeface="微软雅黑" panose="020B0503020204020204" pitchFamily="34" charset="-122"/>
              </a:rPr>
              <a:t>确定高斯过程</a:t>
            </a:r>
          </a:p>
        </p:txBody>
      </p:sp>
      <p:sp>
        <p:nvSpPr>
          <p:cNvPr id="9" name="箭头: 右 8">
            <a:extLst>
              <a:ext uri="{FF2B5EF4-FFF2-40B4-BE49-F238E27FC236}">
                <a16:creationId xmlns:a16="http://schemas.microsoft.com/office/drawing/2014/main" id="{F7505BEA-A1B0-4899-B0BC-F6DDEE66BC28}"/>
              </a:ext>
            </a:extLst>
          </p:cNvPr>
          <p:cNvSpPr/>
          <p:nvPr/>
        </p:nvSpPr>
        <p:spPr>
          <a:xfrm>
            <a:off x="9932006" y="4820221"/>
            <a:ext cx="236138" cy="15224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0093D071-68FA-4ADE-9DD1-AF032584077D}"/>
              </a:ext>
            </a:extLst>
          </p:cNvPr>
          <p:cNvSpPr/>
          <p:nvPr/>
        </p:nvSpPr>
        <p:spPr>
          <a:xfrm>
            <a:off x="10189495" y="4733056"/>
            <a:ext cx="1253532" cy="3265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latin typeface="微软雅黑" panose="020B0503020204020204" pitchFamily="34" charset="-122"/>
                <a:ea typeface="微软雅黑" panose="020B0503020204020204" pitchFamily="34" charset="-122"/>
              </a:rPr>
              <a:t>确定后验概率表达式</a:t>
            </a:r>
          </a:p>
        </p:txBody>
      </p:sp>
      <p:sp>
        <p:nvSpPr>
          <p:cNvPr id="27" name="矩形 26">
            <a:extLst>
              <a:ext uri="{FF2B5EF4-FFF2-40B4-BE49-F238E27FC236}">
                <a16:creationId xmlns:a16="http://schemas.microsoft.com/office/drawing/2014/main" id="{3C59D617-2185-4C72-92A1-2BBF32DFD2BF}"/>
              </a:ext>
            </a:extLst>
          </p:cNvPr>
          <p:cNvSpPr/>
          <p:nvPr/>
        </p:nvSpPr>
        <p:spPr>
          <a:xfrm>
            <a:off x="10189495" y="5300873"/>
            <a:ext cx="1253532" cy="3265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latin typeface="微软雅黑" panose="020B0503020204020204" pitchFamily="34" charset="-122"/>
                <a:ea typeface="微软雅黑" panose="020B0503020204020204" pitchFamily="34" charset="-122"/>
              </a:rPr>
              <a:t>求解结果</a:t>
            </a:r>
          </a:p>
        </p:txBody>
      </p:sp>
      <p:sp>
        <p:nvSpPr>
          <p:cNvPr id="12" name="右大括号 11">
            <a:extLst>
              <a:ext uri="{FF2B5EF4-FFF2-40B4-BE49-F238E27FC236}">
                <a16:creationId xmlns:a16="http://schemas.microsoft.com/office/drawing/2014/main" id="{721D7A30-926D-4396-A91F-9B6E1D659754}"/>
              </a:ext>
            </a:extLst>
          </p:cNvPr>
          <p:cNvSpPr/>
          <p:nvPr/>
        </p:nvSpPr>
        <p:spPr>
          <a:xfrm>
            <a:off x="9815192" y="5126134"/>
            <a:ext cx="236139" cy="50131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9518D794-F85A-4F01-A88B-89B079D04C28}"/>
              </a:ext>
            </a:extLst>
          </p:cNvPr>
          <p:cNvSpPr txBox="1"/>
          <p:nvPr/>
        </p:nvSpPr>
        <p:spPr>
          <a:xfrm>
            <a:off x="209198" y="4248054"/>
            <a:ext cx="2453535" cy="381258"/>
          </a:xfrm>
          <a:prstGeom prst="rect">
            <a:avLst/>
          </a:prstGeom>
          <a:noFill/>
        </p:spPr>
        <p:txBody>
          <a:bodyPr wrap="square" rtlCol="0">
            <a:spAutoFit/>
          </a:bodyPr>
          <a:lstStyle/>
          <a:p>
            <a:pPr algn="just" hangingPunct="0">
              <a:lnSpc>
                <a:spcPct val="130000"/>
              </a:lnSpc>
            </a:pPr>
            <a:r>
              <a:rPr lang="zh-CN" altLang="en-US" sz="1600" spc="100" dirty="0">
                <a:latin typeface="思源黑体 CN Normal" panose="020B0400000000000000" pitchFamily="34" charset="-122"/>
                <a:ea typeface="思源黑体 CN Normal" panose="020B0400000000000000" pitchFamily="34" charset="-122"/>
              </a:rPr>
              <a:t>联合高斯过程</a:t>
            </a:r>
            <a:r>
              <a:rPr lang="en-US" altLang="zh-CN" sz="1600" spc="100" dirty="0">
                <a:latin typeface="思源黑体 CN Normal" panose="020B0400000000000000" pitchFamily="34" charset="-122"/>
                <a:ea typeface="思源黑体 CN Normal" panose="020B0400000000000000" pitchFamily="34" charset="-122"/>
              </a:rPr>
              <a:t>2</a:t>
            </a:r>
            <a:r>
              <a:rPr lang="zh-CN" altLang="en-US" sz="1600" spc="100" dirty="0">
                <a:latin typeface="思源黑体 CN Normal" panose="020B0400000000000000" pitchFamily="34" charset="-122"/>
                <a:ea typeface="思源黑体 CN Normal" panose="020B0400000000000000" pitchFamily="34" charset="-122"/>
              </a:rPr>
              <a:t>：</a:t>
            </a:r>
          </a:p>
        </p:txBody>
      </p:sp>
      <p:sp>
        <p:nvSpPr>
          <p:cNvPr id="13" name="箭头: 右 12">
            <a:extLst>
              <a:ext uri="{FF2B5EF4-FFF2-40B4-BE49-F238E27FC236}">
                <a16:creationId xmlns:a16="http://schemas.microsoft.com/office/drawing/2014/main" id="{95F11F80-F1D0-44F8-86D4-ECB1156AD7D1}"/>
              </a:ext>
            </a:extLst>
          </p:cNvPr>
          <p:cNvSpPr/>
          <p:nvPr/>
        </p:nvSpPr>
        <p:spPr>
          <a:xfrm>
            <a:off x="4338336" y="5126135"/>
            <a:ext cx="1023973" cy="216560"/>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8" name="图片 17">
            <a:extLst>
              <a:ext uri="{FF2B5EF4-FFF2-40B4-BE49-F238E27FC236}">
                <a16:creationId xmlns:a16="http://schemas.microsoft.com/office/drawing/2014/main" id="{4B2CE7A2-65EB-45A4-94F7-7416DFDD4024}"/>
              </a:ext>
            </a:extLst>
          </p:cNvPr>
          <p:cNvPicPr>
            <a:picLocks noChangeAspect="1"/>
          </p:cNvPicPr>
          <p:nvPr/>
        </p:nvPicPr>
        <p:blipFill>
          <a:blip r:embed="rId15"/>
          <a:stretch>
            <a:fillRect/>
          </a:stretch>
        </p:blipFill>
        <p:spPr>
          <a:xfrm>
            <a:off x="5362310" y="5032028"/>
            <a:ext cx="371505" cy="423153"/>
          </a:xfrm>
          <a:prstGeom prst="rect">
            <a:avLst/>
          </a:prstGeom>
        </p:spPr>
      </p:pic>
      <p:pic>
        <p:nvPicPr>
          <p:cNvPr id="20" name="图片 19">
            <a:extLst>
              <a:ext uri="{FF2B5EF4-FFF2-40B4-BE49-F238E27FC236}">
                <a16:creationId xmlns:a16="http://schemas.microsoft.com/office/drawing/2014/main" id="{89F7C418-F2F8-4729-80C0-F80557173251}"/>
              </a:ext>
            </a:extLst>
          </p:cNvPr>
          <p:cNvPicPr>
            <a:picLocks noChangeAspect="1"/>
          </p:cNvPicPr>
          <p:nvPr/>
        </p:nvPicPr>
        <p:blipFill>
          <a:blip r:embed="rId16"/>
          <a:stretch>
            <a:fillRect/>
          </a:stretch>
        </p:blipFill>
        <p:spPr>
          <a:xfrm>
            <a:off x="5871979" y="5121955"/>
            <a:ext cx="204261" cy="263547"/>
          </a:xfrm>
          <a:prstGeom prst="rect">
            <a:avLst/>
          </a:prstGeom>
        </p:spPr>
      </p:pic>
      <p:sp>
        <p:nvSpPr>
          <p:cNvPr id="21" name="文本框 20">
            <a:extLst>
              <a:ext uri="{FF2B5EF4-FFF2-40B4-BE49-F238E27FC236}">
                <a16:creationId xmlns:a16="http://schemas.microsoft.com/office/drawing/2014/main" id="{AB903272-E77B-4F2D-89D2-499B10832B6A}"/>
              </a:ext>
            </a:extLst>
          </p:cNvPr>
          <p:cNvSpPr txBox="1"/>
          <p:nvPr/>
        </p:nvSpPr>
        <p:spPr>
          <a:xfrm>
            <a:off x="4378378" y="4947920"/>
            <a:ext cx="1036236" cy="236796"/>
          </a:xfrm>
          <a:prstGeom prst="rect">
            <a:avLst/>
          </a:prstGeom>
          <a:noFill/>
        </p:spPr>
        <p:txBody>
          <a:bodyPr wrap="square" rtlCol="0">
            <a:spAutoFit/>
          </a:bodyPr>
          <a:lstStyle/>
          <a:p>
            <a:pPr algn="just" hangingPunct="0">
              <a:lnSpc>
                <a:spcPct val="130000"/>
              </a:lnSpc>
            </a:pPr>
            <a:r>
              <a:rPr lang="zh-CN" altLang="en-US" sz="800" spc="100" dirty="0">
                <a:latin typeface="微软雅黑" panose="020B0503020204020204" pitchFamily="34" charset="-122"/>
                <a:ea typeface="微软雅黑" panose="020B0503020204020204" pitchFamily="34" charset="-122"/>
              </a:rPr>
              <a:t>极大似然估计</a:t>
            </a:r>
          </a:p>
        </p:txBody>
      </p:sp>
      <p:sp>
        <p:nvSpPr>
          <p:cNvPr id="32" name="箭头: 上弧形 31">
            <a:extLst>
              <a:ext uri="{FF2B5EF4-FFF2-40B4-BE49-F238E27FC236}">
                <a16:creationId xmlns:a16="http://schemas.microsoft.com/office/drawing/2014/main" id="{520067BE-5EC8-4D08-8729-5A878926E190}"/>
              </a:ext>
            </a:extLst>
          </p:cNvPr>
          <p:cNvSpPr/>
          <p:nvPr/>
        </p:nvSpPr>
        <p:spPr>
          <a:xfrm>
            <a:off x="4960418" y="1991989"/>
            <a:ext cx="1135582" cy="549035"/>
          </a:xfrm>
          <a:prstGeom prst="curved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no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DB44E30-715F-4973-8179-B4178D7E09F0}" type="datetime1">
              <a:rPr lang="zh-CN" altLang="en-US" smtClean="0">
                <a:solidFill>
                  <a:schemeClr val="bg1">
                    <a:lumMod val="50000"/>
                  </a:schemeClr>
                </a:solidFill>
                <a:latin typeface="微软雅黑" panose="020B0503020204020204" pitchFamily="34" charset="-122"/>
                <a:ea typeface="微软雅黑" panose="020B0503020204020204" pitchFamily="34" charset="-122"/>
              </a:rPr>
              <a:t>2024/3/13</a:t>
            </a:fld>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rPr>
              <a:t>西安电子科技大学</a:t>
            </a:r>
          </a:p>
        </p:txBody>
      </p:sp>
      <p:sp>
        <p:nvSpPr>
          <p:cNvPr id="7" name="标题 6"/>
          <p:cNvSpPr>
            <a:spLocks noGrp="1"/>
          </p:cNvSpPr>
          <p:nvPr>
            <p:ph type="title"/>
          </p:nvPr>
        </p:nvSpPr>
        <p:spPr>
          <a:xfrm>
            <a:off x="749935" y="316865"/>
            <a:ext cx="9777095" cy="794385"/>
          </a:xfrm>
        </p:spPr>
        <p:txBody>
          <a:bodyPr>
            <a:noAutofit/>
          </a:bodyPr>
          <a:lstStyle/>
          <a:p>
            <a:r>
              <a:rPr lang="zh-CN" altLang="en-US" sz="1800">
                <a:latin typeface="微软雅黑" panose="020B0503020204020204" pitchFamily="34" charset="-122"/>
                <a:ea typeface="微软雅黑" panose="020B0503020204020204" pitchFamily="34" charset="-122"/>
              </a:rPr>
              <a:t>A tutorial on </a:t>
            </a:r>
            <a:r>
              <a:rPr lang="zh-CN" altLang="en-US" sz="2000">
                <a:latin typeface="微软雅黑" panose="020B0503020204020204" pitchFamily="34" charset="-122"/>
                <a:ea typeface="微软雅黑" panose="020B0503020204020204" pitchFamily="34" charset="-122"/>
              </a:rPr>
              <a:t>environment</a:t>
            </a:r>
            <a:r>
              <a:rPr lang="zh-CN" altLang="en-US" sz="1800">
                <a:latin typeface="微软雅黑" panose="020B0503020204020204" pitchFamily="34" charset="-122"/>
                <a:ea typeface="微软雅黑" panose="020B0503020204020204" pitchFamily="34" charset="-122"/>
              </a:rPr>
              <a:t>-aware communications via channel knowledge map for 6G</a:t>
            </a:r>
          </a:p>
        </p:txBody>
      </p:sp>
      <p:sp>
        <p:nvSpPr>
          <p:cNvPr id="53" name="文本框 52"/>
          <p:cNvSpPr txBox="1"/>
          <p:nvPr/>
        </p:nvSpPr>
        <p:spPr>
          <a:xfrm>
            <a:off x="451485" y="1097915"/>
            <a:ext cx="5452745" cy="525657"/>
          </a:xfrm>
          <a:prstGeom prst="rect">
            <a:avLst/>
          </a:prstGeom>
          <a:noFill/>
        </p:spPr>
        <p:txBody>
          <a:bodyPr wrap="square" rtlCol="0">
            <a:spAutoFit/>
          </a:bodyPr>
          <a:lstStyle/>
          <a:p>
            <a:pPr algn="just" hangingPunct="0">
              <a:lnSpc>
                <a:spcPct val="130000"/>
              </a:lnSpc>
            </a:pPr>
            <a:r>
              <a:rPr lang="en-US" altLang="zh-CN" sz="2400" spc="100" dirty="0">
                <a:latin typeface="微软雅黑" panose="020B0503020204020204" pitchFamily="34" charset="-122"/>
                <a:ea typeface="微软雅黑" panose="020B0503020204020204" pitchFamily="34" charset="-122"/>
                <a:cs typeface="微软雅黑" panose="020B0503020204020204" pitchFamily="34" charset="-122"/>
              </a:rPr>
              <a:t>3.3 Model-assisted construction</a:t>
            </a:r>
            <a:endParaRPr lang="zh-CN" sz="2400" spc="1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645160" y="1668780"/>
            <a:ext cx="2064385" cy="410845"/>
          </a:xfrm>
          <a:prstGeom prst="rect">
            <a:avLst/>
          </a:prstGeom>
          <a:noFill/>
        </p:spPr>
        <p:txBody>
          <a:bodyPr wrap="square" rtlCol="0">
            <a:spAutoFit/>
          </a:bodyPr>
          <a:lstStyle/>
          <a:p>
            <a:pPr algn="just" hangingPunct="0">
              <a:lnSpc>
                <a:spcPct val="130000"/>
              </a:lnSpc>
            </a:pPr>
            <a:r>
              <a:rPr lang="en-US" altLang="zh-CN" sz="1600" spc="100" dirty="0">
                <a:solidFill>
                  <a:schemeClr val="tx1"/>
                </a:solidFill>
                <a:latin typeface="微软雅黑" panose="020B0503020204020204" pitchFamily="34" charset="-122"/>
                <a:ea typeface="微软雅黑" panose="020B0503020204020204" pitchFamily="34" charset="-122"/>
              </a:rPr>
              <a:t>UNet[202]</a:t>
            </a:r>
            <a:endParaRPr lang="zh-CN" altLang="en-US" sz="1600" spc="100" dirty="0">
              <a:solidFill>
                <a:schemeClr val="tx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240030" y="5685790"/>
            <a:ext cx="11738610" cy="570230"/>
          </a:xfrm>
          <a:prstGeom prst="rect">
            <a:avLst/>
          </a:prstGeom>
          <a:noFill/>
        </p:spPr>
        <p:txBody>
          <a:bodyPr wrap="square" rtlCol="0" anchor="t">
            <a:spAutoFit/>
          </a:bodyPr>
          <a:lstStyle/>
          <a:p>
            <a:pPr algn="just" hangingPunct="0">
              <a:lnSpc>
                <a:spcPct val="130000"/>
              </a:lnSpc>
            </a:pPr>
            <a:r>
              <a:rPr lang="zh-CN" altLang="en-US" sz="800" dirty="0">
                <a:solidFill>
                  <a:schemeClr val="tx1"/>
                </a:solidFill>
                <a:latin typeface="微软雅黑" panose="020B0503020204020204" pitchFamily="34" charset="-122"/>
                <a:ea typeface="微软雅黑" panose="020B0503020204020204" pitchFamily="34" charset="-122"/>
              </a:rPr>
              <a:t>[72] G. K. R. Levie, C. Yapar and G. Caire, “Radiounet: Fast radio map</a:t>
            </a:r>
            <a:r>
              <a:rPr lang="en-US" altLang="zh-CN" sz="800" dirty="0">
                <a:solidFill>
                  <a:schemeClr val="tx1"/>
                </a:solidFill>
                <a:latin typeface="微软雅黑" panose="020B0503020204020204" pitchFamily="34" charset="-122"/>
                <a:ea typeface="微软雅黑" panose="020B0503020204020204" pitchFamily="34" charset="-122"/>
              </a:rPr>
              <a:t> </a:t>
            </a:r>
            <a:r>
              <a:rPr lang="zh-CN" altLang="en-US" sz="800" dirty="0">
                <a:solidFill>
                  <a:schemeClr val="tx1"/>
                </a:solidFill>
                <a:latin typeface="微软雅黑" panose="020B0503020204020204" pitchFamily="34" charset="-122"/>
                <a:ea typeface="微软雅黑" panose="020B0503020204020204" pitchFamily="34" charset="-122"/>
              </a:rPr>
              <a:t>estimation with convolutional neural networks,” IEEE Trans. Wireless</a:t>
            </a:r>
            <a:r>
              <a:rPr lang="en-US" altLang="zh-CN" sz="800" dirty="0">
                <a:solidFill>
                  <a:schemeClr val="tx1"/>
                </a:solidFill>
                <a:latin typeface="微软雅黑" panose="020B0503020204020204" pitchFamily="34" charset="-122"/>
                <a:ea typeface="微软雅黑" panose="020B0503020204020204" pitchFamily="34" charset="-122"/>
              </a:rPr>
              <a:t> </a:t>
            </a:r>
            <a:r>
              <a:rPr lang="zh-CN" altLang="en-US" sz="800" dirty="0">
                <a:solidFill>
                  <a:schemeClr val="tx1"/>
                </a:solidFill>
                <a:latin typeface="微软雅黑" panose="020B0503020204020204" pitchFamily="34" charset="-122"/>
                <a:ea typeface="微软雅黑" panose="020B0503020204020204" pitchFamily="34" charset="-122"/>
              </a:rPr>
              <a:t>Commun., vol. 20, no. 6, pp. 4001–4015, 2021.</a:t>
            </a:r>
          </a:p>
          <a:p>
            <a:pPr algn="just" hangingPunct="0">
              <a:lnSpc>
                <a:spcPct val="130000"/>
              </a:lnSpc>
            </a:pPr>
            <a:r>
              <a:rPr lang="zh-CN" altLang="en-US" sz="800" dirty="0">
                <a:solidFill>
                  <a:schemeClr val="tx1"/>
                </a:solidFill>
                <a:latin typeface="微软雅黑" panose="020B0503020204020204" pitchFamily="34" charset="-122"/>
                <a:ea typeface="微软雅黑" panose="020B0503020204020204" pitchFamily="34" charset="-122"/>
              </a:rPr>
              <a:t>[202] O. Ronneberger, P. Fischer, and T. Brox, “U-net: Convolutional</a:t>
            </a:r>
            <a:r>
              <a:rPr lang="en-US" altLang="zh-CN" sz="800" dirty="0">
                <a:solidFill>
                  <a:schemeClr val="tx1"/>
                </a:solidFill>
                <a:latin typeface="微软雅黑" panose="020B0503020204020204" pitchFamily="34" charset="-122"/>
                <a:ea typeface="微软雅黑" panose="020B0503020204020204" pitchFamily="34" charset="-122"/>
              </a:rPr>
              <a:t> </a:t>
            </a:r>
            <a:r>
              <a:rPr lang="zh-CN" altLang="en-US" sz="800" dirty="0">
                <a:solidFill>
                  <a:schemeClr val="tx1"/>
                </a:solidFill>
                <a:latin typeface="微软雅黑" panose="020B0503020204020204" pitchFamily="34" charset="-122"/>
                <a:ea typeface="微软雅黑" panose="020B0503020204020204" pitchFamily="34" charset="-122"/>
              </a:rPr>
              <a:t>networks for biomedical image segmentation,” in Proc. of International</a:t>
            </a:r>
            <a:r>
              <a:rPr lang="en-US" altLang="zh-CN" sz="800" dirty="0">
                <a:solidFill>
                  <a:schemeClr val="tx1"/>
                </a:solidFill>
                <a:latin typeface="微软雅黑" panose="020B0503020204020204" pitchFamily="34" charset="-122"/>
                <a:ea typeface="微软雅黑" panose="020B0503020204020204" pitchFamily="34" charset="-122"/>
              </a:rPr>
              <a:t> </a:t>
            </a:r>
            <a:r>
              <a:rPr lang="zh-CN" altLang="en-US" sz="800" dirty="0">
                <a:solidFill>
                  <a:schemeClr val="tx1"/>
                </a:solidFill>
                <a:latin typeface="微软雅黑" panose="020B0503020204020204" pitchFamily="34" charset="-122"/>
                <a:ea typeface="微软雅黑" panose="020B0503020204020204" pitchFamily="34" charset="-122"/>
              </a:rPr>
              <a:t>Conference on Medical Image Computing and Computer-Assisted</a:t>
            </a:r>
            <a:r>
              <a:rPr lang="en-US" altLang="zh-CN" sz="800" dirty="0">
                <a:solidFill>
                  <a:schemeClr val="tx1"/>
                </a:solidFill>
                <a:latin typeface="微软雅黑" panose="020B0503020204020204" pitchFamily="34" charset="-122"/>
                <a:ea typeface="微软雅黑" panose="020B0503020204020204" pitchFamily="34" charset="-122"/>
              </a:rPr>
              <a:t> </a:t>
            </a:r>
            <a:r>
              <a:rPr lang="zh-CN" altLang="en-US" sz="800" dirty="0">
                <a:solidFill>
                  <a:schemeClr val="tx1"/>
                </a:solidFill>
                <a:latin typeface="微软雅黑" panose="020B0503020204020204" pitchFamily="34" charset="-122"/>
                <a:ea typeface="微软雅黑" panose="020B0503020204020204" pitchFamily="34" charset="-122"/>
              </a:rPr>
              <a:t>Intervention–MICCAI, Munich, Germany, Oct. 2015, pp. 234–241.</a:t>
            </a:r>
          </a:p>
        </p:txBody>
      </p:sp>
      <p:pic>
        <p:nvPicPr>
          <p:cNvPr id="12" name="图片 11"/>
          <p:cNvPicPr>
            <a:picLocks noChangeAspect="1"/>
          </p:cNvPicPr>
          <p:nvPr>
            <p:custDataLst>
              <p:tags r:id="rId1"/>
            </p:custDataLst>
          </p:nvPr>
        </p:nvPicPr>
        <p:blipFill>
          <a:blip r:embed="rId5"/>
          <a:stretch>
            <a:fillRect/>
          </a:stretch>
        </p:blipFill>
        <p:spPr>
          <a:xfrm>
            <a:off x="838200" y="2069465"/>
            <a:ext cx="7211060" cy="3515995"/>
          </a:xfrm>
          <a:prstGeom prst="rect">
            <a:avLst/>
          </a:prstGeom>
        </p:spPr>
      </p:pic>
      <p:sp>
        <p:nvSpPr>
          <p:cNvPr id="14" name="文本框 13"/>
          <p:cNvSpPr txBox="1"/>
          <p:nvPr/>
        </p:nvSpPr>
        <p:spPr>
          <a:xfrm>
            <a:off x="838200" y="5094605"/>
            <a:ext cx="1770380" cy="330835"/>
          </a:xfrm>
          <a:prstGeom prst="rect">
            <a:avLst/>
          </a:prstGeom>
          <a:noFill/>
        </p:spPr>
        <p:txBody>
          <a:bodyPr wrap="square" rtlCol="0" anchor="t">
            <a:spAutoFit/>
          </a:bodyPr>
          <a:lstStyle/>
          <a:p>
            <a:pPr algn="just" hangingPunct="0">
              <a:lnSpc>
                <a:spcPct val="130000"/>
              </a:lnSpc>
            </a:pPr>
            <a:r>
              <a:rPr lang="en-US" altLang="zh-CN" sz="1200" spc="100" dirty="0">
                <a:latin typeface="微软雅黑" panose="020B0503020204020204" pitchFamily="34" charset="-122"/>
                <a:ea typeface="微软雅黑" panose="020B0503020204020204" pitchFamily="34" charset="-122"/>
                <a:sym typeface="+mn-ea"/>
              </a:rPr>
              <a:t>Encoder-Decoder</a:t>
            </a:r>
            <a:endParaRPr lang="en-US" altLang="zh-CN" sz="1200" spc="100" dirty="0">
              <a:solidFill>
                <a:schemeClr val="accent4">
                  <a:lumMod val="20000"/>
                  <a:lumOff val="80000"/>
                </a:schemeClr>
              </a:solidFill>
              <a:latin typeface="微软雅黑" panose="020B0503020204020204" pitchFamily="34" charset="-122"/>
              <a:ea typeface="微软雅黑" panose="020B0503020204020204" pitchFamily="34" charset="-122"/>
              <a:sym typeface="+mn-ea"/>
            </a:endParaRPr>
          </a:p>
        </p:txBody>
      </p:sp>
      <p:sp>
        <p:nvSpPr>
          <p:cNvPr id="20" name="文本框 19"/>
          <p:cNvSpPr txBox="1"/>
          <p:nvPr>
            <p:custDataLst>
              <p:tags r:id="rId2"/>
            </p:custDataLst>
          </p:nvPr>
        </p:nvSpPr>
        <p:spPr>
          <a:xfrm>
            <a:off x="7884160" y="1668780"/>
            <a:ext cx="2064385" cy="410845"/>
          </a:xfrm>
          <a:prstGeom prst="rect">
            <a:avLst/>
          </a:prstGeom>
          <a:noFill/>
        </p:spPr>
        <p:txBody>
          <a:bodyPr wrap="square" rtlCol="0">
            <a:spAutoFit/>
          </a:bodyPr>
          <a:lstStyle/>
          <a:p>
            <a:pPr algn="just" hangingPunct="0">
              <a:lnSpc>
                <a:spcPct val="130000"/>
              </a:lnSpc>
            </a:pPr>
            <a:r>
              <a:rPr lang="en-US" altLang="zh-CN" sz="1600" spc="100" dirty="0">
                <a:solidFill>
                  <a:schemeClr val="tx1"/>
                </a:solidFill>
                <a:latin typeface="微软雅黑" panose="020B0503020204020204" pitchFamily="34" charset="-122"/>
                <a:ea typeface="微软雅黑" panose="020B0503020204020204" pitchFamily="34" charset="-122"/>
              </a:rPr>
              <a:t>RadioUNet[72]</a:t>
            </a:r>
            <a:endParaRPr lang="zh-CN" altLang="en-US" sz="1600" spc="100" dirty="0">
              <a:solidFill>
                <a:schemeClr val="tx1"/>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8049260" y="2385060"/>
            <a:ext cx="3422650" cy="1568450"/>
          </a:xfrm>
          <a:prstGeom prst="rect">
            <a:avLst/>
          </a:prstGeom>
          <a:noFill/>
        </p:spPr>
        <p:txBody>
          <a:bodyPr wrap="square" rtlCol="0">
            <a:spAutoFit/>
          </a:bodyPr>
          <a:lstStyle/>
          <a:p>
            <a:pPr marL="285750" indent="-285750" algn="just" fontAlgn="auto" hangingPunct="0">
              <a:lnSpc>
                <a:spcPct val="200000"/>
              </a:lnSpc>
              <a:buFont typeface="Wingdings" panose="05000000000000000000" charset="0"/>
              <a:buChar char="Ø"/>
            </a:pPr>
            <a:r>
              <a:rPr lang="zh-CN" altLang="en-US" sz="1600" spc="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多个</a:t>
            </a:r>
            <a:r>
              <a:rPr lang="en-US" altLang="zh-CN" sz="1600" spc="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UNet</a:t>
            </a:r>
            <a:r>
              <a:rPr lang="zh-CN" altLang="en-US" sz="1600" spc="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组成</a:t>
            </a:r>
          </a:p>
          <a:p>
            <a:pPr marL="285750" indent="-285750" algn="just" fontAlgn="auto" hangingPunct="0">
              <a:lnSpc>
                <a:spcPct val="200000"/>
              </a:lnSpc>
              <a:buFont typeface="Wingdings" panose="05000000000000000000" charset="0"/>
              <a:buChar char="Ø"/>
            </a:pPr>
            <a:r>
              <a:rPr lang="zh-CN" altLang="en-US" sz="1600" spc="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输入相同</a:t>
            </a:r>
          </a:p>
          <a:p>
            <a:pPr marL="285750" indent="-285750" algn="just" fontAlgn="auto" hangingPunct="0">
              <a:lnSpc>
                <a:spcPct val="200000"/>
              </a:lnSpc>
              <a:buFont typeface="Wingdings" panose="05000000000000000000" charset="0"/>
              <a:buChar char="Ø"/>
            </a:pPr>
            <a:r>
              <a:rPr lang="zh-CN" altLang="en-US" sz="1600" spc="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输出接到下一个</a:t>
            </a:r>
            <a:r>
              <a:rPr lang="en-US" altLang="zh-CN" sz="1600" spc="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UNet</a:t>
            </a:r>
            <a:r>
              <a:rPr lang="zh-CN" altLang="en-US" sz="1600" spc="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的输入</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noFill/>
        <a:effectLst/>
      </p:bgPr>
    </p:bg>
    <p:spTree>
      <p:nvGrpSpPr>
        <p:cNvPr id="1" name=""/>
        <p:cNvGrpSpPr/>
        <p:nvPr/>
      </p:nvGrpSpPr>
      <p:grpSpPr>
        <a:xfrm>
          <a:off x="0" y="0"/>
          <a:ext cx="0" cy="0"/>
          <a:chOff x="0" y="0"/>
          <a:chExt cx="0" cy="0"/>
        </a:xfrm>
      </p:grpSpPr>
      <p:sp>
        <p:nvSpPr>
          <p:cNvPr id="7" name="标题 6"/>
          <p:cNvSpPr>
            <a:spLocks noGrp="1"/>
          </p:cNvSpPr>
          <p:nvPr>
            <p:ph type="title"/>
          </p:nvPr>
        </p:nvSpPr>
        <p:spPr>
          <a:xfrm>
            <a:off x="749935" y="316865"/>
            <a:ext cx="9777095" cy="794385"/>
          </a:xfrm>
        </p:spPr>
        <p:txBody>
          <a:bodyPr>
            <a:noAutofit/>
          </a:bodyPr>
          <a:lstStyle/>
          <a:p>
            <a:r>
              <a:rPr lang="zh-CN" altLang="en-US" sz="1800">
                <a:latin typeface="微软雅黑" panose="020B0503020204020204" pitchFamily="34" charset="-122"/>
                <a:ea typeface="微软雅黑" panose="020B0503020204020204" pitchFamily="34" charset="-122"/>
              </a:rPr>
              <a:t>A tutorial on </a:t>
            </a:r>
            <a:r>
              <a:rPr lang="zh-CN" altLang="en-US" sz="2000">
                <a:latin typeface="微软雅黑" panose="020B0503020204020204" pitchFamily="34" charset="-122"/>
                <a:ea typeface="微软雅黑" panose="020B0503020204020204" pitchFamily="34" charset="-122"/>
              </a:rPr>
              <a:t>environment</a:t>
            </a:r>
            <a:r>
              <a:rPr lang="zh-CN" altLang="en-US" sz="1800">
                <a:latin typeface="微软雅黑" panose="020B0503020204020204" pitchFamily="34" charset="-122"/>
                <a:ea typeface="微软雅黑" panose="020B0503020204020204" pitchFamily="34" charset="-122"/>
              </a:rPr>
              <a:t>-aware communications via channel knowledge map for 6G</a:t>
            </a:r>
          </a:p>
        </p:txBody>
      </p:sp>
      <p:sp>
        <p:nvSpPr>
          <p:cNvPr id="53" name="文本框 52"/>
          <p:cNvSpPr txBox="1"/>
          <p:nvPr/>
        </p:nvSpPr>
        <p:spPr>
          <a:xfrm>
            <a:off x="451485" y="1097915"/>
            <a:ext cx="5452745" cy="525657"/>
          </a:xfrm>
          <a:prstGeom prst="rect">
            <a:avLst/>
          </a:prstGeom>
          <a:noFill/>
        </p:spPr>
        <p:txBody>
          <a:bodyPr wrap="square" rtlCol="0">
            <a:spAutoFit/>
          </a:bodyPr>
          <a:lstStyle/>
          <a:p>
            <a:pPr algn="just" hangingPunct="0">
              <a:lnSpc>
                <a:spcPct val="130000"/>
              </a:lnSpc>
            </a:pPr>
            <a:r>
              <a:rPr lang="en-US" altLang="zh-CN" sz="2400" spc="100" dirty="0">
                <a:latin typeface="微软雅黑" panose="020B0503020204020204" pitchFamily="34" charset="-122"/>
                <a:ea typeface="微软雅黑" panose="020B0503020204020204" pitchFamily="34" charset="-122"/>
                <a:cs typeface="微软雅黑" panose="020B0503020204020204" pitchFamily="34" charset="-122"/>
              </a:rPr>
              <a:t>3.3 Model-assisted construction</a:t>
            </a:r>
            <a:endParaRPr lang="zh-CN" sz="2400" spc="1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任意多边形 19"/>
          <p:cNvSpPr/>
          <p:nvPr/>
        </p:nvSpPr>
        <p:spPr>
          <a:xfrm>
            <a:off x="2119630" y="1435100"/>
            <a:ext cx="387350" cy="1722755"/>
          </a:xfrm>
          <a:custGeom>
            <a:avLst/>
            <a:gdLst>
              <a:gd name="connisteX0" fmla="*/ 0 w 387561"/>
              <a:gd name="connsiteY0" fmla="*/ 0 h 1722755"/>
              <a:gd name="connisteX1" fmla="*/ 33020 w 387561"/>
              <a:gd name="connsiteY1" fmla="*/ 88265 h 1722755"/>
              <a:gd name="connisteX2" fmla="*/ 77470 w 387561"/>
              <a:gd name="connsiteY2" fmla="*/ 198755 h 1722755"/>
              <a:gd name="connisteX3" fmla="*/ 265430 w 387561"/>
              <a:gd name="connsiteY3" fmla="*/ 739775 h 1722755"/>
              <a:gd name="connisteX4" fmla="*/ 331470 w 387561"/>
              <a:gd name="connsiteY4" fmla="*/ 1004570 h 1722755"/>
              <a:gd name="connisteX5" fmla="*/ 375920 w 387561"/>
              <a:gd name="connsiteY5" fmla="*/ 1236980 h 1722755"/>
              <a:gd name="connisteX6" fmla="*/ 386715 w 387561"/>
              <a:gd name="connsiteY6" fmla="*/ 1336040 h 1722755"/>
              <a:gd name="connisteX7" fmla="*/ 386715 w 387561"/>
              <a:gd name="connsiteY7" fmla="*/ 1402080 h 1722755"/>
              <a:gd name="connisteX8" fmla="*/ 386715 w 387561"/>
              <a:gd name="connsiteY8" fmla="*/ 1534795 h 1722755"/>
              <a:gd name="connisteX9" fmla="*/ 386715 w 387561"/>
              <a:gd name="connsiteY9" fmla="*/ 1656080 h 1722755"/>
              <a:gd name="connisteX10" fmla="*/ 375920 w 387561"/>
              <a:gd name="connsiteY10" fmla="*/ 1722755 h 17227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Lst>
            <a:rect l="l" t="t" r="r" b="b"/>
            <a:pathLst>
              <a:path w="387562" h="1722755">
                <a:moveTo>
                  <a:pt x="0" y="0"/>
                </a:moveTo>
                <a:cubicBezTo>
                  <a:pt x="5715" y="15240"/>
                  <a:pt x="17780" y="48260"/>
                  <a:pt x="33020" y="88265"/>
                </a:cubicBezTo>
                <a:cubicBezTo>
                  <a:pt x="48260" y="128270"/>
                  <a:pt x="31115" y="68580"/>
                  <a:pt x="77470" y="198755"/>
                </a:cubicBezTo>
                <a:cubicBezTo>
                  <a:pt x="123825" y="328930"/>
                  <a:pt x="214630" y="578485"/>
                  <a:pt x="265430" y="739775"/>
                </a:cubicBezTo>
                <a:cubicBezTo>
                  <a:pt x="316230" y="901065"/>
                  <a:pt x="309245" y="904875"/>
                  <a:pt x="331470" y="1004570"/>
                </a:cubicBezTo>
                <a:cubicBezTo>
                  <a:pt x="353695" y="1104265"/>
                  <a:pt x="365125" y="1170940"/>
                  <a:pt x="375920" y="1236980"/>
                </a:cubicBezTo>
                <a:cubicBezTo>
                  <a:pt x="386715" y="1303020"/>
                  <a:pt x="384810" y="1303020"/>
                  <a:pt x="386715" y="1336040"/>
                </a:cubicBezTo>
                <a:cubicBezTo>
                  <a:pt x="388620" y="1369060"/>
                  <a:pt x="386715" y="1362075"/>
                  <a:pt x="386715" y="1402080"/>
                </a:cubicBezTo>
                <a:cubicBezTo>
                  <a:pt x="386715" y="1442085"/>
                  <a:pt x="386715" y="1483995"/>
                  <a:pt x="386715" y="1534795"/>
                </a:cubicBezTo>
                <a:cubicBezTo>
                  <a:pt x="386715" y="1585595"/>
                  <a:pt x="388620" y="1618615"/>
                  <a:pt x="386715" y="1656080"/>
                </a:cubicBezTo>
                <a:cubicBezTo>
                  <a:pt x="384810" y="1693545"/>
                  <a:pt x="377825" y="1711960"/>
                  <a:pt x="375920" y="1722755"/>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13" name="图片 12"/>
          <p:cNvPicPr>
            <a:picLocks noChangeAspect="1"/>
          </p:cNvPicPr>
          <p:nvPr>
            <p:custDataLst>
              <p:tags r:id="rId1"/>
            </p:custDataLst>
          </p:nvPr>
        </p:nvPicPr>
        <p:blipFill>
          <a:blip r:embed="rId10"/>
          <a:stretch>
            <a:fillRect/>
          </a:stretch>
        </p:blipFill>
        <p:spPr>
          <a:xfrm>
            <a:off x="897590" y="2144356"/>
            <a:ext cx="4076344" cy="2179398"/>
          </a:xfrm>
          <a:prstGeom prst="rect">
            <a:avLst/>
          </a:prstGeom>
        </p:spPr>
      </p:pic>
      <p:pic>
        <p:nvPicPr>
          <p:cNvPr id="17" name="图片 16"/>
          <p:cNvPicPr>
            <a:picLocks noChangeAspect="1"/>
          </p:cNvPicPr>
          <p:nvPr>
            <p:custDataLst>
              <p:tags r:id="rId2"/>
            </p:custDataLst>
          </p:nvPr>
        </p:nvPicPr>
        <p:blipFill>
          <a:blip r:embed="rId11"/>
          <a:stretch>
            <a:fillRect/>
          </a:stretch>
        </p:blipFill>
        <p:spPr>
          <a:xfrm>
            <a:off x="6002020" y="1522095"/>
            <a:ext cx="4427220" cy="803275"/>
          </a:xfrm>
          <a:prstGeom prst="rect">
            <a:avLst/>
          </a:prstGeom>
        </p:spPr>
      </p:pic>
      <p:pic>
        <p:nvPicPr>
          <p:cNvPr id="25" name="图片 24"/>
          <p:cNvPicPr>
            <a:picLocks noChangeAspect="1"/>
          </p:cNvPicPr>
          <p:nvPr>
            <p:custDataLst>
              <p:tags r:id="rId3"/>
            </p:custDataLst>
          </p:nvPr>
        </p:nvPicPr>
        <p:blipFill>
          <a:blip r:embed="rId12"/>
          <a:stretch>
            <a:fillRect/>
          </a:stretch>
        </p:blipFill>
        <p:spPr>
          <a:xfrm>
            <a:off x="6039802" y="2651319"/>
            <a:ext cx="3539490" cy="295275"/>
          </a:xfrm>
          <a:prstGeom prst="rect">
            <a:avLst/>
          </a:prstGeom>
        </p:spPr>
      </p:pic>
      <p:pic>
        <p:nvPicPr>
          <p:cNvPr id="27" name="图片 26"/>
          <p:cNvPicPr>
            <a:picLocks noChangeAspect="1"/>
          </p:cNvPicPr>
          <p:nvPr>
            <p:custDataLst>
              <p:tags r:id="rId4"/>
            </p:custDataLst>
          </p:nvPr>
        </p:nvPicPr>
        <p:blipFill>
          <a:blip r:embed="rId13"/>
          <a:stretch>
            <a:fillRect/>
          </a:stretch>
        </p:blipFill>
        <p:spPr>
          <a:xfrm>
            <a:off x="6039802" y="2237125"/>
            <a:ext cx="1306830" cy="295910"/>
          </a:xfrm>
          <a:prstGeom prst="rect">
            <a:avLst/>
          </a:prstGeom>
        </p:spPr>
      </p:pic>
      <p:pic>
        <p:nvPicPr>
          <p:cNvPr id="29" name="图片 28"/>
          <p:cNvPicPr>
            <a:picLocks noChangeAspect="1"/>
          </p:cNvPicPr>
          <p:nvPr>
            <p:custDataLst>
              <p:tags r:id="rId5"/>
            </p:custDataLst>
          </p:nvPr>
        </p:nvPicPr>
        <p:blipFill>
          <a:blip r:embed="rId14"/>
          <a:stretch>
            <a:fillRect/>
          </a:stretch>
        </p:blipFill>
        <p:spPr>
          <a:xfrm>
            <a:off x="5838916" y="2971165"/>
            <a:ext cx="4930140" cy="2688590"/>
          </a:xfrm>
          <a:prstGeom prst="rect">
            <a:avLst/>
          </a:prstGeom>
        </p:spPr>
      </p:pic>
      <mc:AlternateContent xmlns:mc="http://schemas.openxmlformats.org/markup-compatibility/2006" xmlns:a14="http://schemas.microsoft.com/office/drawing/2010/main">
        <mc:Choice Requires="a14">
          <p:sp>
            <p:nvSpPr>
              <p:cNvPr id="31" name="文本框 30"/>
              <p:cNvSpPr txBox="1"/>
              <p:nvPr/>
            </p:nvSpPr>
            <p:spPr>
              <a:xfrm>
                <a:off x="10461970" y="3104452"/>
                <a:ext cx="1137285" cy="412750"/>
              </a:xfrm>
              <a:prstGeom prst="rect">
                <a:avLst/>
              </a:prstGeom>
              <a:noFill/>
              <a:ln>
                <a:noFill/>
              </a:ln>
              <a:extLst>
                <a:ext uri="{909E8E84-426E-40DD-AFC4-6F175D3DCCD1}">
                  <a14:hiddenFill>
                    <a:solidFill>
                      <a:schemeClr val="tx1"/>
                    </a:solidFill>
                  </a14:hiddenFill>
                </a:ext>
              </a:extLst>
            </p:spPr>
            <p:txBody>
              <a:bodyPr wrap="none" rtlCol="0" anchor="t">
                <a:spAutoFit/>
              </a:bodyPr>
              <a:lstStyle/>
              <a:p>
                <a:pPr algn="just" hangingPunct="0">
                  <a:lnSpc>
                    <a:spcPct val="130000"/>
                  </a:lnSpc>
                </a:pPr>
                <a14:m>
                  <m:oMathPara xmlns:m="http://schemas.openxmlformats.org/officeDocument/2006/math">
                    <m:oMathParaPr>
                      <m:jc m:val="centerGroup"/>
                    </m:oMathParaPr>
                    <m:oMath xmlns:m="http://schemas.openxmlformats.org/officeDocument/2006/math">
                      <m:r>
                        <a:rPr lang="en-US" altLang="zh-CN" sz="1600" i="1" spc="100" dirty="0">
                          <a:solidFill>
                            <a:schemeClr val="tx1"/>
                          </a:solidFill>
                          <a:latin typeface="Cambria Math" panose="02040503050406030204" pitchFamily="18" charset="0"/>
                          <a:ea typeface="思源黑体 CN Normal" panose="020B0400000000000000" pitchFamily="34" charset="-122"/>
                          <a:cs typeface="Cambria Math" panose="02040503050406030204" pitchFamily="18" charset="0"/>
                        </a:rPr>
                        <m:t>𝐻</m:t>
                      </m:r>
                      <m:r>
                        <a:rPr lang="en-US" altLang="zh-CN" sz="1600" i="1" spc="100" dirty="0">
                          <a:solidFill>
                            <a:schemeClr val="tx1"/>
                          </a:solidFill>
                          <a:latin typeface="Cambria Math" panose="02040503050406030204" pitchFamily="18" charset="0"/>
                          <a:ea typeface="思源黑体 CN Normal" panose="020B0400000000000000" pitchFamily="34" charset="-122"/>
                          <a:cs typeface="Cambria Math" panose="02040503050406030204" pitchFamily="18" charset="0"/>
                        </a:rPr>
                        <m:t>∈</m:t>
                      </m:r>
                      <m:sSup>
                        <m:sSupPr>
                          <m:ctrlPr>
                            <a:rPr lang="en-US" altLang="zh-CN" sz="1600" i="1" spc="100" dirty="0">
                              <a:solidFill>
                                <a:schemeClr val="tx1"/>
                              </a:solidFill>
                              <a:latin typeface="Cambria Math" panose="02040503050406030204" pitchFamily="18" charset="0"/>
                              <a:ea typeface="思源黑体 CN Normal" panose="020B0400000000000000" pitchFamily="34" charset="-122"/>
                              <a:cs typeface="Cambria Math" panose="02040503050406030204" pitchFamily="18" charset="0"/>
                            </a:rPr>
                          </m:ctrlPr>
                        </m:sSupPr>
                        <m:e>
                          <m:r>
                            <a:rPr lang="en-US" altLang="zh-CN" sz="1600" i="1" spc="100" dirty="0">
                              <a:solidFill>
                                <a:schemeClr val="tx1"/>
                              </a:solidFill>
                              <a:latin typeface="Cambria Math" panose="02040503050406030204" pitchFamily="18" charset="0"/>
                              <a:ea typeface="思源黑体 CN Normal" panose="020B0400000000000000" pitchFamily="34" charset="-122"/>
                              <a:cs typeface="Cambria Math" panose="02040503050406030204" pitchFamily="18" charset="0"/>
                            </a:rPr>
                            <m:t>𝑅</m:t>
                          </m:r>
                        </m:e>
                        <m:sup>
                          <m:r>
                            <a:rPr lang="en-US" altLang="zh-CN" sz="1600" i="1" spc="100" dirty="0">
                              <a:solidFill>
                                <a:schemeClr val="tx1"/>
                              </a:solidFill>
                              <a:latin typeface="Cambria Math" panose="02040503050406030204" pitchFamily="18" charset="0"/>
                              <a:ea typeface="思源黑体 CN Normal" panose="020B0400000000000000" pitchFamily="34" charset="-122"/>
                              <a:cs typeface="Cambria Math" panose="02040503050406030204" pitchFamily="18" charset="0"/>
                            </a:rPr>
                            <m:t>𝑀</m:t>
                          </m:r>
                          <m:r>
                            <a:rPr lang="en-US" altLang="zh-CN" sz="1600" i="1" spc="100" dirty="0">
                              <a:solidFill>
                                <a:schemeClr val="tx1"/>
                              </a:solidFill>
                              <a:latin typeface="Cambria Math" panose="02040503050406030204" pitchFamily="18" charset="0"/>
                              <a:ea typeface="思源黑体 CN Normal" panose="020B0400000000000000" pitchFamily="34" charset="-122"/>
                              <a:cs typeface="Cambria Math" panose="02040503050406030204" pitchFamily="18" charset="0"/>
                            </a:rPr>
                            <m:t>×</m:t>
                          </m:r>
                          <m:r>
                            <a:rPr lang="en-US" altLang="zh-CN" sz="1600" i="1" spc="100" dirty="0">
                              <a:solidFill>
                                <a:schemeClr val="tx1"/>
                              </a:solidFill>
                              <a:latin typeface="Cambria Math" panose="02040503050406030204" pitchFamily="18" charset="0"/>
                              <a:ea typeface="思源黑体 CN Normal" panose="020B0400000000000000" pitchFamily="34" charset="-122"/>
                              <a:cs typeface="Cambria Math" panose="02040503050406030204" pitchFamily="18" charset="0"/>
                            </a:rPr>
                            <m:t>𝐿</m:t>
                          </m:r>
                        </m:sup>
                      </m:sSup>
                    </m:oMath>
                  </m:oMathPara>
                </a14:m>
                <a:endParaRPr lang="en-US" altLang="zh-CN" sz="1600" i="1" spc="100" dirty="0">
                  <a:solidFill>
                    <a:schemeClr val="tx1"/>
                  </a:solidFill>
                  <a:latin typeface="Cambria Math" panose="02040503050406030204" pitchFamily="18" charset="0"/>
                  <a:ea typeface="思源黑体 CN Normal" panose="020B0400000000000000" pitchFamily="34" charset="-122"/>
                  <a:cs typeface="Cambria Math" panose="02040503050406030204" pitchFamily="18" charset="0"/>
                </a:endParaRPr>
              </a:p>
            </p:txBody>
          </p:sp>
        </mc:Choice>
        <mc:Fallback xmlns="">
          <p:sp>
            <p:nvSpPr>
              <p:cNvPr id="31" name="文本框 30"/>
              <p:cNvSpPr txBox="1">
                <a:spLocks noRot="1" noChangeAspect="1" noMove="1" noResize="1" noEditPoints="1" noAdjustHandles="1" noChangeArrowheads="1" noChangeShapeType="1" noTextEdit="1"/>
              </p:cNvSpPr>
              <p:nvPr/>
            </p:nvSpPr>
            <p:spPr>
              <a:xfrm>
                <a:off x="10461970" y="3104452"/>
                <a:ext cx="1137285" cy="412750"/>
              </a:xfrm>
              <a:prstGeom prst="rect">
                <a:avLst/>
              </a:prstGeom>
              <a:blipFill>
                <a:blip r:embed="rId15"/>
                <a:stretch>
                  <a:fillRect/>
                </a:stretch>
              </a:blipFill>
              <a:ln>
                <a:noFill/>
              </a:ln>
              <a:extLst>
                <a:ext uri="{909E8E84-426E-40DD-AFC4-6F175D3DCCD1}">
                  <a14:hiddenFill xmlns:a14="http://schemas.microsoft.com/office/drawing/2010/main">
                    <a:solidFill>
                      <a:schemeClr val="tx1"/>
                    </a:solidFill>
                  </a14:hiddenFill>
                </a:ext>
              </a:extLst>
            </p:spPr>
            <p:txBody>
              <a:bodyPr/>
              <a:lstStyle/>
              <a:p>
                <a:r>
                  <a:rPr lang="zh-CN" altLang="en-US">
                    <a:noFill/>
                  </a:rPr>
                  <a:t> </a:t>
                </a:r>
              </a:p>
            </p:txBody>
          </p:sp>
        </mc:Fallback>
      </mc:AlternateContent>
      <p:sp>
        <p:nvSpPr>
          <p:cNvPr id="35" name="文本框 34"/>
          <p:cNvSpPr txBox="1"/>
          <p:nvPr/>
        </p:nvSpPr>
        <p:spPr>
          <a:xfrm>
            <a:off x="9940381" y="2675890"/>
            <a:ext cx="989965" cy="295910"/>
          </a:xfrm>
          <a:prstGeom prst="rect">
            <a:avLst/>
          </a:prstGeom>
          <a:noFill/>
        </p:spPr>
        <p:txBody>
          <a:bodyPr wrap="square" rtlCol="0">
            <a:noAutofit/>
          </a:bodyPr>
          <a:lstStyle/>
          <a:p>
            <a:pPr algn="just" hangingPunct="0">
              <a:lnSpc>
                <a:spcPct val="130000"/>
              </a:lnSpc>
            </a:pPr>
            <a:r>
              <a:rPr lang="en-US" altLang="zh-CN" sz="900" spc="100" dirty="0">
                <a:solidFill>
                  <a:schemeClr val="tx1"/>
                </a:solidFill>
                <a:latin typeface="微软雅黑" panose="020B0503020204020204" pitchFamily="34" charset="-122"/>
                <a:ea typeface="微软雅黑" panose="020B0503020204020204" pitchFamily="34" charset="-122"/>
              </a:rPr>
              <a:t>M</a:t>
            </a:r>
            <a:r>
              <a:rPr lang="zh-CN" altLang="en-US" sz="900" spc="100" dirty="0">
                <a:solidFill>
                  <a:schemeClr val="tx1"/>
                </a:solidFill>
                <a:latin typeface="微软雅黑" panose="020B0503020204020204" pitchFamily="34" charset="-122"/>
                <a:ea typeface="微软雅黑" panose="020B0503020204020204" pitchFamily="34" charset="-122"/>
              </a:rPr>
              <a:t>个栅格单元</a:t>
            </a:r>
          </a:p>
        </p:txBody>
      </p:sp>
      <p:cxnSp>
        <p:nvCxnSpPr>
          <p:cNvPr id="36" name="直接箭头连接符 35"/>
          <p:cNvCxnSpPr>
            <a:stCxn id="35" idx="2"/>
          </p:cNvCxnSpPr>
          <p:nvPr/>
        </p:nvCxnSpPr>
        <p:spPr>
          <a:xfrm>
            <a:off x="10435681" y="2971800"/>
            <a:ext cx="690880" cy="26162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7" name="文本框 36"/>
          <p:cNvSpPr txBox="1"/>
          <p:nvPr>
            <p:custDataLst>
              <p:tags r:id="rId6"/>
            </p:custDataLst>
          </p:nvPr>
        </p:nvSpPr>
        <p:spPr>
          <a:xfrm>
            <a:off x="11029406" y="2675890"/>
            <a:ext cx="1026795" cy="295910"/>
          </a:xfrm>
          <a:prstGeom prst="rect">
            <a:avLst/>
          </a:prstGeom>
          <a:noFill/>
        </p:spPr>
        <p:txBody>
          <a:bodyPr wrap="square" rtlCol="0">
            <a:noAutofit/>
          </a:bodyPr>
          <a:lstStyle/>
          <a:p>
            <a:pPr algn="just" hangingPunct="0">
              <a:lnSpc>
                <a:spcPct val="130000"/>
              </a:lnSpc>
            </a:pPr>
            <a:r>
              <a:rPr lang="en-US" altLang="zh-CN" sz="900" spc="100" dirty="0">
                <a:solidFill>
                  <a:schemeClr val="tx1"/>
                </a:solidFill>
                <a:latin typeface="微软雅黑" panose="020B0503020204020204" pitchFamily="34" charset="-122"/>
                <a:ea typeface="微软雅黑" panose="020B0503020204020204" pitchFamily="34" charset="-122"/>
              </a:rPr>
              <a:t>L</a:t>
            </a:r>
            <a:r>
              <a:rPr lang="zh-CN" altLang="en-US" sz="900" spc="100" dirty="0">
                <a:solidFill>
                  <a:schemeClr val="tx1"/>
                </a:solidFill>
                <a:latin typeface="微软雅黑" panose="020B0503020204020204" pitchFamily="34" charset="-122"/>
                <a:ea typeface="微软雅黑" panose="020B0503020204020204" pitchFamily="34" charset="-122"/>
              </a:rPr>
              <a:t>类障碍物</a:t>
            </a:r>
          </a:p>
        </p:txBody>
      </p:sp>
      <p:cxnSp>
        <p:nvCxnSpPr>
          <p:cNvPr id="38" name="直接箭头连接符 37"/>
          <p:cNvCxnSpPr/>
          <p:nvPr>
            <p:custDataLst>
              <p:tags r:id="rId7"/>
            </p:custDataLst>
          </p:nvPr>
        </p:nvCxnSpPr>
        <p:spPr>
          <a:xfrm>
            <a:off x="11391356" y="2971165"/>
            <a:ext cx="55880" cy="22415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8" name="文本框 7"/>
          <p:cNvSpPr txBox="1"/>
          <p:nvPr/>
        </p:nvSpPr>
        <p:spPr>
          <a:xfrm>
            <a:off x="622934" y="6365998"/>
            <a:ext cx="10833735" cy="236796"/>
          </a:xfrm>
          <a:prstGeom prst="rect">
            <a:avLst/>
          </a:prstGeom>
          <a:noFill/>
        </p:spPr>
        <p:txBody>
          <a:bodyPr wrap="square" rtlCol="0" anchor="t">
            <a:spAutoFit/>
          </a:bodyPr>
          <a:lstStyle/>
          <a:p>
            <a:pPr algn="just" hangingPunct="0">
              <a:lnSpc>
                <a:spcPct val="130000"/>
              </a:lnSpc>
            </a:pPr>
            <a:r>
              <a:rPr lang="zh-CN" altLang="en-US" sz="800" dirty="0">
                <a:solidFill>
                  <a:schemeClr val="tx1"/>
                </a:solidFill>
                <a:latin typeface="微软雅黑" panose="020B0503020204020204" pitchFamily="34" charset="-122"/>
                <a:ea typeface="微软雅黑" panose="020B0503020204020204" pitchFamily="34" charset="-122"/>
              </a:rPr>
              <a:t>[189] W. Liu and J. Chen, “UAV-aided radio map construction exploiting</a:t>
            </a:r>
            <a:r>
              <a:rPr lang="en-US" altLang="zh-CN" sz="800" dirty="0">
                <a:solidFill>
                  <a:schemeClr val="tx1"/>
                </a:solidFill>
                <a:latin typeface="微软雅黑" panose="020B0503020204020204" pitchFamily="34" charset="-122"/>
                <a:ea typeface="微软雅黑" panose="020B0503020204020204" pitchFamily="34" charset="-122"/>
              </a:rPr>
              <a:t> </a:t>
            </a:r>
            <a:r>
              <a:rPr lang="zh-CN" altLang="en-US" sz="800" dirty="0">
                <a:solidFill>
                  <a:schemeClr val="tx1"/>
                </a:solidFill>
                <a:latin typeface="微软雅黑" panose="020B0503020204020204" pitchFamily="34" charset="-122"/>
                <a:ea typeface="微软雅黑" panose="020B0503020204020204" pitchFamily="34" charset="-122"/>
              </a:rPr>
              <a:t>environment semantics,” IEEE Trans. Wireless Commun., 2023, early</a:t>
            </a:r>
            <a:r>
              <a:rPr lang="en-US" altLang="zh-CN" sz="800" dirty="0">
                <a:solidFill>
                  <a:schemeClr val="tx1"/>
                </a:solidFill>
                <a:latin typeface="微软雅黑" panose="020B0503020204020204" pitchFamily="34" charset="-122"/>
                <a:ea typeface="微软雅黑" panose="020B0503020204020204" pitchFamily="34" charset="-122"/>
              </a:rPr>
              <a:t> </a:t>
            </a:r>
            <a:r>
              <a:rPr lang="zh-CN" altLang="en-US" sz="800" dirty="0">
                <a:solidFill>
                  <a:schemeClr val="tx1"/>
                </a:solidFill>
                <a:latin typeface="微软雅黑" panose="020B0503020204020204" pitchFamily="34" charset="-122"/>
                <a:ea typeface="微软雅黑" panose="020B0503020204020204" pitchFamily="34" charset="-122"/>
              </a:rPr>
              <a:t>access.</a:t>
            </a:r>
          </a:p>
        </p:txBody>
      </p:sp>
      <p:sp>
        <p:nvSpPr>
          <p:cNvPr id="3" name="文本框 2"/>
          <p:cNvSpPr txBox="1"/>
          <p:nvPr/>
        </p:nvSpPr>
        <p:spPr>
          <a:xfrm>
            <a:off x="850265" y="1775460"/>
            <a:ext cx="2576195" cy="410845"/>
          </a:xfrm>
          <a:prstGeom prst="rect">
            <a:avLst/>
          </a:prstGeom>
          <a:noFill/>
        </p:spPr>
        <p:txBody>
          <a:bodyPr wrap="square" rtlCol="0" anchor="t">
            <a:spAutoFit/>
          </a:bodyPr>
          <a:lstStyle/>
          <a:p>
            <a:pPr algn="just" hangingPunct="0">
              <a:lnSpc>
                <a:spcPct val="130000"/>
              </a:lnSpc>
            </a:pPr>
            <a:r>
              <a:rPr lang="en-US" altLang="zh-CN" sz="1600" spc="100" dirty="0">
                <a:latin typeface="微软雅黑" panose="020B0503020204020204" pitchFamily="34" charset="-122"/>
                <a:ea typeface="微软雅黑" panose="020B0503020204020204" pitchFamily="34" charset="-122"/>
                <a:sym typeface="+mn-ea"/>
              </a:rPr>
              <a:t>segmented model</a:t>
            </a:r>
            <a:endParaRPr lang="en-US" altLang="zh-CN" sz="1600" spc="100" dirty="0">
              <a:solidFill>
                <a:schemeClr val="accent4">
                  <a:lumMod val="20000"/>
                  <a:lumOff val="80000"/>
                </a:schemeClr>
              </a:solidFill>
              <a:latin typeface="微软雅黑" panose="020B0503020204020204" pitchFamily="34" charset="-122"/>
              <a:ea typeface="微软雅黑" panose="020B0503020204020204" pitchFamily="34" charset="-122"/>
              <a:sym typeface="+mn-ea"/>
            </a:endParaRPr>
          </a:p>
        </p:txBody>
      </p:sp>
      <p:pic>
        <p:nvPicPr>
          <p:cNvPr id="4" name="图片 3">
            <a:extLst>
              <a:ext uri="{FF2B5EF4-FFF2-40B4-BE49-F238E27FC236}">
                <a16:creationId xmlns:a16="http://schemas.microsoft.com/office/drawing/2014/main" id="{97D94DC1-DCC0-44ED-B33B-D96E766AEEFD}"/>
              </a:ext>
            </a:extLst>
          </p:cNvPr>
          <p:cNvPicPr>
            <a:picLocks noChangeAspect="1"/>
          </p:cNvPicPr>
          <p:nvPr/>
        </p:nvPicPr>
        <p:blipFill>
          <a:blip r:embed="rId16"/>
          <a:stretch>
            <a:fillRect/>
          </a:stretch>
        </p:blipFill>
        <p:spPr>
          <a:xfrm>
            <a:off x="7554215" y="5928445"/>
            <a:ext cx="2386166" cy="306220"/>
          </a:xfrm>
          <a:prstGeom prst="rect">
            <a:avLst/>
          </a:prstGeom>
        </p:spPr>
      </p:pic>
      <p:sp>
        <p:nvSpPr>
          <p:cNvPr id="5" name="文本框 4">
            <a:extLst>
              <a:ext uri="{FF2B5EF4-FFF2-40B4-BE49-F238E27FC236}">
                <a16:creationId xmlns:a16="http://schemas.microsoft.com/office/drawing/2014/main" id="{CA838E88-A450-4293-A581-C1C0B0405942}"/>
              </a:ext>
            </a:extLst>
          </p:cNvPr>
          <p:cNvSpPr txBox="1"/>
          <p:nvPr/>
        </p:nvSpPr>
        <p:spPr>
          <a:xfrm>
            <a:off x="6314016" y="5890926"/>
            <a:ext cx="1495531" cy="381258"/>
          </a:xfrm>
          <a:prstGeom prst="rect">
            <a:avLst/>
          </a:prstGeom>
          <a:noFill/>
        </p:spPr>
        <p:txBody>
          <a:bodyPr wrap="square" rtlCol="0">
            <a:spAutoFit/>
          </a:bodyPr>
          <a:lstStyle/>
          <a:p>
            <a:pPr algn="just" hangingPunct="0">
              <a:lnSpc>
                <a:spcPct val="130000"/>
              </a:lnSpc>
            </a:pPr>
            <a:r>
              <a:rPr lang="en-US" altLang="zh-CN" sz="1600" spc="100" dirty="0">
                <a:latin typeface="微软雅黑" panose="020B0503020204020204" pitchFamily="34" charset="-122"/>
                <a:ea typeface="微软雅黑" panose="020B0503020204020204" pitchFamily="34" charset="-122"/>
              </a:rPr>
              <a:t>Minimize</a:t>
            </a:r>
            <a:endParaRPr lang="zh-CN" altLang="en-US" sz="1600" spc="1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标题 6"/>
          <p:cNvSpPr>
            <a:spLocks noGrp="1"/>
          </p:cNvSpPr>
          <p:nvPr>
            <p:ph type="title"/>
          </p:nvPr>
        </p:nvSpPr>
        <p:spPr>
          <a:xfrm>
            <a:off x="749935" y="316865"/>
            <a:ext cx="9777095" cy="794385"/>
          </a:xfrm>
        </p:spPr>
        <p:txBody>
          <a:bodyPr>
            <a:noAutofit/>
          </a:bodyPr>
          <a:lstStyle/>
          <a:p>
            <a:r>
              <a:rPr lang="zh-CN" altLang="en-US" sz="1800">
                <a:latin typeface="微软雅黑" panose="020B0503020204020204" pitchFamily="34" charset="-122"/>
                <a:ea typeface="微软雅黑" panose="020B0503020204020204" pitchFamily="34" charset="-122"/>
              </a:rPr>
              <a:t>A tutorial on </a:t>
            </a:r>
            <a:r>
              <a:rPr lang="zh-CN" altLang="en-US" sz="2000">
                <a:latin typeface="微软雅黑" panose="020B0503020204020204" pitchFamily="34" charset="-122"/>
                <a:ea typeface="微软雅黑" panose="020B0503020204020204" pitchFamily="34" charset="-122"/>
              </a:rPr>
              <a:t>environment</a:t>
            </a:r>
            <a:r>
              <a:rPr lang="zh-CN" altLang="en-US" sz="1800">
                <a:latin typeface="微软雅黑" panose="020B0503020204020204" pitchFamily="34" charset="-122"/>
                <a:ea typeface="微软雅黑" panose="020B0503020204020204" pitchFamily="34" charset="-122"/>
              </a:rPr>
              <a:t>-aware communications via channel knowledge map for 6G</a:t>
            </a:r>
          </a:p>
        </p:txBody>
      </p:sp>
      <p:sp>
        <p:nvSpPr>
          <p:cNvPr id="53" name="文本框 52"/>
          <p:cNvSpPr txBox="1"/>
          <p:nvPr/>
        </p:nvSpPr>
        <p:spPr>
          <a:xfrm>
            <a:off x="451485" y="1097915"/>
            <a:ext cx="5452745" cy="525657"/>
          </a:xfrm>
          <a:prstGeom prst="rect">
            <a:avLst/>
          </a:prstGeom>
          <a:noFill/>
        </p:spPr>
        <p:txBody>
          <a:bodyPr wrap="square" rtlCol="0">
            <a:spAutoFit/>
          </a:bodyPr>
          <a:lstStyle/>
          <a:p>
            <a:pPr algn="just" hangingPunct="0">
              <a:lnSpc>
                <a:spcPct val="130000"/>
              </a:lnSpc>
            </a:pPr>
            <a:r>
              <a:rPr lang="en-US" altLang="zh-CN" sz="2400" spc="100" dirty="0">
                <a:latin typeface="微软雅黑" panose="020B0503020204020204" pitchFamily="34" charset="-122"/>
                <a:ea typeface="微软雅黑" panose="020B0503020204020204" pitchFamily="34" charset="-122"/>
                <a:cs typeface="微软雅黑" panose="020B0503020204020204" pitchFamily="34" charset="-122"/>
              </a:rPr>
              <a:t>3.3 Model-assisted construction</a:t>
            </a:r>
            <a:endParaRPr lang="zh-CN" sz="2400" spc="1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任意多边形 19"/>
          <p:cNvSpPr/>
          <p:nvPr/>
        </p:nvSpPr>
        <p:spPr>
          <a:xfrm>
            <a:off x="2119630" y="1435100"/>
            <a:ext cx="387350" cy="1722755"/>
          </a:xfrm>
          <a:custGeom>
            <a:avLst/>
            <a:gdLst>
              <a:gd name="connisteX0" fmla="*/ 0 w 387561"/>
              <a:gd name="connsiteY0" fmla="*/ 0 h 1722755"/>
              <a:gd name="connisteX1" fmla="*/ 33020 w 387561"/>
              <a:gd name="connsiteY1" fmla="*/ 88265 h 1722755"/>
              <a:gd name="connisteX2" fmla="*/ 77470 w 387561"/>
              <a:gd name="connsiteY2" fmla="*/ 198755 h 1722755"/>
              <a:gd name="connisteX3" fmla="*/ 265430 w 387561"/>
              <a:gd name="connsiteY3" fmla="*/ 739775 h 1722755"/>
              <a:gd name="connisteX4" fmla="*/ 331470 w 387561"/>
              <a:gd name="connsiteY4" fmla="*/ 1004570 h 1722755"/>
              <a:gd name="connisteX5" fmla="*/ 375920 w 387561"/>
              <a:gd name="connsiteY5" fmla="*/ 1236980 h 1722755"/>
              <a:gd name="connisteX6" fmla="*/ 386715 w 387561"/>
              <a:gd name="connsiteY6" fmla="*/ 1336040 h 1722755"/>
              <a:gd name="connisteX7" fmla="*/ 386715 w 387561"/>
              <a:gd name="connsiteY7" fmla="*/ 1402080 h 1722755"/>
              <a:gd name="connisteX8" fmla="*/ 386715 w 387561"/>
              <a:gd name="connsiteY8" fmla="*/ 1534795 h 1722755"/>
              <a:gd name="connisteX9" fmla="*/ 386715 w 387561"/>
              <a:gd name="connsiteY9" fmla="*/ 1656080 h 1722755"/>
              <a:gd name="connisteX10" fmla="*/ 375920 w 387561"/>
              <a:gd name="connsiteY10" fmla="*/ 1722755 h 17227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Lst>
            <a:rect l="l" t="t" r="r" b="b"/>
            <a:pathLst>
              <a:path w="387562" h="1722755">
                <a:moveTo>
                  <a:pt x="0" y="0"/>
                </a:moveTo>
                <a:cubicBezTo>
                  <a:pt x="5715" y="15240"/>
                  <a:pt x="17780" y="48260"/>
                  <a:pt x="33020" y="88265"/>
                </a:cubicBezTo>
                <a:cubicBezTo>
                  <a:pt x="48260" y="128270"/>
                  <a:pt x="31115" y="68580"/>
                  <a:pt x="77470" y="198755"/>
                </a:cubicBezTo>
                <a:cubicBezTo>
                  <a:pt x="123825" y="328930"/>
                  <a:pt x="214630" y="578485"/>
                  <a:pt x="265430" y="739775"/>
                </a:cubicBezTo>
                <a:cubicBezTo>
                  <a:pt x="316230" y="901065"/>
                  <a:pt x="309245" y="904875"/>
                  <a:pt x="331470" y="1004570"/>
                </a:cubicBezTo>
                <a:cubicBezTo>
                  <a:pt x="353695" y="1104265"/>
                  <a:pt x="365125" y="1170940"/>
                  <a:pt x="375920" y="1236980"/>
                </a:cubicBezTo>
                <a:cubicBezTo>
                  <a:pt x="386715" y="1303020"/>
                  <a:pt x="384810" y="1303020"/>
                  <a:pt x="386715" y="1336040"/>
                </a:cubicBezTo>
                <a:cubicBezTo>
                  <a:pt x="388620" y="1369060"/>
                  <a:pt x="386715" y="1362075"/>
                  <a:pt x="386715" y="1402080"/>
                </a:cubicBezTo>
                <a:cubicBezTo>
                  <a:pt x="386715" y="1442085"/>
                  <a:pt x="386715" y="1483995"/>
                  <a:pt x="386715" y="1534795"/>
                </a:cubicBezTo>
                <a:cubicBezTo>
                  <a:pt x="386715" y="1585595"/>
                  <a:pt x="388620" y="1618615"/>
                  <a:pt x="386715" y="1656080"/>
                </a:cubicBezTo>
                <a:cubicBezTo>
                  <a:pt x="384810" y="1693545"/>
                  <a:pt x="377825" y="1711960"/>
                  <a:pt x="375920" y="1722755"/>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 name="文本框 7"/>
          <p:cNvSpPr txBox="1"/>
          <p:nvPr/>
        </p:nvSpPr>
        <p:spPr>
          <a:xfrm>
            <a:off x="622935" y="6345148"/>
            <a:ext cx="10833735" cy="236796"/>
          </a:xfrm>
          <a:prstGeom prst="rect">
            <a:avLst/>
          </a:prstGeom>
          <a:noFill/>
        </p:spPr>
        <p:txBody>
          <a:bodyPr wrap="square" rtlCol="0" anchor="t">
            <a:spAutoFit/>
          </a:bodyPr>
          <a:lstStyle/>
          <a:p>
            <a:pPr algn="just" hangingPunct="0">
              <a:lnSpc>
                <a:spcPct val="130000"/>
              </a:lnSpc>
            </a:pPr>
            <a:r>
              <a:rPr lang="zh-CN" altLang="en-US" sz="800" dirty="0">
                <a:solidFill>
                  <a:schemeClr val="tx1"/>
                </a:solidFill>
                <a:latin typeface="微软雅黑" panose="020B0503020204020204" pitchFamily="34" charset="-122"/>
                <a:ea typeface="微软雅黑" panose="020B0503020204020204" pitchFamily="34" charset="-122"/>
              </a:rPr>
              <a:t>[190] P. Zeng and J. Chen, “UAV-aided joint radio map and 3D environment</a:t>
            </a:r>
            <a:r>
              <a:rPr lang="en-US" altLang="zh-CN" sz="800" dirty="0">
                <a:solidFill>
                  <a:schemeClr val="tx1"/>
                </a:solidFill>
                <a:latin typeface="微软雅黑" panose="020B0503020204020204" pitchFamily="34" charset="-122"/>
                <a:ea typeface="微软雅黑" panose="020B0503020204020204" pitchFamily="34" charset="-122"/>
              </a:rPr>
              <a:t> </a:t>
            </a:r>
            <a:r>
              <a:rPr lang="zh-CN" altLang="en-US" sz="800" dirty="0">
                <a:solidFill>
                  <a:schemeClr val="tx1"/>
                </a:solidFill>
                <a:latin typeface="微软雅黑" panose="020B0503020204020204" pitchFamily="34" charset="-122"/>
                <a:ea typeface="微软雅黑" panose="020B0503020204020204" pitchFamily="34" charset="-122"/>
              </a:rPr>
              <a:t>reconstruction using deep learning approaches,” in IEEE ICC., Jun.</a:t>
            </a:r>
            <a:r>
              <a:rPr lang="en-US" altLang="zh-CN" sz="800" dirty="0">
                <a:solidFill>
                  <a:schemeClr val="tx1"/>
                </a:solidFill>
                <a:latin typeface="微软雅黑" panose="020B0503020204020204" pitchFamily="34" charset="-122"/>
                <a:ea typeface="微软雅黑" panose="020B0503020204020204" pitchFamily="34" charset="-122"/>
              </a:rPr>
              <a:t> </a:t>
            </a:r>
            <a:r>
              <a:rPr lang="zh-CN" altLang="en-US" sz="800" dirty="0">
                <a:solidFill>
                  <a:schemeClr val="tx1"/>
                </a:solidFill>
                <a:latin typeface="微软雅黑" panose="020B0503020204020204" pitchFamily="34" charset="-122"/>
                <a:ea typeface="微软雅黑" panose="020B0503020204020204" pitchFamily="34" charset="-122"/>
              </a:rPr>
              <a:t>2022, pp. 5341–5346.</a:t>
            </a:r>
          </a:p>
        </p:txBody>
      </p:sp>
      <p:pic>
        <p:nvPicPr>
          <p:cNvPr id="4" name="图片 3">
            <a:extLst>
              <a:ext uri="{FF2B5EF4-FFF2-40B4-BE49-F238E27FC236}">
                <a16:creationId xmlns:a16="http://schemas.microsoft.com/office/drawing/2014/main" id="{9BBF91C5-22A6-4DB7-A7C5-116AE396D1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2935" y="2042647"/>
            <a:ext cx="3798506" cy="648323"/>
          </a:xfrm>
          <a:prstGeom prst="rect">
            <a:avLst/>
          </a:prstGeom>
        </p:spPr>
      </p:pic>
      <p:pic>
        <p:nvPicPr>
          <p:cNvPr id="6" name="图片 5">
            <a:extLst>
              <a:ext uri="{FF2B5EF4-FFF2-40B4-BE49-F238E27FC236}">
                <a16:creationId xmlns:a16="http://schemas.microsoft.com/office/drawing/2014/main" id="{0675FF21-5940-4BB3-B234-7D60CAFA01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071" y="2690970"/>
            <a:ext cx="4371173" cy="2956554"/>
          </a:xfrm>
          <a:prstGeom prst="rect">
            <a:avLst/>
          </a:prstGeom>
        </p:spPr>
      </p:pic>
      <p:pic>
        <p:nvPicPr>
          <p:cNvPr id="9" name="图片 8">
            <a:extLst>
              <a:ext uri="{FF2B5EF4-FFF2-40B4-BE49-F238E27FC236}">
                <a16:creationId xmlns:a16="http://schemas.microsoft.com/office/drawing/2014/main" id="{ABB6462E-9526-4998-ACCC-4E33113B19DB}"/>
              </a:ext>
            </a:extLst>
          </p:cNvPr>
          <p:cNvPicPr>
            <a:picLocks noChangeAspect="1"/>
          </p:cNvPicPr>
          <p:nvPr/>
        </p:nvPicPr>
        <p:blipFill>
          <a:blip r:embed="rId5"/>
          <a:stretch>
            <a:fillRect/>
          </a:stretch>
        </p:blipFill>
        <p:spPr>
          <a:xfrm>
            <a:off x="5208276" y="2182819"/>
            <a:ext cx="6092666" cy="2073739"/>
          </a:xfrm>
          <a:prstGeom prst="rect">
            <a:avLst/>
          </a:prstGeom>
        </p:spPr>
      </p:pic>
      <p:sp>
        <p:nvSpPr>
          <p:cNvPr id="12" name="文本框 11">
            <a:extLst>
              <a:ext uri="{FF2B5EF4-FFF2-40B4-BE49-F238E27FC236}">
                <a16:creationId xmlns:a16="http://schemas.microsoft.com/office/drawing/2014/main" id="{60427BC0-8A6E-407B-A738-B4237362277B}"/>
              </a:ext>
            </a:extLst>
          </p:cNvPr>
          <p:cNvSpPr txBox="1"/>
          <p:nvPr/>
        </p:nvSpPr>
        <p:spPr>
          <a:xfrm>
            <a:off x="666071" y="1625289"/>
            <a:ext cx="6096836" cy="417358"/>
          </a:xfrm>
          <a:prstGeom prst="rect">
            <a:avLst/>
          </a:prstGeom>
          <a:noFill/>
        </p:spPr>
        <p:txBody>
          <a:bodyPr wrap="square">
            <a:spAutoFit/>
          </a:bodyPr>
          <a:lstStyle/>
          <a:p>
            <a:pPr algn="just" hangingPunct="0">
              <a:lnSpc>
                <a:spcPct val="130000"/>
              </a:lnSpc>
            </a:pPr>
            <a:r>
              <a:rPr lang="en-US" altLang="zh-CN" sz="1800" spc="100" dirty="0">
                <a:latin typeface="微软雅黑" panose="020B0503020204020204" pitchFamily="34" charset="-122"/>
                <a:ea typeface="微软雅黑" panose="020B0503020204020204" pitchFamily="34" charset="-122"/>
                <a:sym typeface="+mn-ea"/>
              </a:rPr>
              <a:t>DL-segmented model</a:t>
            </a:r>
            <a:endParaRPr lang="en-US" altLang="zh-CN" sz="1800" spc="100" dirty="0">
              <a:solidFill>
                <a:schemeClr val="accent4">
                  <a:lumMod val="20000"/>
                  <a:lumOff val="80000"/>
                </a:schemeClr>
              </a:solidFill>
              <a:latin typeface="微软雅黑" panose="020B0503020204020204" pitchFamily="34" charset="-122"/>
              <a:ea typeface="微软雅黑" panose="020B0503020204020204" pitchFamily="34" charset="-122"/>
              <a:sym typeface="+mn-ea"/>
            </a:endParaRPr>
          </a:p>
        </p:txBody>
      </p:sp>
      <p:sp>
        <p:nvSpPr>
          <p:cNvPr id="2" name="文本框 1">
            <a:extLst>
              <a:ext uri="{FF2B5EF4-FFF2-40B4-BE49-F238E27FC236}">
                <a16:creationId xmlns:a16="http://schemas.microsoft.com/office/drawing/2014/main" id="{8949495E-0F16-45D0-BBEC-54E4E8E5BA30}"/>
              </a:ext>
            </a:extLst>
          </p:cNvPr>
          <p:cNvSpPr txBox="1"/>
          <p:nvPr/>
        </p:nvSpPr>
        <p:spPr>
          <a:xfrm>
            <a:off x="6167063" y="4264389"/>
            <a:ext cx="4175091" cy="1444691"/>
          </a:xfrm>
          <a:prstGeom prst="rect">
            <a:avLst/>
          </a:prstGeom>
          <a:noFill/>
        </p:spPr>
        <p:txBody>
          <a:bodyPr wrap="square" rtlCol="0">
            <a:spAutoFit/>
          </a:bodyPr>
          <a:lstStyle/>
          <a:p>
            <a:pPr marL="285750" indent="-285750" algn="just" hangingPunct="0">
              <a:lnSpc>
                <a:spcPct val="150000"/>
              </a:lnSpc>
              <a:buFont typeface="Wingdings" panose="05000000000000000000" pitchFamily="2" charset="2"/>
              <a:buChar char="l"/>
            </a:pPr>
            <a:r>
              <a:rPr lang="zh-CN" altLang="en-US" sz="1200" spc="100" dirty="0">
                <a:latin typeface="微软雅黑" panose="020B0503020204020204" pitchFamily="34" charset="-122"/>
                <a:ea typeface="微软雅黑" panose="020B0503020204020204" pitchFamily="34" charset="-122"/>
              </a:rPr>
              <a:t>训练步骤</a:t>
            </a:r>
            <a:endParaRPr lang="en-US" altLang="zh-CN" sz="1200" spc="100" dirty="0">
              <a:latin typeface="微软雅黑" panose="020B0503020204020204" pitchFamily="34" charset="-122"/>
              <a:ea typeface="微软雅黑" panose="020B0503020204020204" pitchFamily="34" charset="-122"/>
            </a:endParaRPr>
          </a:p>
          <a:p>
            <a:pPr marL="285750" indent="-285750" algn="just" hangingPunct="0">
              <a:lnSpc>
                <a:spcPct val="150000"/>
              </a:lnSpc>
              <a:buFont typeface="Wingdings" panose="05000000000000000000" pitchFamily="2" charset="2"/>
              <a:buChar char="Ø"/>
            </a:pPr>
            <a:r>
              <a:rPr lang="zh-CN" altLang="en-US" sz="1200" spc="100" dirty="0">
                <a:latin typeface="微软雅黑" panose="020B0503020204020204" pitchFamily="34" charset="-122"/>
                <a:ea typeface="微软雅黑" panose="020B0503020204020204" pitchFamily="34" charset="-122"/>
              </a:rPr>
              <a:t>固定</a:t>
            </a:r>
            <a:r>
              <a:rPr lang="en-US" altLang="zh-CN" sz="1200" spc="100" dirty="0">
                <a:latin typeface="微软雅黑" panose="020B0503020204020204" pitchFamily="34" charset="-122"/>
                <a:ea typeface="微软雅黑" panose="020B0503020204020204" pitchFamily="34" charset="-122"/>
              </a:rPr>
              <a:t>RE-Net</a:t>
            </a:r>
            <a:r>
              <a:rPr lang="zh-CN" altLang="en-US" sz="1200" spc="100" dirty="0">
                <a:latin typeface="微软雅黑" panose="020B0503020204020204" pitchFamily="34" charset="-122"/>
                <a:ea typeface="微软雅黑" panose="020B0503020204020204" pitchFamily="34" charset="-122"/>
              </a:rPr>
              <a:t>和</a:t>
            </a:r>
            <a:r>
              <a:rPr lang="en-US" altLang="zh-CN" sz="1200" spc="100" dirty="0">
                <a:latin typeface="微软雅黑" panose="020B0503020204020204" pitchFamily="34" charset="-122"/>
                <a:ea typeface="微软雅黑" panose="020B0503020204020204" pitchFamily="34" charset="-122"/>
              </a:rPr>
              <a:t>Obstruction</a:t>
            </a:r>
          </a:p>
          <a:p>
            <a:pPr marL="285750" indent="-285750" algn="just" hangingPunct="0">
              <a:lnSpc>
                <a:spcPct val="150000"/>
              </a:lnSpc>
              <a:buFont typeface="Wingdings" panose="05000000000000000000" pitchFamily="2" charset="2"/>
              <a:buChar char="Ø"/>
            </a:pPr>
            <a:r>
              <a:rPr lang="zh-CN" altLang="en-US" sz="1200" spc="100" dirty="0">
                <a:latin typeface="微软雅黑" panose="020B0503020204020204" pitchFamily="34" charset="-122"/>
                <a:ea typeface="微软雅黑" panose="020B0503020204020204" pitchFamily="34" charset="-122"/>
              </a:rPr>
              <a:t>粗滤初始化超参数</a:t>
            </a:r>
            <a:endParaRPr lang="en-US" altLang="zh-CN" sz="1200" spc="100" dirty="0">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Ø"/>
            </a:pPr>
            <a:r>
              <a:rPr lang="zh-CN" altLang="en-US" sz="1200" b="0" i="0" dirty="0">
                <a:solidFill>
                  <a:srgbClr val="000000"/>
                </a:solidFill>
                <a:effectLst/>
                <a:latin typeface="微软雅黑" panose="020B0503020204020204" pitchFamily="34" charset="-122"/>
                <a:ea typeface="微软雅黑" panose="020B0503020204020204" pitchFamily="34" charset="-122"/>
              </a:rPr>
              <a:t>得到阻碍度</a:t>
            </a:r>
            <a:r>
              <a:rPr lang="en-US" altLang="zh-CN" sz="1200" b="0" i="0" dirty="0">
                <a:solidFill>
                  <a:srgbClr val="000000"/>
                </a:solidFill>
                <a:effectLst/>
                <a:latin typeface="微软雅黑" panose="020B0503020204020204" pitchFamily="34" charset="-122"/>
                <a:ea typeface="微软雅黑" panose="020B0503020204020204" pitchFamily="34" charset="-122"/>
              </a:rPr>
              <a:t>S</a:t>
            </a:r>
            <a:r>
              <a:rPr lang="zh-CN" altLang="en-US" sz="1200" b="0" i="0" dirty="0">
                <a:solidFill>
                  <a:srgbClr val="000000"/>
                </a:solidFill>
                <a:effectLst/>
                <a:latin typeface="微软雅黑" panose="020B0503020204020204" pitchFamily="34" charset="-122"/>
                <a:ea typeface="微软雅黑" panose="020B0503020204020204" pitchFamily="34" charset="-122"/>
              </a:rPr>
              <a:t>，以监督</a:t>
            </a:r>
            <a:r>
              <a:rPr lang="en-US" altLang="zh-CN" sz="1200" b="0" i="0" dirty="0">
                <a:solidFill>
                  <a:srgbClr val="000000"/>
                </a:solidFill>
                <a:effectLst/>
                <a:latin typeface="微软雅黑" panose="020B0503020204020204" pitchFamily="34" charset="-122"/>
                <a:ea typeface="微软雅黑" panose="020B0503020204020204" pitchFamily="34" charset="-122"/>
              </a:rPr>
              <a:t>RE-Net</a:t>
            </a:r>
            <a:r>
              <a:rPr lang="zh-CN" altLang="en-US" sz="1200" b="0" i="0" dirty="0">
                <a:solidFill>
                  <a:srgbClr val="000000"/>
                </a:solidFill>
                <a:effectLst/>
                <a:latin typeface="微软雅黑" panose="020B0503020204020204" pitchFamily="34" charset="-122"/>
                <a:ea typeface="微软雅黑" panose="020B0503020204020204" pitchFamily="34" charset="-122"/>
              </a:rPr>
              <a:t>的训练</a:t>
            </a:r>
          </a:p>
          <a:p>
            <a:pPr marL="285750" indent="-285750">
              <a:lnSpc>
                <a:spcPct val="150000"/>
              </a:lnSpc>
              <a:buFont typeface="Wingdings" panose="05000000000000000000" pitchFamily="2" charset="2"/>
              <a:buChar char="Ø"/>
            </a:pPr>
            <a:r>
              <a:rPr lang="en-US" altLang="zh-CN" sz="1200" b="0" i="0" dirty="0">
                <a:solidFill>
                  <a:srgbClr val="000000"/>
                </a:solidFill>
                <a:effectLst/>
                <a:latin typeface="微软雅黑" panose="020B0503020204020204" pitchFamily="34" charset="-122"/>
                <a:ea typeface="微软雅黑" panose="020B0503020204020204" pitchFamily="34" charset="-122"/>
              </a:rPr>
              <a:t>RSS</a:t>
            </a:r>
            <a:r>
              <a:rPr lang="zh-CN" altLang="en-US" sz="1200" b="0" i="0" dirty="0">
                <a:solidFill>
                  <a:srgbClr val="000000"/>
                </a:solidFill>
                <a:effectLst/>
                <a:latin typeface="微软雅黑" panose="020B0503020204020204" pitchFamily="34" charset="-122"/>
                <a:ea typeface="微软雅黑" panose="020B0503020204020204" pitchFamily="34" charset="-122"/>
              </a:rPr>
              <a:t>数据监督整个网络以较小的学习率进行微调</a:t>
            </a:r>
            <a:endParaRPr lang="zh-CN" altLang="en-US" sz="1200" spc="1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40828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平行四边形 39"/>
          <p:cNvSpPr/>
          <p:nvPr/>
        </p:nvSpPr>
        <p:spPr>
          <a:xfrm>
            <a:off x="3085" y="-9212"/>
            <a:ext cx="5962817" cy="686721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ea"/>
              <a:sym typeface="+mn-lt"/>
            </a:endParaRPr>
          </a:p>
        </p:txBody>
      </p:sp>
      <p:grpSp>
        <p:nvGrpSpPr>
          <p:cNvPr id="36" name="组合 35"/>
          <p:cNvGrpSpPr/>
          <p:nvPr/>
        </p:nvGrpSpPr>
        <p:grpSpPr>
          <a:xfrm>
            <a:off x="1330571" y="1915674"/>
            <a:ext cx="2986403" cy="3017439"/>
            <a:chOff x="3327680" y="971340"/>
            <a:chExt cx="1234272" cy="1234273"/>
          </a:xfrm>
          <a:solidFill>
            <a:schemeClr val="accent1"/>
          </a:solidFill>
          <a:effectLst>
            <a:outerShdw blurRad="50800" dist="38100" dir="2700000" algn="tl" rotWithShape="0">
              <a:prstClr val="black">
                <a:alpha val="40000"/>
              </a:prstClr>
            </a:outerShdw>
          </a:effectLst>
        </p:grpSpPr>
        <p:sp>
          <p:nvSpPr>
            <p:cNvPr id="39" name="椭圆 38"/>
            <p:cNvSpPr/>
            <p:nvPr/>
          </p:nvSpPr>
          <p:spPr>
            <a:xfrm>
              <a:off x="3327680" y="971340"/>
              <a:ext cx="1234272" cy="1234273"/>
            </a:xfrm>
            <a:prstGeom prst="ellipse">
              <a:avLst/>
            </a:prstGeom>
            <a:grp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0" name="椭圆 39"/>
            <p:cNvSpPr/>
            <p:nvPr/>
          </p:nvSpPr>
          <p:spPr>
            <a:xfrm>
              <a:off x="3432350" y="1091083"/>
              <a:ext cx="1024932" cy="994787"/>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30" name="矩形 29"/>
          <p:cNvSpPr/>
          <p:nvPr/>
        </p:nvSpPr>
        <p:spPr>
          <a:xfrm>
            <a:off x="1732768" y="2916562"/>
            <a:ext cx="2182008"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60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目  录</a:t>
            </a:r>
            <a:endParaRPr kumimoji="0" lang="zh-CN" altLang="en-US" sz="6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等线" panose="02010600030101010101" charset="-122"/>
              <a:ea typeface="等线" panose="02010600030101010101" charset="-122"/>
              <a:cs typeface="+mn-cs"/>
            </a:endParaRPr>
          </a:p>
        </p:txBody>
      </p:sp>
      <p:sp>
        <p:nvSpPr>
          <p:cNvPr id="2" name="灯片编号占位符 1"/>
          <p:cNvSpPr>
            <a:spLocks noGrp="1"/>
          </p:cNvSpPr>
          <p:nvPr>
            <p:ph type="sldNum" sz="quarter" idx="12"/>
          </p:nvPr>
        </p:nvSpPr>
        <p:spPr/>
        <p:txBody>
          <a:bodyPr/>
          <a:lstStyle/>
          <a:p>
            <a:pPr>
              <a:defRPr/>
            </a:pPr>
            <a:fld id="{08395586-F03A-48D1-94DF-16B239DF4FB5}" type="slidenum">
              <a:rPr lang="en-US" altLang="zh-CN" smtClean="0"/>
              <a:t>2</a:t>
            </a:fld>
            <a:endParaRPr lang="zh-CN"/>
          </a:p>
        </p:txBody>
      </p:sp>
      <p:grpSp>
        <p:nvGrpSpPr>
          <p:cNvPr id="38" name="组合 37"/>
          <p:cNvGrpSpPr/>
          <p:nvPr>
            <p:custDataLst>
              <p:tags r:id="rId1"/>
            </p:custDataLst>
          </p:nvPr>
        </p:nvGrpSpPr>
        <p:grpSpPr>
          <a:xfrm>
            <a:off x="5303913" y="548680"/>
            <a:ext cx="3690162" cy="1236504"/>
            <a:chOff x="3327680" y="971340"/>
            <a:chExt cx="3994040" cy="1338328"/>
          </a:xfrm>
        </p:grpSpPr>
        <p:grpSp>
          <p:nvGrpSpPr>
            <p:cNvPr id="41" name="组合 40"/>
            <p:cNvGrpSpPr/>
            <p:nvPr/>
          </p:nvGrpSpPr>
          <p:grpSpPr>
            <a:xfrm>
              <a:off x="3327680" y="971340"/>
              <a:ext cx="1234272" cy="1234273"/>
              <a:chOff x="3327680" y="971340"/>
              <a:chExt cx="1234272" cy="1234273"/>
            </a:xfrm>
          </p:grpSpPr>
          <p:sp>
            <p:nvSpPr>
              <p:cNvPr id="44" name="椭圆 43"/>
              <p:cNvSpPr/>
              <p:nvPr>
                <p:custDataLst>
                  <p:tags r:id="rId24"/>
                </p:custDataLst>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5" name="椭圆 44"/>
              <p:cNvSpPr/>
              <p:nvPr>
                <p:custDataLst>
                  <p:tags r:id="rId25"/>
                </p:custDataLst>
              </p:nvPr>
            </p:nvSpPr>
            <p:spPr>
              <a:xfrm>
                <a:off x="3432350" y="1091083"/>
                <a:ext cx="1024932" cy="994787"/>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42" name="矩形 41"/>
            <p:cNvSpPr/>
            <p:nvPr>
              <p:custDataLst>
                <p:tags r:id="rId22"/>
              </p:custDataLst>
            </p:nvPr>
          </p:nvSpPr>
          <p:spPr>
            <a:xfrm>
              <a:off x="3694587" y="1234533"/>
              <a:ext cx="744084" cy="107513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43" name="矩形 42"/>
            <p:cNvSpPr/>
            <p:nvPr>
              <p:custDataLst>
                <p:tags r:id="rId23"/>
              </p:custDataLst>
            </p:nvPr>
          </p:nvSpPr>
          <p:spPr>
            <a:xfrm>
              <a:off x="4924449" y="1234532"/>
              <a:ext cx="2397271" cy="764955"/>
            </a:xfrm>
            <a:prstGeom prst="rect">
              <a:avLst/>
            </a:prstGeom>
          </p:spPr>
          <p:txBody>
            <a:bodyPr wrap="none">
              <a:spAutoFit/>
            </a:bodyPr>
            <a:lstStyle/>
            <a:p>
              <a:pPr lvl="0" rtl="0">
                <a:defRPr/>
              </a:pPr>
              <a:r>
                <a:rPr lang="zh-CN" altLang="en-US" sz="4000" b="1" kern="1200" dirty="0">
                  <a:solidFill>
                    <a:schemeClr val="tx1"/>
                  </a:solidFill>
                  <a:latin typeface="微软雅黑" panose="020B0503020204020204" pitchFamily="34" charset="-122"/>
                  <a:ea typeface="微软雅黑" panose="020B0503020204020204" pitchFamily="34" charset="-122"/>
                </a:rPr>
                <a:t>背景引入</a:t>
              </a:r>
              <a:endParaRPr lang="en-US" altLang="zh-CN" sz="4000" b="1" kern="1200" dirty="0">
                <a:solidFill>
                  <a:schemeClr val="tx1"/>
                </a:solidFill>
                <a:latin typeface="微软雅黑" panose="020B0503020204020204" pitchFamily="34" charset="-122"/>
                <a:ea typeface="微软雅黑" panose="020B0503020204020204" pitchFamily="34" charset="-122"/>
              </a:endParaRPr>
            </a:p>
          </p:txBody>
        </p:sp>
      </p:grpSp>
      <p:grpSp>
        <p:nvGrpSpPr>
          <p:cNvPr id="46" name="组合 45"/>
          <p:cNvGrpSpPr/>
          <p:nvPr>
            <p:custDataLst>
              <p:tags r:id="rId2"/>
            </p:custDataLst>
          </p:nvPr>
        </p:nvGrpSpPr>
        <p:grpSpPr>
          <a:xfrm>
            <a:off x="5303910" y="1765344"/>
            <a:ext cx="3690160" cy="1236504"/>
            <a:chOff x="3327680" y="971340"/>
            <a:chExt cx="3994043" cy="1338328"/>
          </a:xfrm>
        </p:grpSpPr>
        <p:grpSp>
          <p:nvGrpSpPr>
            <p:cNvPr id="47" name="组合 46"/>
            <p:cNvGrpSpPr/>
            <p:nvPr/>
          </p:nvGrpSpPr>
          <p:grpSpPr>
            <a:xfrm>
              <a:off x="3327680" y="971340"/>
              <a:ext cx="1234272" cy="1234273"/>
              <a:chOff x="3327680" y="971340"/>
              <a:chExt cx="1234272" cy="1234273"/>
            </a:xfrm>
          </p:grpSpPr>
          <p:sp>
            <p:nvSpPr>
              <p:cNvPr id="50" name="椭圆 49"/>
              <p:cNvSpPr/>
              <p:nvPr>
                <p:custDataLst>
                  <p:tags r:id="rId20"/>
                </p:custDataLst>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1" name="椭圆 50"/>
              <p:cNvSpPr/>
              <p:nvPr>
                <p:custDataLst>
                  <p:tags r:id="rId21"/>
                </p:custDataLst>
              </p:nvPr>
            </p:nvSpPr>
            <p:spPr>
              <a:xfrm>
                <a:off x="3432350" y="1091083"/>
                <a:ext cx="1024932" cy="994787"/>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48" name="矩形 47"/>
            <p:cNvSpPr/>
            <p:nvPr>
              <p:custDataLst>
                <p:tags r:id="rId18"/>
              </p:custDataLst>
            </p:nvPr>
          </p:nvSpPr>
          <p:spPr>
            <a:xfrm>
              <a:off x="3694587" y="1234533"/>
              <a:ext cx="744085" cy="107513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endParaRPr kumimoji="0" lang="zh-CN" altLang="en-US" sz="4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9" name="矩形 48"/>
            <p:cNvSpPr/>
            <p:nvPr>
              <p:custDataLst>
                <p:tags r:id="rId19"/>
              </p:custDataLst>
            </p:nvPr>
          </p:nvSpPr>
          <p:spPr>
            <a:xfrm>
              <a:off x="4924449" y="1234532"/>
              <a:ext cx="2397274" cy="764955"/>
            </a:xfrm>
            <a:prstGeom prst="rect">
              <a:avLst/>
            </a:prstGeom>
          </p:spPr>
          <p:txBody>
            <a:bodyPr wrap="none">
              <a:spAutoFit/>
            </a:bodyPr>
            <a:lstStyle/>
            <a:p>
              <a:pPr>
                <a:defRPr/>
              </a:pPr>
              <a:r>
                <a:rPr lang="zh-CN" altLang="en-US" sz="4000" b="1" kern="1200" dirty="0">
                  <a:solidFill>
                    <a:prstClr val="black"/>
                  </a:solidFill>
                  <a:latin typeface="微软雅黑" panose="020B0503020204020204" pitchFamily="34" charset="-122"/>
                  <a:ea typeface="微软雅黑" panose="020B0503020204020204" pitchFamily="34" charset="-122"/>
                </a:rPr>
                <a:t>基本概念</a:t>
              </a:r>
            </a:p>
          </p:txBody>
        </p:sp>
      </p:grpSp>
      <p:grpSp>
        <p:nvGrpSpPr>
          <p:cNvPr id="70" name="组合 69"/>
          <p:cNvGrpSpPr/>
          <p:nvPr>
            <p:custDataLst>
              <p:tags r:id="rId3"/>
            </p:custDataLst>
          </p:nvPr>
        </p:nvGrpSpPr>
        <p:grpSpPr>
          <a:xfrm>
            <a:off x="5303910" y="2982008"/>
            <a:ext cx="3690162" cy="1236504"/>
            <a:chOff x="3327680" y="971340"/>
            <a:chExt cx="3994042" cy="1338328"/>
          </a:xfrm>
        </p:grpSpPr>
        <p:grpSp>
          <p:nvGrpSpPr>
            <p:cNvPr id="71" name="组合 70"/>
            <p:cNvGrpSpPr/>
            <p:nvPr/>
          </p:nvGrpSpPr>
          <p:grpSpPr>
            <a:xfrm>
              <a:off x="3327680" y="971340"/>
              <a:ext cx="1234272" cy="1234273"/>
              <a:chOff x="3327680" y="971340"/>
              <a:chExt cx="1234272" cy="1234273"/>
            </a:xfrm>
          </p:grpSpPr>
          <p:sp>
            <p:nvSpPr>
              <p:cNvPr id="74" name="椭圆 73"/>
              <p:cNvSpPr/>
              <p:nvPr>
                <p:custDataLst>
                  <p:tags r:id="rId16"/>
                </p:custDataLst>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5" name="椭圆 74"/>
              <p:cNvSpPr/>
              <p:nvPr>
                <p:custDataLst>
                  <p:tags r:id="rId17"/>
                </p:custDataLst>
              </p:nvPr>
            </p:nvSpPr>
            <p:spPr>
              <a:xfrm>
                <a:off x="3432350" y="1091083"/>
                <a:ext cx="1024932" cy="994787"/>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72" name="矩形 71"/>
            <p:cNvSpPr/>
            <p:nvPr>
              <p:custDataLst>
                <p:tags r:id="rId14"/>
              </p:custDataLst>
            </p:nvPr>
          </p:nvSpPr>
          <p:spPr>
            <a:xfrm>
              <a:off x="3694587" y="1234533"/>
              <a:ext cx="744084" cy="107513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a:t>
              </a:r>
              <a:endParaRPr kumimoji="0" lang="zh-CN" altLang="en-US" sz="4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3" name="矩形 72"/>
            <p:cNvSpPr/>
            <p:nvPr>
              <p:custDataLst>
                <p:tags r:id="rId15"/>
              </p:custDataLst>
            </p:nvPr>
          </p:nvSpPr>
          <p:spPr>
            <a:xfrm>
              <a:off x="4924449" y="1234532"/>
              <a:ext cx="2397273" cy="76495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构建技术</a:t>
              </a:r>
            </a:p>
          </p:txBody>
        </p:sp>
      </p:grpSp>
      <p:grpSp>
        <p:nvGrpSpPr>
          <p:cNvPr id="76" name="组合 75"/>
          <p:cNvGrpSpPr/>
          <p:nvPr>
            <p:custDataLst>
              <p:tags r:id="rId4"/>
            </p:custDataLst>
          </p:nvPr>
        </p:nvGrpSpPr>
        <p:grpSpPr>
          <a:xfrm>
            <a:off x="5303913" y="4198672"/>
            <a:ext cx="3690160" cy="1236504"/>
            <a:chOff x="3327680" y="971340"/>
            <a:chExt cx="3994041" cy="1338328"/>
          </a:xfrm>
        </p:grpSpPr>
        <p:grpSp>
          <p:nvGrpSpPr>
            <p:cNvPr id="77" name="组合 76"/>
            <p:cNvGrpSpPr/>
            <p:nvPr/>
          </p:nvGrpSpPr>
          <p:grpSpPr>
            <a:xfrm>
              <a:off x="3327680" y="971340"/>
              <a:ext cx="1234272" cy="1234273"/>
              <a:chOff x="3327680" y="971340"/>
              <a:chExt cx="1234272" cy="1234273"/>
            </a:xfrm>
          </p:grpSpPr>
          <p:sp>
            <p:nvSpPr>
              <p:cNvPr id="80" name="椭圆 79"/>
              <p:cNvSpPr/>
              <p:nvPr>
                <p:custDataLst>
                  <p:tags r:id="rId12"/>
                </p:custDataLst>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1" name="椭圆 80"/>
              <p:cNvSpPr/>
              <p:nvPr>
                <p:custDataLst>
                  <p:tags r:id="rId13"/>
                </p:custDataLst>
              </p:nvPr>
            </p:nvSpPr>
            <p:spPr>
              <a:xfrm>
                <a:off x="3432350" y="1091083"/>
                <a:ext cx="1024932" cy="994787"/>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78" name="矩形 77"/>
            <p:cNvSpPr/>
            <p:nvPr>
              <p:custDataLst>
                <p:tags r:id="rId10"/>
              </p:custDataLst>
            </p:nvPr>
          </p:nvSpPr>
          <p:spPr>
            <a:xfrm>
              <a:off x="3694587" y="1234533"/>
              <a:ext cx="744084" cy="107513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a:t>
              </a:r>
              <a:endParaRPr kumimoji="0" lang="zh-CN" altLang="en-US" sz="4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9" name="矩形 78"/>
            <p:cNvSpPr/>
            <p:nvPr>
              <p:custDataLst>
                <p:tags r:id="rId11"/>
              </p:custDataLst>
            </p:nvPr>
          </p:nvSpPr>
          <p:spPr>
            <a:xfrm>
              <a:off x="4924445" y="1234532"/>
              <a:ext cx="2397276" cy="76495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实际应用</a:t>
              </a:r>
            </a:p>
          </p:txBody>
        </p:sp>
      </p:grpSp>
      <p:grpSp>
        <p:nvGrpSpPr>
          <p:cNvPr id="32" name="组合 31">
            <a:extLst>
              <a:ext uri="{FF2B5EF4-FFF2-40B4-BE49-F238E27FC236}">
                <a16:creationId xmlns:a16="http://schemas.microsoft.com/office/drawing/2014/main" id="{CDEFF331-E2CD-45CD-9B79-3EFEF94672AD}"/>
              </a:ext>
            </a:extLst>
          </p:cNvPr>
          <p:cNvGrpSpPr/>
          <p:nvPr>
            <p:custDataLst>
              <p:tags r:id="rId5"/>
            </p:custDataLst>
          </p:nvPr>
        </p:nvGrpSpPr>
        <p:grpSpPr>
          <a:xfrm>
            <a:off x="5303911" y="5447900"/>
            <a:ext cx="4224751" cy="1140366"/>
            <a:chOff x="3327680" y="971340"/>
            <a:chExt cx="4572653" cy="1234273"/>
          </a:xfrm>
        </p:grpSpPr>
        <p:grpSp>
          <p:nvGrpSpPr>
            <p:cNvPr id="33" name="组合 32">
              <a:extLst>
                <a:ext uri="{FF2B5EF4-FFF2-40B4-BE49-F238E27FC236}">
                  <a16:creationId xmlns:a16="http://schemas.microsoft.com/office/drawing/2014/main" id="{3C1F9569-3B3C-40F0-8093-EEA90D241E21}"/>
                </a:ext>
              </a:extLst>
            </p:cNvPr>
            <p:cNvGrpSpPr/>
            <p:nvPr/>
          </p:nvGrpSpPr>
          <p:grpSpPr>
            <a:xfrm>
              <a:off x="3327680" y="971340"/>
              <a:ext cx="1234272" cy="1234273"/>
              <a:chOff x="3327680" y="971340"/>
              <a:chExt cx="1234272" cy="1234273"/>
            </a:xfrm>
          </p:grpSpPr>
          <p:sp>
            <p:nvSpPr>
              <p:cNvPr id="37" name="椭圆 36">
                <a:extLst>
                  <a:ext uri="{FF2B5EF4-FFF2-40B4-BE49-F238E27FC236}">
                    <a16:creationId xmlns:a16="http://schemas.microsoft.com/office/drawing/2014/main" id="{B8BD39A2-F4B1-46D7-977D-04692E4AC696}"/>
                  </a:ext>
                </a:extLst>
              </p:cNvPr>
              <p:cNvSpPr/>
              <p:nvPr>
                <p:custDataLst>
                  <p:tags r:id="rId8"/>
                </p:custDataLst>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2" name="椭圆 51">
                <a:extLst>
                  <a:ext uri="{FF2B5EF4-FFF2-40B4-BE49-F238E27FC236}">
                    <a16:creationId xmlns:a16="http://schemas.microsoft.com/office/drawing/2014/main" id="{EF11CE2A-0040-498C-B779-5BB120AE1E6D}"/>
                  </a:ext>
                </a:extLst>
              </p:cNvPr>
              <p:cNvSpPr/>
              <p:nvPr>
                <p:custDataLst>
                  <p:tags r:id="rId9"/>
                </p:custDataLst>
              </p:nvPr>
            </p:nvSpPr>
            <p:spPr>
              <a:xfrm>
                <a:off x="3432350" y="1091083"/>
                <a:ext cx="1024932" cy="994787"/>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34" name="矩形 33">
              <a:extLst>
                <a:ext uri="{FF2B5EF4-FFF2-40B4-BE49-F238E27FC236}">
                  <a16:creationId xmlns:a16="http://schemas.microsoft.com/office/drawing/2014/main" id="{E727E177-C643-4508-92A7-C8C0F2DAA8EC}"/>
                </a:ext>
              </a:extLst>
            </p:cNvPr>
            <p:cNvSpPr/>
            <p:nvPr>
              <p:custDataLst>
                <p:tags r:id="rId6"/>
              </p:custDataLst>
            </p:nvPr>
          </p:nvSpPr>
          <p:spPr>
            <a:xfrm>
              <a:off x="3694587" y="1234532"/>
              <a:ext cx="576370" cy="83280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4400" b="1" dirty="0">
                  <a:solidFill>
                    <a:prstClr val="black"/>
                  </a:solidFill>
                  <a:latin typeface="微软雅黑" panose="020B0503020204020204" pitchFamily="34" charset="-122"/>
                  <a:ea typeface="微软雅黑" panose="020B0503020204020204" pitchFamily="34" charset="-122"/>
                </a:rPr>
                <a:t>5</a:t>
              </a:r>
              <a:endParaRPr kumimoji="0" lang="zh-CN" altLang="en-US" sz="4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5" name="矩形 34">
              <a:extLst>
                <a:ext uri="{FF2B5EF4-FFF2-40B4-BE49-F238E27FC236}">
                  <a16:creationId xmlns:a16="http://schemas.microsoft.com/office/drawing/2014/main" id="{4A6552B2-BE3B-4D3D-A728-0DD992C488D1}"/>
                </a:ext>
              </a:extLst>
            </p:cNvPr>
            <p:cNvSpPr/>
            <p:nvPr>
              <p:custDataLst>
                <p:tags r:id="rId7"/>
              </p:custDataLst>
            </p:nvPr>
          </p:nvSpPr>
          <p:spPr>
            <a:xfrm>
              <a:off x="4924447" y="1234532"/>
              <a:ext cx="2975886" cy="76617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b="1" dirty="0">
                  <a:solidFill>
                    <a:prstClr val="black"/>
                  </a:solidFill>
                  <a:latin typeface="微软雅黑" panose="020B0503020204020204" pitchFamily="34" charset="-122"/>
                  <a:ea typeface="微软雅黑" panose="020B0503020204020204" pitchFamily="34" charset="-122"/>
                </a:rPr>
                <a:t>开放性问题</a:t>
              </a:r>
              <a:endParaRPr kumimoji="0" lang="zh-CN" altLang="en-US" sz="4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no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DB44E30-715F-4973-8179-B4178D7E09F0}" type="datetime1">
              <a:rPr lang="zh-CN" altLang="en-US" smtClean="0">
                <a:solidFill>
                  <a:schemeClr val="bg1">
                    <a:lumMod val="50000"/>
                  </a:schemeClr>
                </a:solidFill>
                <a:latin typeface="微软雅黑" panose="020B0503020204020204" pitchFamily="34" charset="-122"/>
                <a:ea typeface="微软雅黑" panose="020B0503020204020204" pitchFamily="34" charset="-122"/>
              </a:rPr>
              <a:t>2024/3/13</a:t>
            </a:fld>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rPr>
              <a:t>西安电子科技大学</a:t>
            </a:r>
          </a:p>
        </p:txBody>
      </p:sp>
      <p:sp>
        <p:nvSpPr>
          <p:cNvPr id="5" name="灯片编号占位符 4"/>
          <p:cNvSpPr>
            <a:spLocks noGrp="1"/>
          </p:cNvSpPr>
          <p:nvPr>
            <p:ph type="sldNum" sz="quarter" idx="12"/>
          </p:nvPr>
        </p:nvSpPr>
        <p:spPr/>
        <p:txBody>
          <a:bodyPr/>
          <a:lstStyle/>
          <a:p>
            <a:fld id="{33B9A5AF-BDD6-4E14-989F-CF034C94E4CA}" type="slidenum">
              <a:rPr lang="zh-CN" altLang="en-US" smtClean="0">
                <a:solidFill>
                  <a:schemeClr val="bg1">
                    <a:lumMod val="50000"/>
                  </a:schemeClr>
                </a:solidFill>
                <a:latin typeface="微软雅黑" panose="020B0503020204020204" pitchFamily="34" charset="-122"/>
                <a:ea typeface="微软雅黑" panose="020B0503020204020204" pitchFamily="34" charset="-122"/>
              </a:rPr>
              <a:t>20</a:t>
            </a:fld>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 name="标题 6"/>
          <p:cNvSpPr>
            <a:spLocks noGrp="1"/>
          </p:cNvSpPr>
          <p:nvPr>
            <p:ph type="title"/>
          </p:nvPr>
        </p:nvSpPr>
        <p:spPr>
          <a:xfrm>
            <a:off x="749935" y="316865"/>
            <a:ext cx="9777095" cy="794385"/>
          </a:xfrm>
        </p:spPr>
        <p:txBody>
          <a:bodyPr>
            <a:noAutofit/>
          </a:bodyPr>
          <a:lstStyle/>
          <a:p>
            <a:r>
              <a:rPr lang="zh-CN" altLang="en-US" sz="1800">
                <a:latin typeface="微软雅黑" panose="020B0503020204020204" pitchFamily="34" charset="-122"/>
                <a:ea typeface="微软雅黑" panose="020B0503020204020204" pitchFamily="34" charset="-122"/>
              </a:rPr>
              <a:t>A tutorial on </a:t>
            </a:r>
            <a:r>
              <a:rPr lang="zh-CN" altLang="en-US" sz="2000">
                <a:latin typeface="微软雅黑" panose="020B0503020204020204" pitchFamily="34" charset="-122"/>
                <a:ea typeface="微软雅黑" panose="020B0503020204020204" pitchFamily="34" charset="-122"/>
              </a:rPr>
              <a:t>environment</a:t>
            </a:r>
            <a:r>
              <a:rPr lang="zh-CN" altLang="en-US" sz="1800">
                <a:latin typeface="微软雅黑" panose="020B0503020204020204" pitchFamily="34" charset="-122"/>
                <a:ea typeface="微软雅黑" panose="020B0503020204020204" pitchFamily="34" charset="-122"/>
              </a:rPr>
              <a:t>-aware communications via channel knowledge map for 6G</a:t>
            </a:r>
          </a:p>
        </p:txBody>
      </p:sp>
      <p:sp>
        <p:nvSpPr>
          <p:cNvPr id="53" name="文本框 52"/>
          <p:cNvSpPr txBox="1"/>
          <p:nvPr/>
        </p:nvSpPr>
        <p:spPr>
          <a:xfrm>
            <a:off x="450850" y="812165"/>
            <a:ext cx="8444230" cy="525657"/>
          </a:xfrm>
          <a:prstGeom prst="rect">
            <a:avLst/>
          </a:prstGeom>
          <a:noFill/>
        </p:spPr>
        <p:txBody>
          <a:bodyPr wrap="square" rtlCol="0">
            <a:spAutoFit/>
          </a:bodyPr>
          <a:lstStyle/>
          <a:p>
            <a:pPr algn="just" hangingPunct="0">
              <a:lnSpc>
                <a:spcPct val="130000"/>
              </a:lnSpc>
            </a:pPr>
            <a:r>
              <a:rPr lang="en-US" altLang="zh-CN" sz="2400" spc="100" dirty="0">
                <a:latin typeface="微软雅黑" panose="020B0503020204020204" pitchFamily="34" charset="-122"/>
                <a:ea typeface="微软雅黑" panose="020B0503020204020204" pitchFamily="34" charset="-122"/>
                <a:cs typeface="微软雅黑" panose="020B0503020204020204" pitchFamily="34" charset="-122"/>
              </a:rPr>
              <a:t>3.4 Model-free construction</a:t>
            </a:r>
          </a:p>
        </p:txBody>
      </p:sp>
      <p:pic>
        <p:nvPicPr>
          <p:cNvPr id="11" name="图片 10"/>
          <p:cNvPicPr>
            <a:picLocks noChangeAspect="1"/>
          </p:cNvPicPr>
          <p:nvPr>
            <p:custDataLst>
              <p:tags r:id="rId1"/>
            </p:custDataLst>
          </p:nvPr>
        </p:nvPicPr>
        <p:blipFill>
          <a:blip r:embed="rId5"/>
          <a:stretch>
            <a:fillRect/>
          </a:stretch>
        </p:blipFill>
        <p:spPr>
          <a:xfrm>
            <a:off x="527392" y="1786304"/>
            <a:ext cx="4582795" cy="3682365"/>
          </a:xfrm>
          <a:prstGeom prst="rect">
            <a:avLst/>
          </a:prstGeom>
        </p:spPr>
      </p:pic>
      <p:sp>
        <p:nvSpPr>
          <p:cNvPr id="12" name="文本框 11"/>
          <p:cNvSpPr txBox="1"/>
          <p:nvPr/>
        </p:nvSpPr>
        <p:spPr>
          <a:xfrm>
            <a:off x="5456262" y="1642794"/>
            <a:ext cx="6096000" cy="3905300"/>
          </a:xfrm>
          <a:prstGeom prst="rect">
            <a:avLst/>
          </a:prstGeom>
          <a:noFill/>
        </p:spPr>
        <p:txBody>
          <a:bodyPr wrap="square" rtlCol="0" anchor="t">
            <a:spAutoFit/>
          </a:bodyPr>
          <a:lstStyle/>
          <a:p>
            <a:pPr marL="285750" indent="-285750" algn="just" fontAlgn="auto" hangingPunct="0">
              <a:lnSpc>
                <a:spcPct val="200000"/>
              </a:lnSpc>
              <a:buFont typeface="Wingdings" panose="05000000000000000000" charset="0"/>
              <a:buChar char="Ø"/>
            </a:pPr>
            <a:r>
              <a:rPr lang="zh-CN" altLang="en-US" sz="1400" b="1" spc="100" dirty="0">
                <a:latin typeface="微软雅黑" panose="020B0503020204020204" pitchFamily="34" charset="-122"/>
                <a:ea typeface="微软雅黑" panose="020B0503020204020204" pitchFamily="34" charset="-122"/>
                <a:sym typeface="+mn-ea"/>
              </a:rPr>
              <a:t>NNM-t</a:t>
            </a:r>
            <a:r>
              <a:rPr lang="zh-CN" altLang="en-US" sz="1400" spc="100" dirty="0">
                <a:latin typeface="微软雅黑" panose="020B0503020204020204" pitchFamily="34" charset="-122"/>
                <a:ea typeface="微软雅黑" panose="020B0503020204020204" pitchFamily="34" charset="-122"/>
                <a:sym typeface="+mn-ea"/>
              </a:rPr>
              <a:t> （基于信赖域约束的核范数最小化矩阵补全）:通过局部多项式回归解决矩阵补全的可恢复性问题，其性能优于纯基于矩阵的方案(即ALS)和纯基于插值的方案</a:t>
            </a:r>
          </a:p>
          <a:p>
            <a:pPr marL="285750" indent="-285750" algn="just" fontAlgn="auto" hangingPunct="0">
              <a:lnSpc>
                <a:spcPct val="200000"/>
              </a:lnSpc>
              <a:buFont typeface="Wingdings" panose="05000000000000000000" charset="0"/>
              <a:buChar char="Ø"/>
            </a:pPr>
            <a:r>
              <a:rPr lang="en-US" altLang="zh-CN" sz="1400" b="1" spc="100" dirty="0">
                <a:solidFill>
                  <a:schemeClr val="tx1"/>
                </a:solidFill>
                <a:latin typeface="微软雅黑" panose="020B0503020204020204" pitchFamily="34" charset="-122"/>
                <a:ea typeface="微软雅黑" panose="020B0503020204020204" pitchFamily="34" charset="-122"/>
              </a:rPr>
              <a:t>K</a:t>
            </a:r>
            <a:r>
              <a:rPr lang="zh-CN" altLang="en-US" sz="1400" b="1" spc="100" dirty="0">
                <a:solidFill>
                  <a:schemeClr val="tx1"/>
                </a:solidFill>
                <a:latin typeface="微软雅黑" panose="020B0503020204020204" pitchFamily="34" charset="-122"/>
                <a:ea typeface="微软雅黑" panose="020B0503020204020204" pitchFamily="34" charset="-122"/>
              </a:rPr>
              <a:t>-LP（k近邻局部多项式插值）</a:t>
            </a:r>
            <a:r>
              <a:rPr lang="zh-CN" altLang="en-US" sz="1400" spc="100" dirty="0">
                <a:solidFill>
                  <a:schemeClr val="tx1"/>
                </a:solidFill>
                <a:latin typeface="微软雅黑" panose="020B0503020204020204" pitchFamily="34" charset="-122"/>
                <a:ea typeface="微软雅黑" panose="020B0503020204020204" pitchFamily="34" charset="-122"/>
              </a:rPr>
              <a:t>:一阶局部多项式回归</a:t>
            </a:r>
            <a:endParaRPr lang="en-US" altLang="zh-CN" sz="1400" spc="100" dirty="0">
              <a:solidFill>
                <a:schemeClr val="tx1"/>
              </a:solidFill>
              <a:latin typeface="微软雅黑" panose="020B0503020204020204" pitchFamily="34" charset="-122"/>
              <a:ea typeface="微软雅黑" panose="020B0503020204020204" pitchFamily="34" charset="-122"/>
            </a:endParaRPr>
          </a:p>
          <a:p>
            <a:pPr marL="285750" indent="-285750" algn="just" fontAlgn="auto" hangingPunct="0">
              <a:lnSpc>
                <a:spcPct val="200000"/>
              </a:lnSpc>
              <a:buFont typeface="Wingdings" panose="05000000000000000000" charset="0"/>
              <a:buChar char="Ø"/>
            </a:pPr>
            <a:r>
              <a:rPr lang="en-US" altLang="zh-CN" sz="1400" b="1" spc="100" dirty="0">
                <a:latin typeface="微软雅黑" panose="020B0503020204020204" pitchFamily="34" charset="-122"/>
                <a:ea typeface="微软雅黑" panose="020B0503020204020204" pitchFamily="34" charset="-122"/>
              </a:rPr>
              <a:t>TPS</a:t>
            </a:r>
            <a:r>
              <a:rPr lang="zh-CN" altLang="en-US" sz="1400" b="1" spc="100" dirty="0">
                <a:latin typeface="微软雅黑" panose="020B0503020204020204" pitchFamily="34" charset="-122"/>
                <a:ea typeface="微软雅黑" panose="020B0503020204020204" pitchFamily="34" charset="-122"/>
              </a:rPr>
              <a:t>（薄板样条插值）：</a:t>
            </a:r>
            <a:r>
              <a:rPr lang="zh-CN" altLang="en-US" sz="1400" spc="100" dirty="0">
                <a:latin typeface="微软雅黑" panose="020B0503020204020204" pitchFamily="34" charset="-122"/>
                <a:ea typeface="微软雅黑" panose="020B0503020204020204" pitchFamily="34" charset="-122"/>
                <a:sym typeface="+mn-ea"/>
              </a:rPr>
              <a:t>核函数较难选择</a:t>
            </a:r>
            <a:endParaRPr lang="zh-CN" altLang="en-US" sz="1400" b="1" spc="100" dirty="0">
              <a:solidFill>
                <a:schemeClr val="tx1"/>
              </a:solidFill>
              <a:latin typeface="微软雅黑" panose="020B0503020204020204" pitchFamily="34" charset="-122"/>
              <a:ea typeface="微软雅黑" panose="020B0503020204020204" pitchFamily="34" charset="-122"/>
            </a:endParaRPr>
          </a:p>
          <a:p>
            <a:pPr marL="285750" indent="-285750" algn="just" fontAlgn="auto" hangingPunct="0">
              <a:lnSpc>
                <a:spcPct val="200000"/>
              </a:lnSpc>
              <a:buFont typeface="Wingdings" panose="05000000000000000000" charset="0"/>
              <a:buChar char="Ø"/>
            </a:pPr>
            <a:r>
              <a:rPr lang="zh-CN" altLang="en-US" sz="1400" b="1" spc="100" dirty="0">
                <a:solidFill>
                  <a:schemeClr val="tx1"/>
                </a:solidFill>
                <a:latin typeface="微软雅黑" panose="020B0503020204020204" pitchFamily="34" charset="-122"/>
                <a:ea typeface="微软雅黑" panose="020B0503020204020204" pitchFamily="34" charset="-122"/>
              </a:rPr>
              <a:t>GPR（高斯过程回归）</a:t>
            </a:r>
            <a:r>
              <a:rPr lang="zh-CN" altLang="en-US" sz="1400" spc="100" dirty="0">
                <a:solidFill>
                  <a:schemeClr val="tx1"/>
                </a:solidFill>
                <a:latin typeface="微软雅黑" panose="020B0503020204020204" pitchFamily="34" charset="-122"/>
                <a:ea typeface="微软雅黑" panose="020B0503020204020204" pitchFamily="34" charset="-122"/>
              </a:rPr>
              <a:t>：</a:t>
            </a:r>
            <a:r>
              <a:rPr lang="zh-CN" altLang="en-US" sz="1400" spc="100" dirty="0">
                <a:latin typeface="微软雅黑" panose="020B0503020204020204" pitchFamily="34" charset="-122"/>
                <a:ea typeface="微软雅黑" panose="020B0503020204020204" pitchFamily="34" charset="-122"/>
                <a:sym typeface="+mn-ea"/>
              </a:rPr>
              <a:t>核函数较难选择</a:t>
            </a:r>
            <a:endParaRPr lang="zh-CN" altLang="en-US" sz="1400" spc="100" dirty="0">
              <a:solidFill>
                <a:schemeClr val="tx1"/>
              </a:solidFill>
              <a:latin typeface="微软雅黑" panose="020B0503020204020204" pitchFamily="34" charset="-122"/>
              <a:ea typeface="微软雅黑" panose="020B0503020204020204" pitchFamily="34" charset="-122"/>
            </a:endParaRPr>
          </a:p>
          <a:p>
            <a:pPr marL="285750" indent="-285750" algn="just" fontAlgn="auto" hangingPunct="0">
              <a:lnSpc>
                <a:spcPct val="200000"/>
              </a:lnSpc>
              <a:buFont typeface="Wingdings" panose="05000000000000000000" charset="0"/>
              <a:buChar char="Ø"/>
            </a:pPr>
            <a:r>
              <a:rPr lang="zh-CN" altLang="en-US" sz="1400" b="1" spc="100" dirty="0">
                <a:solidFill>
                  <a:schemeClr val="tx1"/>
                </a:solidFill>
                <a:latin typeface="微软雅黑" panose="020B0503020204020204" pitchFamily="34" charset="-122"/>
                <a:ea typeface="微软雅黑" panose="020B0503020204020204" pitchFamily="34" charset="-122"/>
              </a:rPr>
              <a:t>KNN（k近邻插值）: </a:t>
            </a:r>
            <a:r>
              <a:rPr lang="en-US" altLang="zh-CN" sz="1400" spc="100" dirty="0">
                <a:solidFill>
                  <a:schemeClr val="tx1"/>
                </a:solidFill>
                <a:latin typeface="微软雅黑" panose="020B0503020204020204" pitchFamily="34" charset="-122"/>
                <a:ea typeface="微软雅黑" panose="020B0503020204020204" pitchFamily="34" charset="-122"/>
              </a:rPr>
              <a:t>:</a:t>
            </a:r>
            <a:r>
              <a:rPr sz="1400" spc="100" dirty="0">
                <a:solidFill>
                  <a:schemeClr val="tx1"/>
                </a:solidFill>
                <a:latin typeface="微软雅黑" panose="020B0503020204020204" pitchFamily="34" charset="-122"/>
                <a:ea typeface="微软雅黑" panose="020B0503020204020204" pitchFamily="34" charset="-122"/>
              </a:rPr>
              <a:t>对非均匀分布的测量不具有鲁棒性</a:t>
            </a:r>
          </a:p>
          <a:p>
            <a:pPr marL="285750" indent="-285750" algn="just" fontAlgn="auto" hangingPunct="0">
              <a:lnSpc>
                <a:spcPct val="200000"/>
              </a:lnSpc>
              <a:buFont typeface="Wingdings" panose="05000000000000000000" charset="0"/>
              <a:buChar char="Ø"/>
            </a:pPr>
            <a:r>
              <a:rPr lang="zh-CN" altLang="en-US" sz="1400" b="1" spc="100" dirty="0">
                <a:latin typeface="微软雅黑" panose="020B0503020204020204" pitchFamily="34" charset="-122"/>
                <a:ea typeface="微软雅黑" panose="020B0503020204020204" pitchFamily="34" charset="-122"/>
                <a:sym typeface="+mn-ea"/>
              </a:rPr>
              <a:t>Kriging</a:t>
            </a:r>
            <a:r>
              <a:rPr lang="zh-CN" altLang="en-US" sz="1400" spc="100" dirty="0">
                <a:latin typeface="微软雅黑" panose="020B0503020204020204" pitchFamily="34" charset="-122"/>
                <a:ea typeface="微软雅黑" panose="020B0503020204020204" pitchFamily="34" charset="-122"/>
                <a:sym typeface="+mn-ea"/>
              </a:rPr>
              <a:t> [162]: </a:t>
            </a:r>
            <a:r>
              <a:rPr lang="zh-CN" altLang="en-US" sz="1400" dirty="0">
                <a:latin typeface="微软雅黑" panose="020B0503020204020204" pitchFamily="34" charset="-122"/>
                <a:ea typeface="微软雅黑" panose="020B0503020204020204" pitchFamily="34" charset="-122"/>
                <a:sym typeface="+mn-ea"/>
              </a:rPr>
              <a:t>平均值恒定，限制估计CKM能量漂移的能力</a:t>
            </a:r>
            <a:endParaRPr lang="en-US" altLang="zh-CN" sz="1400" spc="100" dirty="0">
              <a:solidFill>
                <a:schemeClr val="tx1"/>
              </a:solidFill>
              <a:latin typeface="微软雅黑" panose="020B0503020204020204" pitchFamily="34" charset="-122"/>
              <a:ea typeface="微软雅黑" panose="020B0503020204020204" pitchFamily="34" charset="-122"/>
            </a:endParaRPr>
          </a:p>
          <a:p>
            <a:pPr marL="285750" indent="-285750" algn="just" fontAlgn="auto" hangingPunct="0">
              <a:lnSpc>
                <a:spcPct val="200000"/>
              </a:lnSpc>
              <a:buFont typeface="Wingdings" panose="05000000000000000000" charset="0"/>
              <a:buChar char="Ø"/>
            </a:pPr>
            <a:r>
              <a:rPr lang="en-US" altLang="zh-CN" sz="1400" b="1" spc="100" dirty="0">
                <a:solidFill>
                  <a:schemeClr val="tx1"/>
                </a:solidFill>
                <a:latin typeface="微软雅黑" panose="020B0503020204020204" pitchFamily="34" charset="-122"/>
                <a:ea typeface="微软雅黑" panose="020B0503020204020204" pitchFamily="34" charset="-122"/>
              </a:rPr>
              <a:t>ALS</a:t>
            </a:r>
            <a:r>
              <a:rPr lang="zh-CN" altLang="en-US" sz="1400" b="1" spc="100" dirty="0">
                <a:solidFill>
                  <a:schemeClr val="tx1"/>
                </a:solidFill>
                <a:latin typeface="微软雅黑" panose="020B0503020204020204" pitchFamily="34" charset="-122"/>
                <a:ea typeface="微软雅黑" panose="020B0503020204020204" pitchFamily="34" charset="-122"/>
              </a:rPr>
              <a:t>（交替矩阵补全）</a:t>
            </a:r>
            <a:r>
              <a:rPr lang="en-US" altLang="zh-CN" sz="1400" spc="100" dirty="0">
                <a:solidFill>
                  <a:schemeClr val="tx1"/>
                </a:solidFill>
                <a:latin typeface="微软雅黑" panose="020B0503020204020204" pitchFamily="34" charset="-122"/>
                <a:ea typeface="微软雅黑" panose="020B0503020204020204" pitchFamily="34" charset="-122"/>
              </a:rPr>
              <a:t>:低采样率下</a:t>
            </a:r>
            <a:r>
              <a:rPr lang="zh-CN" altLang="en-US" sz="1400" spc="100" dirty="0">
                <a:solidFill>
                  <a:schemeClr val="tx1"/>
                </a:solidFill>
                <a:latin typeface="微软雅黑" panose="020B0503020204020204" pitchFamily="34" charset="-122"/>
                <a:ea typeface="微软雅黑" panose="020B0503020204020204" pitchFamily="34" charset="-122"/>
              </a:rPr>
              <a:t>难以恢复</a:t>
            </a:r>
          </a:p>
        </p:txBody>
      </p:sp>
      <p:pic>
        <p:nvPicPr>
          <p:cNvPr id="2" name="图片 1"/>
          <p:cNvPicPr>
            <a:picLocks noChangeAspect="1"/>
          </p:cNvPicPr>
          <p:nvPr>
            <p:custDataLst>
              <p:tags r:id="rId2"/>
            </p:custDataLst>
          </p:nvPr>
        </p:nvPicPr>
        <p:blipFill>
          <a:blip r:embed="rId6"/>
          <a:stretch>
            <a:fillRect/>
          </a:stretch>
        </p:blipFill>
        <p:spPr>
          <a:xfrm>
            <a:off x="3555707" y="4927014"/>
            <a:ext cx="570230" cy="2032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no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DB44E30-715F-4973-8179-B4178D7E09F0}" type="datetime1">
              <a:rPr lang="zh-CN" altLang="en-US" smtClean="0">
                <a:solidFill>
                  <a:schemeClr val="bg1">
                    <a:lumMod val="50000"/>
                  </a:schemeClr>
                </a:solidFill>
                <a:latin typeface="微软雅黑" panose="020B0503020204020204" pitchFamily="34" charset="-122"/>
                <a:ea typeface="微软雅黑" panose="020B0503020204020204" pitchFamily="34" charset="-122"/>
              </a:rPr>
              <a:t>2024/3/13</a:t>
            </a:fld>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rPr>
              <a:t>西安电子科技大学</a:t>
            </a:r>
          </a:p>
        </p:txBody>
      </p:sp>
      <p:sp>
        <p:nvSpPr>
          <p:cNvPr id="5" name="灯片编号占位符 4"/>
          <p:cNvSpPr>
            <a:spLocks noGrp="1"/>
          </p:cNvSpPr>
          <p:nvPr>
            <p:ph type="sldNum" sz="quarter" idx="12"/>
          </p:nvPr>
        </p:nvSpPr>
        <p:spPr/>
        <p:txBody>
          <a:bodyPr/>
          <a:lstStyle/>
          <a:p>
            <a:fld id="{33B9A5AF-BDD6-4E14-989F-CF034C94E4CA}" type="slidenum">
              <a:rPr lang="zh-CN" altLang="en-US" smtClean="0">
                <a:solidFill>
                  <a:schemeClr val="bg1">
                    <a:lumMod val="50000"/>
                  </a:schemeClr>
                </a:solidFill>
                <a:latin typeface="微软雅黑" panose="020B0503020204020204" pitchFamily="34" charset="-122"/>
                <a:ea typeface="微软雅黑" panose="020B0503020204020204" pitchFamily="34" charset="-122"/>
              </a:rPr>
              <a:t>21</a:t>
            </a:fld>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 name="标题 6"/>
          <p:cNvSpPr>
            <a:spLocks noGrp="1"/>
          </p:cNvSpPr>
          <p:nvPr>
            <p:ph type="title"/>
          </p:nvPr>
        </p:nvSpPr>
        <p:spPr>
          <a:xfrm>
            <a:off x="749935" y="316865"/>
            <a:ext cx="9777095" cy="794385"/>
          </a:xfrm>
        </p:spPr>
        <p:txBody>
          <a:bodyPr>
            <a:noAutofit/>
          </a:bodyPr>
          <a:lstStyle/>
          <a:p>
            <a:r>
              <a:rPr lang="zh-CN" altLang="en-US" sz="1800">
                <a:latin typeface="微软雅黑" panose="020B0503020204020204" pitchFamily="34" charset="-122"/>
                <a:ea typeface="微软雅黑" panose="020B0503020204020204" pitchFamily="34" charset="-122"/>
              </a:rPr>
              <a:t>A tutorial on </a:t>
            </a:r>
            <a:r>
              <a:rPr lang="zh-CN" altLang="en-US" sz="2000">
                <a:latin typeface="微软雅黑" panose="020B0503020204020204" pitchFamily="34" charset="-122"/>
                <a:ea typeface="微软雅黑" panose="020B0503020204020204" pitchFamily="34" charset="-122"/>
              </a:rPr>
              <a:t>environment</a:t>
            </a:r>
            <a:r>
              <a:rPr lang="zh-CN" altLang="en-US" sz="1800">
                <a:latin typeface="微软雅黑" panose="020B0503020204020204" pitchFamily="34" charset="-122"/>
                <a:ea typeface="微软雅黑" panose="020B0503020204020204" pitchFamily="34" charset="-122"/>
              </a:rPr>
              <a:t>-aware communications via channel knowledge map for 6G</a:t>
            </a:r>
          </a:p>
        </p:txBody>
      </p:sp>
      <p:sp>
        <p:nvSpPr>
          <p:cNvPr id="53" name="文本框 52"/>
          <p:cNvSpPr txBox="1"/>
          <p:nvPr/>
        </p:nvSpPr>
        <p:spPr>
          <a:xfrm>
            <a:off x="450850" y="812165"/>
            <a:ext cx="10075545" cy="525657"/>
          </a:xfrm>
          <a:prstGeom prst="rect">
            <a:avLst/>
          </a:prstGeom>
          <a:noFill/>
        </p:spPr>
        <p:txBody>
          <a:bodyPr wrap="square" rtlCol="0">
            <a:spAutoFit/>
          </a:bodyPr>
          <a:lstStyle/>
          <a:p>
            <a:pPr algn="just" hangingPunct="0">
              <a:lnSpc>
                <a:spcPct val="130000"/>
              </a:lnSpc>
            </a:pPr>
            <a:r>
              <a:rPr lang="en-US" altLang="zh-CN" sz="2400" spc="100" dirty="0">
                <a:latin typeface="微软雅黑" panose="020B0503020204020204" pitchFamily="34" charset="-122"/>
                <a:ea typeface="微软雅黑" panose="020B0503020204020204" pitchFamily="34" charset="-122"/>
                <a:cs typeface="微软雅黑" panose="020B0503020204020204" pitchFamily="34" charset="-122"/>
              </a:rPr>
              <a:t>3.4 Model-assisted construction</a:t>
            </a:r>
          </a:p>
        </p:txBody>
      </p:sp>
      <p:pic>
        <p:nvPicPr>
          <p:cNvPr id="2" name="图片 1"/>
          <p:cNvPicPr>
            <a:picLocks noChangeAspect="1"/>
          </p:cNvPicPr>
          <p:nvPr>
            <p:custDataLst>
              <p:tags r:id="rId1"/>
            </p:custDataLst>
          </p:nvPr>
        </p:nvPicPr>
        <p:blipFill>
          <a:blip r:embed="rId4"/>
          <a:stretch>
            <a:fillRect/>
          </a:stretch>
        </p:blipFill>
        <p:spPr>
          <a:xfrm>
            <a:off x="749935" y="1939607"/>
            <a:ext cx="4371340" cy="3588385"/>
          </a:xfrm>
          <a:prstGeom prst="rect">
            <a:avLst/>
          </a:prstGeom>
        </p:spPr>
      </p:pic>
      <p:sp>
        <p:nvSpPr>
          <p:cNvPr id="6" name="文本框 5"/>
          <p:cNvSpPr txBox="1"/>
          <p:nvPr/>
        </p:nvSpPr>
        <p:spPr>
          <a:xfrm>
            <a:off x="6035040" y="1939607"/>
            <a:ext cx="5709432" cy="3465179"/>
          </a:xfrm>
          <a:prstGeom prst="rect">
            <a:avLst/>
          </a:prstGeom>
          <a:noFill/>
        </p:spPr>
        <p:txBody>
          <a:bodyPr wrap="square" rtlCol="0">
            <a:spAutoFit/>
          </a:bodyPr>
          <a:lstStyle/>
          <a:p>
            <a:pPr marL="285750" indent="-285750" algn="just" fontAlgn="auto" hangingPunct="0">
              <a:lnSpc>
                <a:spcPct val="200000"/>
              </a:lnSpc>
              <a:buFont typeface="Wingdings" panose="05000000000000000000" charset="0"/>
              <a:buChar char="l"/>
            </a:pPr>
            <a:r>
              <a:rPr lang="en-US" altLang="zh-CN" sz="1600" spc="100" dirty="0">
                <a:solidFill>
                  <a:schemeClr val="tx1"/>
                </a:solidFill>
                <a:latin typeface="微软雅黑" panose="020B0503020204020204" pitchFamily="34" charset="-122"/>
                <a:ea typeface="微软雅黑" panose="020B0503020204020204" pitchFamily="34" charset="-122"/>
              </a:rPr>
              <a:t>UNet+RadioUNet</a:t>
            </a:r>
          </a:p>
          <a:p>
            <a:pPr marL="742950" lvl="1" indent="-285750" algn="just" fontAlgn="auto" hangingPunct="0">
              <a:lnSpc>
                <a:spcPct val="200000"/>
              </a:lnSpc>
              <a:buFont typeface="Wingdings" panose="05000000000000000000" charset="0"/>
              <a:buChar char="Ø"/>
            </a:pPr>
            <a:r>
              <a:rPr lang="zh-CN" altLang="en-US" sz="1600" spc="100" dirty="0">
                <a:latin typeface="微软雅黑" panose="020B0503020204020204" pitchFamily="34" charset="-122"/>
                <a:ea typeface="微软雅黑" panose="020B0503020204020204" pitchFamily="34" charset="-122"/>
                <a:sym typeface="+mn-ea"/>
              </a:rPr>
              <a:t>城市地图作为输入</a:t>
            </a:r>
            <a:endParaRPr lang="en-US" altLang="zh-CN" sz="1600" spc="100" dirty="0">
              <a:latin typeface="微软雅黑" panose="020B0503020204020204" pitchFamily="34" charset="-122"/>
              <a:ea typeface="微软雅黑" panose="020B0503020204020204" pitchFamily="34" charset="-122"/>
              <a:sym typeface="+mn-ea"/>
            </a:endParaRPr>
          </a:p>
          <a:p>
            <a:pPr marL="742950" lvl="1" indent="-285750" algn="just" fontAlgn="auto" hangingPunct="0">
              <a:lnSpc>
                <a:spcPct val="200000"/>
              </a:lnSpc>
              <a:buFont typeface="Wingdings" panose="05000000000000000000" charset="0"/>
              <a:buChar char="Ø"/>
            </a:pPr>
            <a:r>
              <a:rPr lang="zh-CN" altLang="en-US" sz="1600" spc="100" dirty="0">
                <a:latin typeface="微软雅黑" panose="020B0503020204020204" pitchFamily="34" charset="-122"/>
                <a:ea typeface="微软雅黑" panose="020B0503020204020204" pitchFamily="34" charset="-122"/>
                <a:sym typeface="+mn-ea"/>
              </a:rPr>
              <a:t>性能相近</a:t>
            </a:r>
          </a:p>
          <a:p>
            <a:pPr marL="285750" indent="-285750" algn="just" fontAlgn="auto" hangingPunct="0">
              <a:lnSpc>
                <a:spcPct val="200000"/>
              </a:lnSpc>
              <a:buFont typeface="Wingdings" panose="05000000000000000000" charset="0"/>
              <a:buChar char="l"/>
            </a:pPr>
            <a:r>
              <a:rPr lang="en-US" altLang="zh-CN" sz="1600" spc="100" dirty="0">
                <a:latin typeface="微软雅黑" panose="020B0503020204020204" pitchFamily="34" charset="-122"/>
                <a:ea typeface="微软雅黑" panose="020B0503020204020204" pitchFamily="34" charset="-122"/>
              </a:rPr>
              <a:t>S</a:t>
            </a:r>
            <a:r>
              <a:rPr lang="en-US" altLang="zh-CN" sz="1600" spc="100" dirty="0">
                <a:solidFill>
                  <a:schemeClr val="tx1"/>
                </a:solidFill>
                <a:latin typeface="微软雅黑" panose="020B0503020204020204" pitchFamily="34" charset="-122"/>
                <a:ea typeface="微软雅黑" panose="020B0503020204020204" pitchFamily="34" charset="-122"/>
              </a:rPr>
              <a:t>egmented </a:t>
            </a:r>
            <a:r>
              <a:rPr lang="en-US" altLang="zh-CN" sz="1600" spc="100" dirty="0" err="1">
                <a:solidFill>
                  <a:schemeClr val="tx1"/>
                </a:solidFill>
                <a:latin typeface="微软雅黑" panose="020B0503020204020204" pitchFamily="34" charset="-122"/>
                <a:ea typeface="微软雅黑" panose="020B0503020204020204" pitchFamily="34" charset="-122"/>
              </a:rPr>
              <a:t>model+</a:t>
            </a:r>
            <a:r>
              <a:rPr lang="en-US" sz="1600" spc="100" dirty="0" err="1">
                <a:solidFill>
                  <a:schemeClr val="tx1"/>
                </a:solidFill>
                <a:latin typeface="微软雅黑" panose="020B0503020204020204" pitchFamily="34" charset="-122"/>
                <a:ea typeface="微软雅黑" panose="020B0503020204020204" pitchFamily="34" charset="-122"/>
              </a:rPr>
              <a:t>DL-segmented</a:t>
            </a:r>
            <a:r>
              <a:rPr lang="en-US" sz="1600" spc="100" dirty="0">
                <a:solidFill>
                  <a:schemeClr val="tx1"/>
                </a:solidFill>
                <a:latin typeface="微软雅黑" panose="020B0503020204020204" pitchFamily="34" charset="-122"/>
                <a:ea typeface="微软雅黑" panose="020B0503020204020204" pitchFamily="34" charset="-122"/>
              </a:rPr>
              <a:t> model</a:t>
            </a:r>
          </a:p>
          <a:p>
            <a:pPr marL="742950" lvl="1" indent="-285750" algn="just" fontAlgn="auto" hangingPunct="0">
              <a:lnSpc>
                <a:spcPct val="200000"/>
              </a:lnSpc>
              <a:buFont typeface="Wingdings" panose="05000000000000000000" charset="0"/>
              <a:buChar char="Ø"/>
            </a:pPr>
            <a:r>
              <a:rPr lang="zh-CN" altLang="en-US" sz="1600" spc="100" dirty="0">
                <a:solidFill>
                  <a:schemeClr val="tx1"/>
                </a:solidFill>
                <a:latin typeface="微软雅黑" panose="020B0503020204020204" pitchFamily="34" charset="-122"/>
                <a:ea typeface="微软雅黑" panose="020B0503020204020204" pitchFamily="34" charset="-122"/>
              </a:rPr>
              <a:t>需要估计障碍物环境信息</a:t>
            </a:r>
            <a:endParaRPr lang="en-US" altLang="zh-CN" sz="1600" spc="100" dirty="0">
              <a:solidFill>
                <a:schemeClr val="tx1"/>
              </a:solidFill>
              <a:latin typeface="微软雅黑" panose="020B0503020204020204" pitchFamily="34" charset="-122"/>
              <a:ea typeface="微软雅黑" panose="020B0503020204020204" pitchFamily="34" charset="-122"/>
            </a:endParaRPr>
          </a:p>
          <a:p>
            <a:pPr marL="742950" lvl="1" indent="-285750" algn="just" fontAlgn="auto" hangingPunct="0">
              <a:lnSpc>
                <a:spcPct val="200000"/>
              </a:lnSpc>
              <a:buFont typeface="Wingdings" panose="05000000000000000000" charset="0"/>
              <a:buChar char="Ø"/>
            </a:pPr>
            <a:r>
              <a:rPr lang="zh-CN" altLang="en-US" sz="1600" spc="100" dirty="0">
                <a:solidFill>
                  <a:schemeClr val="tx1"/>
                </a:solidFill>
                <a:latin typeface="微软雅黑" panose="020B0503020204020204" pitchFamily="34" charset="-122"/>
                <a:ea typeface="微软雅黑" panose="020B0503020204020204" pitchFamily="34" charset="-122"/>
              </a:rPr>
              <a:t>传统估计障碍物环境信息困难</a:t>
            </a:r>
            <a:endParaRPr lang="en-US" altLang="zh-CN" sz="1600" spc="100" dirty="0">
              <a:solidFill>
                <a:schemeClr val="tx1"/>
              </a:solidFill>
              <a:latin typeface="微软雅黑" panose="020B0503020204020204" pitchFamily="34" charset="-122"/>
              <a:ea typeface="微软雅黑" panose="020B0503020204020204" pitchFamily="34" charset="-122"/>
            </a:endParaRPr>
          </a:p>
          <a:p>
            <a:pPr marL="742950" lvl="1" indent="-285750" algn="just" fontAlgn="auto" hangingPunct="0">
              <a:lnSpc>
                <a:spcPct val="200000"/>
              </a:lnSpc>
              <a:buFont typeface="Wingdings" panose="05000000000000000000" charset="0"/>
              <a:buChar char="Ø"/>
            </a:pPr>
            <a:r>
              <a:rPr lang="zh-CN" altLang="en-US" sz="1600" spc="100" dirty="0">
                <a:latin typeface="微软雅黑" panose="020B0503020204020204" pitchFamily="34" charset="-122"/>
                <a:ea typeface="微软雅黑" panose="020B0503020204020204" pitchFamily="34" charset="-122"/>
              </a:rPr>
              <a:t>性能差距较大</a:t>
            </a:r>
            <a:endParaRPr lang="zh-CN" sz="1600" spc="1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DB44E30-715F-4973-8179-B4178D7E09F0}" type="datetime1">
              <a:rPr lang="zh-CN" altLang="en-US" smtClean="0">
                <a:solidFill>
                  <a:schemeClr val="bg1">
                    <a:lumMod val="50000"/>
                  </a:schemeClr>
                </a:solidFill>
                <a:latin typeface="微软雅黑" panose="020B0503020204020204" pitchFamily="34" charset="-122"/>
                <a:ea typeface="微软雅黑" panose="020B0503020204020204" pitchFamily="34" charset="-122"/>
              </a:rPr>
              <a:t>2024/3/13</a:t>
            </a:fld>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rPr>
              <a:t>西安电子科技大学</a:t>
            </a:r>
          </a:p>
        </p:txBody>
      </p:sp>
      <p:sp>
        <p:nvSpPr>
          <p:cNvPr id="5" name="灯片编号占位符 4"/>
          <p:cNvSpPr>
            <a:spLocks noGrp="1"/>
          </p:cNvSpPr>
          <p:nvPr>
            <p:ph type="sldNum" sz="quarter" idx="12"/>
          </p:nvPr>
        </p:nvSpPr>
        <p:spPr/>
        <p:txBody>
          <a:bodyPr/>
          <a:lstStyle/>
          <a:p>
            <a:fld id="{33B9A5AF-BDD6-4E14-989F-CF034C94E4CA}" type="slidenum">
              <a:rPr lang="zh-CN" altLang="en-US" smtClean="0">
                <a:solidFill>
                  <a:schemeClr val="bg1">
                    <a:lumMod val="50000"/>
                  </a:schemeClr>
                </a:solidFill>
                <a:latin typeface="微软雅黑" panose="020B0503020204020204" pitchFamily="34" charset="-122"/>
                <a:ea typeface="微软雅黑" panose="020B0503020204020204" pitchFamily="34" charset="-122"/>
              </a:rPr>
              <a:t>22</a:t>
            </a:fld>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 name="标题 6"/>
          <p:cNvSpPr>
            <a:spLocks noGrp="1"/>
          </p:cNvSpPr>
          <p:nvPr>
            <p:ph type="title"/>
          </p:nvPr>
        </p:nvSpPr>
        <p:spPr>
          <a:xfrm>
            <a:off x="749935" y="316865"/>
            <a:ext cx="9777095" cy="794385"/>
          </a:xfrm>
        </p:spPr>
        <p:txBody>
          <a:bodyPr>
            <a:noAutofit/>
          </a:bodyPr>
          <a:lstStyle/>
          <a:p>
            <a:r>
              <a:rPr lang="zh-CN" altLang="en-US" sz="1800">
                <a:latin typeface="微软雅黑" panose="020B0503020204020204" pitchFamily="34" charset="-122"/>
                <a:ea typeface="微软雅黑" panose="020B0503020204020204" pitchFamily="34" charset="-122"/>
              </a:rPr>
              <a:t>A tutorial on </a:t>
            </a:r>
            <a:r>
              <a:rPr lang="zh-CN" altLang="en-US" sz="2000">
                <a:latin typeface="微软雅黑" panose="020B0503020204020204" pitchFamily="34" charset="-122"/>
                <a:ea typeface="微软雅黑" panose="020B0503020204020204" pitchFamily="34" charset="-122"/>
              </a:rPr>
              <a:t>environment</a:t>
            </a:r>
            <a:r>
              <a:rPr lang="zh-CN" altLang="en-US" sz="1800">
                <a:latin typeface="微软雅黑" panose="020B0503020204020204" pitchFamily="34" charset="-122"/>
                <a:ea typeface="微软雅黑" panose="020B0503020204020204" pitchFamily="34" charset="-122"/>
              </a:rPr>
              <a:t>-aware communications via channel knowledge map for 6G</a:t>
            </a:r>
          </a:p>
        </p:txBody>
      </p:sp>
      <p:sp>
        <p:nvSpPr>
          <p:cNvPr id="53" name="文本框 52"/>
          <p:cNvSpPr txBox="1"/>
          <p:nvPr/>
        </p:nvSpPr>
        <p:spPr>
          <a:xfrm>
            <a:off x="450850" y="812165"/>
            <a:ext cx="10075545" cy="525657"/>
          </a:xfrm>
          <a:prstGeom prst="rect">
            <a:avLst/>
          </a:prstGeom>
          <a:noFill/>
        </p:spPr>
        <p:txBody>
          <a:bodyPr wrap="square" rtlCol="0">
            <a:spAutoFit/>
          </a:bodyPr>
          <a:lstStyle/>
          <a:p>
            <a:pPr algn="just" hangingPunct="0">
              <a:lnSpc>
                <a:spcPct val="130000"/>
              </a:lnSpc>
            </a:pPr>
            <a:r>
              <a:rPr lang="en-US" altLang="zh-CN" sz="2400" spc="100" dirty="0">
                <a:latin typeface="微软雅黑" panose="020B0503020204020204" pitchFamily="34" charset="-122"/>
                <a:ea typeface="微软雅黑" panose="020B0503020204020204" pitchFamily="34" charset="-122"/>
                <a:cs typeface="微软雅黑" panose="020B0503020204020204" pitchFamily="34" charset="-122"/>
              </a:rPr>
              <a:t>3.4 Model-assisted construction</a:t>
            </a:r>
          </a:p>
        </p:txBody>
      </p:sp>
      <p:pic>
        <p:nvPicPr>
          <p:cNvPr id="10" name="图片 9">
            <a:extLst>
              <a:ext uri="{FF2B5EF4-FFF2-40B4-BE49-F238E27FC236}">
                <a16:creationId xmlns:a16="http://schemas.microsoft.com/office/drawing/2014/main" id="{87571916-CC65-40A7-BDD8-4B266C17281F}"/>
              </a:ext>
            </a:extLst>
          </p:cNvPr>
          <p:cNvPicPr>
            <a:picLocks noChangeAspect="1"/>
          </p:cNvPicPr>
          <p:nvPr/>
        </p:nvPicPr>
        <p:blipFill>
          <a:blip r:embed="rId8"/>
          <a:stretch>
            <a:fillRect/>
          </a:stretch>
        </p:blipFill>
        <p:spPr>
          <a:xfrm>
            <a:off x="838200" y="1383030"/>
            <a:ext cx="10337743" cy="3345280"/>
          </a:xfrm>
          <a:prstGeom prst="rect">
            <a:avLst/>
          </a:prstGeom>
        </p:spPr>
      </p:pic>
      <p:sp>
        <p:nvSpPr>
          <p:cNvPr id="16" name="文本框 15">
            <a:extLst>
              <a:ext uri="{FF2B5EF4-FFF2-40B4-BE49-F238E27FC236}">
                <a16:creationId xmlns:a16="http://schemas.microsoft.com/office/drawing/2014/main" id="{4B399D3B-00F8-49C1-8C11-8CAF7EE00848}"/>
              </a:ext>
            </a:extLst>
          </p:cNvPr>
          <p:cNvSpPr txBox="1"/>
          <p:nvPr>
            <p:custDataLst>
              <p:tags r:id="rId1"/>
            </p:custDataLst>
          </p:nvPr>
        </p:nvSpPr>
        <p:spPr>
          <a:xfrm>
            <a:off x="3177002" y="4903462"/>
            <a:ext cx="869315" cy="396240"/>
          </a:xfrm>
          <a:prstGeom prst="rect">
            <a:avLst/>
          </a:prstGeom>
          <a:noFill/>
        </p:spPr>
        <p:txBody>
          <a:bodyPr wrap="square" rtlCol="0">
            <a:noAutofit/>
          </a:bodyPr>
          <a:lstStyle/>
          <a:p>
            <a:pPr algn="just" hangingPunct="0">
              <a:lnSpc>
                <a:spcPct val="130000"/>
              </a:lnSpc>
            </a:pPr>
            <a:r>
              <a:rPr lang="zh-CN" altLang="en-US" sz="1600" spc="100" dirty="0">
                <a:latin typeface="微软雅黑" panose="020B0503020204020204" pitchFamily="34" charset="-122"/>
                <a:ea typeface="微软雅黑" panose="020B0503020204020204" pitchFamily="34" charset="-122"/>
              </a:rPr>
              <a:t>总结</a:t>
            </a:r>
            <a:r>
              <a:rPr lang="zh-CN" altLang="en-US" sz="1600" spc="100" dirty="0">
                <a:solidFill>
                  <a:schemeClr val="tx1"/>
                </a:solidFill>
                <a:latin typeface="微软雅黑" panose="020B0503020204020204" pitchFamily="34" charset="-122"/>
                <a:ea typeface="微软雅黑" panose="020B0503020204020204" pitchFamily="34" charset="-122"/>
              </a:rPr>
              <a:t>：</a:t>
            </a:r>
          </a:p>
        </p:txBody>
      </p:sp>
      <p:sp>
        <p:nvSpPr>
          <p:cNvPr id="17" name="文本框 16">
            <a:extLst>
              <a:ext uri="{FF2B5EF4-FFF2-40B4-BE49-F238E27FC236}">
                <a16:creationId xmlns:a16="http://schemas.microsoft.com/office/drawing/2014/main" id="{E4290736-F234-4AC6-BF50-74CA3DF68594}"/>
              </a:ext>
            </a:extLst>
          </p:cNvPr>
          <p:cNvSpPr txBox="1"/>
          <p:nvPr>
            <p:custDataLst>
              <p:tags r:id="rId2"/>
            </p:custDataLst>
          </p:nvPr>
        </p:nvSpPr>
        <p:spPr>
          <a:xfrm>
            <a:off x="3931382" y="5294939"/>
            <a:ext cx="2593975" cy="570865"/>
          </a:xfrm>
          <a:prstGeom prst="rect">
            <a:avLst/>
          </a:prstGeom>
          <a:noFill/>
        </p:spPr>
        <p:txBody>
          <a:bodyPr wrap="square" rtlCol="0" anchor="t">
            <a:spAutoFit/>
          </a:bodyPr>
          <a:lstStyle/>
          <a:p>
            <a:pPr marL="171450" indent="-171450" algn="just" hangingPunct="0">
              <a:lnSpc>
                <a:spcPct val="130000"/>
              </a:lnSpc>
              <a:buFont typeface="Wingdings" panose="05000000000000000000" charset="0"/>
              <a:buChar char="Ø"/>
            </a:pPr>
            <a:r>
              <a:rPr lang="zh-CN" altLang="en-US" sz="1200" spc="100" dirty="0">
                <a:latin typeface="微软雅黑" panose="020B0503020204020204" pitchFamily="34" charset="-122"/>
                <a:ea typeface="微软雅黑" panose="020B0503020204020204" pitchFamily="34" charset="-122"/>
                <a:cs typeface="微软雅黑" panose="020B0503020204020204" pitchFamily="34" charset="-122"/>
                <a:sym typeface="+mn-ea"/>
              </a:rPr>
              <a:t>数据稀疏时计算效率很高</a:t>
            </a:r>
          </a:p>
          <a:p>
            <a:pPr marL="171450" indent="-171450" algn="just" hangingPunct="0">
              <a:lnSpc>
                <a:spcPct val="130000"/>
              </a:lnSpc>
              <a:buFont typeface="Wingdings" panose="05000000000000000000" charset="0"/>
              <a:buChar char="Ø"/>
            </a:pPr>
            <a:r>
              <a:rPr lang="zh-CN" altLang="en-US" sz="1200" spc="100" dirty="0">
                <a:latin typeface="微软雅黑" panose="020B0503020204020204" pitchFamily="34" charset="-122"/>
                <a:ea typeface="微软雅黑" panose="020B0503020204020204" pitchFamily="34" charset="-122"/>
                <a:cs typeface="微软雅黑" panose="020B0503020204020204" pitchFamily="34" charset="-122"/>
                <a:sym typeface="+mn-ea"/>
              </a:rPr>
              <a:t>可扩展性差</a:t>
            </a:r>
            <a:endParaRPr lang="zh-CN" altLang="en-US" sz="1200" spc="100" dirty="0">
              <a:solidFill>
                <a:schemeClr val="accent4">
                  <a:lumMod val="20000"/>
                  <a:lumOff val="8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8" name="文本框 17">
            <a:extLst>
              <a:ext uri="{FF2B5EF4-FFF2-40B4-BE49-F238E27FC236}">
                <a16:creationId xmlns:a16="http://schemas.microsoft.com/office/drawing/2014/main" id="{5DD90873-C226-4188-9B27-68690AB956BC}"/>
              </a:ext>
            </a:extLst>
          </p:cNvPr>
          <p:cNvSpPr txBox="1"/>
          <p:nvPr>
            <p:custDataLst>
              <p:tags r:id="rId3"/>
            </p:custDataLst>
          </p:nvPr>
        </p:nvSpPr>
        <p:spPr>
          <a:xfrm>
            <a:off x="3931382" y="4947084"/>
            <a:ext cx="2593975" cy="308995"/>
          </a:xfrm>
          <a:prstGeom prst="rect">
            <a:avLst/>
          </a:prstGeom>
          <a:noFill/>
        </p:spPr>
        <p:txBody>
          <a:bodyPr wrap="square" rtlCol="0" anchor="t">
            <a:spAutoFit/>
          </a:bodyPr>
          <a:lstStyle/>
          <a:p>
            <a:pPr algn="just" hangingPunct="0">
              <a:lnSpc>
                <a:spcPct val="130000"/>
              </a:lnSpc>
            </a:pPr>
            <a:r>
              <a:rPr lang="zh-CN" altLang="en-US" sz="1200" spc="100" dirty="0">
                <a:latin typeface="微软雅黑" panose="020B0503020204020204" pitchFamily="34" charset="-122"/>
                <a:ea typeface="微软雅黑" panose="020B0503020204020204" pitchFamily="34" charset="-122"/>
                <a:cs typeface="微软雅黑" panose="020B0503020204020204" pitchFamily="34" charset="-122"/>
                <a:sym typeface="+mn-ea"/>
              </a:rPr>
              <a:t>无模型辅助的方法</a:t>
            </a:r>
          </a:p>
        </p:txBody>
      </p:sp>
      <p:sp>
        <p:nvSpPr>
          <p:cNvPr id="19" name="文本框 18">
            <a:extLst>
              <a:ext uri="{FF2B5EF4-FFF2-40B4-BE49-F238E27FC236}">
                <a16:creationId xmlns:a16="http://schemas.microsoft.com/office/drawing/2014/main" id="{5E63AE44-A69A-4688-89F0-0602AE90E420}"/>
              </a:ext>
            </a:extLst>
          </p:cNvPr>
          <p:cNvSpPr txBox="1"/>
          <p:nvPr>
            <p:custDataLst>
              <p:tags r:id="rId4"/>
            </p:custDataLst>
          </p:nvPr>
        </p:nvSpPr>
        <p:spPr>
          <a:xfrm>
            <a:off x="6313584" y="4947083"/>
            <a:ext cx="2593975" cy="308995"/>
          </a:xfrm>
          <a:prstGeom prst="rect">
            <a:avLst/>
          </a:prstGeom>
          <a:noFill/>
        </p:spPr>
        <p:txBody>
          <a:bodyPr wrap="square" rtlCol="0" anchor="t">
            <a:spAutoFit/>
          </a:bodyPr>
          <a:lstStyle/>
          <a:p>
            <a:pPr algn="just" hangingPunct="0">
              <a:lnSpc>
                <a:spcPct val="130000"/>
              </a:lnSpc>
            </a:pPr>
            <a:r>
              <a:rPr lang="zh-CN" altLang="en-US" sz="1200" spc="100" dirty="0">
                <a:latin typeface="微软雅黑" panose="020B0503020204020204" pitchFamily="34" charset="-122"/>
                <a:ea typeface="微软雅黑" panose="020B0503020204020204" pitchFamily="34" charset="-122"/>
                <a:cs typeface="微软雅黑" panose="020B0503020204020204" pitchFamily="34" charset="-122"/>
                <a:sym typeface="+mn-ea"/>
              </a:rPr>
              <a:t>模型辅助的方法</a:t>
            </a:r>
          </a:p>
        </p:txBody>
      </p:sp>
      <p:sp>
        <p:nvSpPr>
          <p:cNvPr id="20" name="文本框 19">
            <a:extLst>
              <a:ext uri="{FF2B5EF4-FFF2-40B4-BE49-F238E27FC236}">
                <a16:creationId xmlns:a16="http://schemas.microsoft.com/office/drawing/2014/main" id="{4FEE771F-427B-44C0-894E-3E47BFBECCFE}"/>
              </a:ext>
            </a:extLst>
          </p:cNvPr>
          <p:cNvSpPr txBox="1"/>
          <p:nvPr>
            <p:custDataLst>
              <p:tags r:id="rId5"/>
            </p:custDataLst>
          </p:nvPr>
        </p:nvSpPr>
        <p:spPr>
          <a:xfrm>
            <a:off x="6231449" y="5294938"/>
            <a:ext cx="2593975" cy="570865"/>
          </a:xfrm>
          <a:prstGeom prst="rect">
            <a:avLst/>
          </a:prstGeom>
          <a:noFill/>
        </p:spPr>
        <p:txBody>
          <a:bodyPr wrap="square" rtlCol="0" anchor="t">
            <a:spAutoFit/>
          </a:bodyPr>
          <a:lstStyle/>
          <a:p>
            <a:pPr marL="171450" indent="-171450" algn="just" hangingPunct="0">
              <a:lnSpc>
                <a:spcPct val="130000"/>
              </a:lnSpc>
              <a:buFont typeface="Wingdings" panose="05000000000000000000" charset="0"/>
              <a:buChar char="Ø"/>
            </a:pPr>
            <a:r>
              <a:rPr lang="zh-CN" altLang="en-US" sz="1200" spc="100" dirty="0">
                <a:latin typeface="微软雅黑" panose="020B0503020204020204" pitchFamily="34" charset="-122"/>
                <a:ea typeface="微软雅黑" panose="020B0503020204020204" pitchFamily="34" charset="-122"/>
                <a:cs typeface="微软雅黑" panose="020B0503020204020204" pitchFamily="34" charset="-122"/>
                <a:sym typeface="+mn-ea"/>
              </a:rPr>
              <a:t>数据稀疏时计算效率很差</a:t>
            </a:r>
          </a:p>
          <a:p>
            <a:pPr marL="171450" indent="-171450" algn="just" hangingPunct="0">
              <a:lnSpc>
                <a:spcPct val="130000"/>
              </a:lnSpc>
              <a:buFont typeface="Wingdings" panose="05000000000000000000" charset="0"/>
              <a:buChar char="Ø"/>
            </a:pPr>
            <a:r>
              <a:rPr lang="zh-CN" altLang="en-US" sz="1200" spc="100" dirty="0">
                <a:latin typeface="微软雅黑" panose="020B0503020204020204" pitchFamily="34" charset="-122"/>
                <a:ea typeface="微软雅黑" panose="020B0503020204020204" pitchFamily="34" charset="-122"/>
                <a:cs typeface="微软雅黑" panose="020B0503020204020204" pitchFamily="34" charset="-122"/>
                <a:sym typeface="+mn-ea"/>
              </a:rPr>
              <a:t>可扩展性强</a:t>
            </a:r>
            <a:endParaRPr lang="zh-CN" altLang="en-US" sz="1200" spc="100" dirty="0">
              <a:solidFill>
                <a:schemeClr val="accent4">
                  <a:lumMod val="20000"/>
                  <a:lumOff val="8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extLst>
      <p:ext uri="{BB962C8B-B14F-4D97-AF65-F5344CB8AC3E}">
        <p14:creationId xmlns:p14="http://schemas.microsoft.com/office/powerpoint/2010/main" val="32154621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77242" y="1829524"/>
            <a:ext cx="6096000" cy="2472855"/>
            <a:chOff x="1377020" y="924560"/>
            <a:chExt cx="6096000" cy="2472855"/>
          </a:xfrm>
        </p:grpSpPr>
        <p:sp>
          <p:nvSpPr>
            <p:cNvPr id="8" name="文本框 7"/>
            <p:cNvSpPr txBox="1"/>
            <p:nvPr/>
          </p:nvSpPr>
          <p:spPr>
            <a:xfrm>
              <a:off x="1385035" y="924560"/>
              <a:ext cx="603050" cy="1067343"/>
            </a:xfrm>
            <a:prstGeom prst="rect">
              <a:avLst/>
            </a:prstGeom>
            <a:noFill/>
          </p:spPr>
          <p:txBody>
            <a:bodyPr wrap="none" rtlCol="0">
              <a:spAutoFit/>
            </a:bodyPr>
            <a:lstStyle/>
            <a:p>
              <a:pPr algn="just" hangingPunct="0">
                <a:lnSpc>
                  <a:spcPct val="130000"/>
                </a:lnSpc>
              </a:pPr>
              <a:r>
                <a:rPr lang="en-US" altLang="zh-CN" sz="5400" i="1" spc="100" dirty="0">
                  <a:solidFill>
                    <a:schemeClr val="accent1"/>
                  </a:solidFill>
                  <a:latin typeface="思源宋体 Heavy" panose="02020900000000000000" pitchFamily="18" charset="-122"/>
                  <a:ea typeface="思源宋体 Heavy" panose="02020900000000000000" pitchFamily="18" charset="-122"/>
                </a:rPr>
                <a:t>4</a:t>
              </a:r>
            </a:p>
          </p:txBody>
        </p:sp>
        <p:sp>
          <p:nvSpPr>
            <p:cNvPr id="10" name="文本框 9"/>
            <p:cNvSpPr txBox="1"/>
            <p:nvPr/>
          </p:nvSpPr>
          <p:spPr>
            <a:xfrm>
              <a:off x="1940731" y="1377240"/>
              <a:ext cx="1645579" cy="525657"/>
            </a:xfrm>
            <a:prstGeom prst="rect">
              <a:avLst/>
            </a:prstGeom>
            <a:noFill/>
          </p:spPr>
          <p:txBody>
            <a:bodyPr wrap="none" rtlCol="0">
              <a:spAutoFit/>
            </a:bodyPr>
            <a:lstStyle/>
            <a:p>
              <a:pPr algn="just" hangingPunct="0">
                <a:lnSpc>
                  <a:spcPct val="130000"/>
                </a:lnSpc>
              </a:pPr>
              <a:r>
                <a:rPr lang="en-US" altLang="zh-CN" sz="2400" i="1" spc="100" dirty="0">
                  <a:solidFill>
                    <a:schemeClr val="accent1"/>
                  </a:solidFill>
                  <a:latin typeface="思源宋体 Heavy" panose="02020900000000000000" pitchFamily="18" charset="-122"/>
                  <a:ea typeface="思源宋体 Heavy" panose="02020900000000000000" pitchFamily="18" charset="-122"/>
                </a:rPr>
                <a:t>Part Four</a:t>
              </a:r>
              <a:endParaRPr lang="zh-CN" altLang="en-US" sz="2400" i="1" spc="100" dirty="0">
                <a:solidFill>
                  <a:schemeClr val="accent1"/>
                </a:solidFill>
                <a:latin typeface="思源宋体 Heavy" panose="02020900000000000000" pitchFamily="18" charset="-122"/>
                <a:ea typeface="思源宋体 Heavy" panose="02020900000000000000" pitchFamily="18" charset="-122"/>
              </a:endParaRPr>
            </a:p>
          </p:txBody>
        </p:sp>
        <p:sp>
          <p:nvSpPr>
            <p:cNvPr id="11" name="文本框 10"/>
            <p:cNvSpPr txBox="1"/>
            <p:nvPr/>
          </p:nvSpPr>
          <p:spPr>
            <a:xfrm>
              <a:off x="3413165" y="1956397"/>
              <a:ext cx="2082621" cy="742319"/>
            </a:xfrm>
            <a:prstGeom prst="rect">
              <a:avLst/>
            </a:prstGeom>
            <a:noFill/>
          </p:spPr>
          <p:txBody>
            <a:bodyPr wrap="none" rtlCol="0">
              <a:spAutoFit/>
            </a:bodyPr>
            <a:lstStyle/>
            <a:p>
              <a:pPr algn="just" hangingPunct="0">
                <a:lnSpc>
                  <a:spcPct val="130000"/>
                </a:lnSpc>
              </a:pPr>
              <a:r>
                <a:rPr lang="zh-CN" altLang="en-US" sz="3600" spc="100" dirty="0">
                  <a:solidFill>
                    <a:schemeClr val="accent1"/>
                  </a:solidFill>
                  <a:latin typeface="思源宋体 Heavy" panose="02020900000000000000" pitchFamily="18" charset="-122"/>
                  <a:ea typeface="思源宋体 Heavy" panose="02020900000000000000" pitchFamily="18" charset="-122"/>
                </a:rPr>
                <a:t>实际应用</a:t>
              </a:r>
            </a:p>
          </p:txBody>
        </p:sp>
        <p:cxnSp>
          <p:nvCxnSpPr>
            <p:cNvPr id="12" name="直接连接符 11"/>
            <p:cNvCxnSpPr/>
            <p:nvPr/>
          </p:nvCxnSpPr>
          <p:spPr>
            <a:xfrm>
              <a:off x="2515470" y="2824480"/>
              <a:ext cx="3877985"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377020" y="2980057"/>
              <a:ext cx="6096000" cy="417358"/>
            </a:xfrm>
            <a:prstGeom prst="rect">
              <a:avLst/>
            </a:prstGeom>
          </p:spPr>
          <p:txBody>
            <a:bodyPr>
              <a:spAutoFit/>
            </a:bodyPr>
            <a:lstStyle/>
            <a:p>
              <a:pPr algn="just" hangingPunct="0">
                <a:lnSpc>
                  <a:spcPct val="130000"/>
                </a:lnSpc>
              </a:pPr>
              <a:endParaRPr lang="zh-CN" altLang="en-US" spc="1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sp>
        <p:nvSpPr>
          <p:cNvPr id="26" name="矩形 25"/>
          <p:cNvSpPr/>
          <p:nvPr/>
        </p:nvSpPr>
        <p:spPr>
          <a:xfrm>
            <a:off x="8852463" y="1829524"/>
            <a:ext cx="2749471" cy="3170099"/>
          </a:xfrm>
          <a:prstGeom prst="rect">
            <a:avLst/>
          </a:prstGeom>
        </p:spPr>
        <p:txBody>
          <a:bodyPr wrap="none">
            <a:spAutoFit/>
          </a:bodyPr>
          <a:lstStyle/>
          <a:p>
            <a:r>
              <a:rPr lang="zh-CN" altLang="en-US" sz="20000" spc="100" dirty="0">
                <a:solidFill>
                  <a:srgbClr val="FFF2CC"/>
                </a:solidFill>
                <a:ea typeface="思源宋体 Heavy" panose="02020900000000000000" pitchFamily="18" charset="-122"/>
              </a:rPr>
              <a:t>肆</a:t>
            </a:r>
            <a:endParaRPr lang="zh-CN" altLang="en-US" sz="20000" dirty="0">
              <a:solidFill>
                <a:srgbClr val="FFF2CC"/>
              </a:solidFill>
            </a:endParaRPr>
          </a:p>
        </p:txBody>
      </p:sp>
      <p:sp>
        <p:nvSpPr>
          <p:cNvPr id="9" name="文本框 8">
            <a:extLst>
              <a:ext uri="{FF2B5EF4-FFF2-40B4-BE49-F238E27FC236}">
                <a16:creationId xmlns:a16="http://schemas.microsoft.com/office/drawing/2014/main" id="{810D0AB8-EF3A-4C68-B01A-7D498085448A}"/>
              </a:ext>
            </a:extLst>
          </p:cNvPr>
          <p:cNvSpPr txBox="1"/>
          <p:nvPr>
            <p:custDataLst>
              <p:tags r:id="rId1"/>
            </p:custDataLst>
          </p:nvPr>
        </p:nvSpPr>
        <p:spPr>
          <a:xfrm>
            <a:off x="1715692" y="3790508"/>
            <a:ext cx="5987435" cy="1023742"/>
          </a:xfrm>
          <a:prstGeom prst="rect">
            <a:avLst/>
          </a:prstGeom>
          <a:noFill/>
        </p:spPr>
        <p:txBody>
          <a:bodyPr wrap="square" rtlCol="0">
            <a:spAutoFit/>
          </a:bodyPr>
          <a:lstStyle>
            <a:defPPr>
              <a:defRPr lang="zh-CN"/>
            </a:defPPr>
            <a:lvl1pPr algn="just" hangingPunct="0">
              <a:lnSpc>
                <a:spcPct val="130000"/>
              </a:lnSpc>
              <a:defRPr sz="1600" spc="100">
                <a:latin typeface="思源黑体 CN Normal" panose="020B0400000000000000" pitchFamily="34" charset="-122"/>
                <a:ea typeface="思源黑体 CN Normal" panose="020B0400000000000000" pitchFamily="34" charset="-122"/>
              </a:defRPr>
            </a:lvl1pPr>
          </a:lstStyle>
          <a:p>
            <a:pPr indent="0" fontAlgn="auto">
              <a:lnSpc>
                <a:spcPct val="150000"/>
              </a:lnSpc>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4.1 </a:t>
            </a:r>
            <a:r>
              <a:rPr lang="en-US" altLang="zh-CN" sz="1400" spc="100" dirty="0">
                <a:latin typeface="微软雅黑" panose="020B0503020204020204" pitchFamily="34" charset="-122"/>
                <a:ea typeface="微软雅黑" panose="020B0503020204020204" pitchFamily="34" charset="-122"/>
                <a:cs typeface="微软雅黑" panose="020B0503020204020204" pitchFamily="34" charset="-122"/>
              </a:rPr>
              <a:t>Optimization Framework for CKM Utilization</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4</a:t>
            </a:r>
            <a:r>
              <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 </a:t>
            </a:r>
            <a:r>
              <a:rPr lang="en-US" altLang="zh-CN" sz="1400" spc="100" dirty="0">
                <a:latin typeface="微软雅黑" panose="020B0503020204020204" pitchFamily="34" charset="-122"/>
                <a:ea typeface="微软雅黑" panose="020B0503020204020204" pitchFamily="34" charset="-122"/>
                <a:cs typeface="微软雅黑" panose="020B0503020204020204" pitchFamily="34" charset="-122"/>
              </a:rPr>
              <a:t>Training-Free and Light-Training Communications</a:t>
            </a:r>
            <a:endPar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4.3 </a:t>
            </a:r>
            <a:r>
              <a:rPr lang="en-US" altLang="zh-CN" sz="1400" spc="100" dirty="0">
                <a:latin typeface="微软雅黑" panose="020B0503020204020204" pitchFamily="34" charset="-122"/>
                <a:ea typeface="微软雅黑" panose="020B0503020204020204" pitchFamily="34" charset="-122"/>
                <a:cs typeface="微软雅黑" panose="020B0503020204020204" pitchFamily="34" charset="-122"/>
              </a:rPr>
              <a:t>Predictive Communication for Yet-to-Reach Locations</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6462266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DB44E30-715F-4973-8179-B4178D7E09F0}" type="datetime1">
              <a:rPr lang="zh-CN" altLang="en-US" smtClean="0">
                <a:solidFill>
                  <a:schemeClr val="bg1">
                    <a:lumMod val="50000"/>
                  </a:schemeClr>
                </a:solidFill>
                <a:latin typeface="微软雅黑" panose="020B0503020204020204" pitchFamily="34" charset="-122"/>
                <a:ea typeface="微软雅黑" panose="020B0503020204020204" pitchFamily="34" charset="-122"/>
              </a:rPr>
              <a:t>2024/3/13</a:t>
            </a:fld>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rPr>
              <a:t>西安电子科技大学</a:t>
            </a:r>
          </a:p>
        </p:txBody>
      </p:sp>
      <p:sp>
        <p:nvSpPr>
          <p:cNvPr id="5" name="灯片编号占位符 4"/>
          <p:cNvSpPr>
            <a:spLocks noGrp="1"/>
          </p:cNvSpPr>
          <p:nvPr>
            <p:ph type="sldNum" sz="quarter" idx="12"/>
          </p:nvPr>
        </p:nvSpPr>
        <p:spPr/>
        <p:txBody>
          <a:bodyPr/>
          <a:lstStyle/>
          <a:p>
            <a:fld id="{33B9A5AF-BDD6-4E14-989F-CF034C94E4CA}" type="slidenum">
              <a:rPr lang="zh-CN" altLang="en-US" smtClean="0">
                <a:solidFill>
                  <a:schemeClr val="bg1">
                    <a:lumMod val="50000"/>
                  </a:schemeClr>
                </a:solidFill>
                <a:latin typeface="微软雅黑" panose="020B0503020204020204" pitchFamily="34" charset="-122"/>
                <a:ea typeface="微软雅黑" panose="020B0503020204020204" pitchFamily="34" charset="-122"/>
              </a:rPr>
              <a:t>24</a:t>
            </a:fld>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 name="标题 6"/>
          <p:cNvSpPr>
            <a:spLocks noGrp="1"/>
          </p:cNvSpPr>
          <p:nvPr>
            <p:ph type="title"/>
          </p:nvPr>
        </p:nvSpPr>
        <p:spPr>
          <a:xfrm>
            <a:off x="749935" y="316865"/>
            <a:ext cx="9777095" cy="794385"/>
          </a:xfrm>
        </p:spPr>
        <p:txBody>
          <a:bodyPr>
            <a:noAutofit/>
          </a:bodyPr>
          <a:lstStyle/>
          <a:p>
            <a:r>
              <a:rPr lang="zh-CN" altLang="en-US" sz="1800">
                <a:latin typeface="微软雅黑" panose="020B0503020204020204" pitchFamily="34" charset="-122"/>
                <a:ea typeface="微软雅黑" panose="020B0503020204020204" pitchFamily="34" charset="-122"/>
              </a:rPr>
              <a:t>A tutorial on </a:t>
            </a:r>
            <a:r>
              <a:rPr lang="zh-CN" altLang="en-US" sz="2000">
                <a:latin typeface="微软雅黑" panose="020B0503020204020204" pitchFamily="34" charset="-122"/>
                <a:ea typeface="微软雅黑" panose="020B0503020204020204" pitchFamily="34" charset="-122"/>
              </a:rPr>
              <a:t>environment</a:t>
            </a:r>
            <a:r>
              <a:rPr lang="zh-CN" altLang="en-US" sz="1800">
                <a:latin typeface="微软雅黑" panose="020B0503020204020204" pitchFamily="34" charset="-122"/>
                <a:ea typeface="微软雅黑" panose="020B0503020204020204" pitchFamily="34" charset="-122"/>
              </a:rPr>
              <a:t>-aware communications via channel knowledge map for 6G</a:t>
            </a:r>
          </a:p>
        </p:txBody>
      </p:sp>
      <p:sp>
        <p:nvSpPr>
          <p:cNvPr id="53" name="文本框 52"/>
          <p:cNvSpPr txBox="1"/>
          <p:nvPr/>
        </p:nvSpPr>
        <p:spPr>
          <a:xfrm>
            <a:off x="450850" y="812165"/>
            <a:ext cx="10075545" cy="525657"/>
          </a:xfrm>
          <a:prstGeom prst="rect">
            <a:avLst/>
          </a:prstGeom>
          <a:noFill/>
        </p:spPr>
        <p:txBody>
          <a:bodyPr wrap="square" rtlCol="0">
            <a:spAutoFit/>
          </a:bodyPr>
          <a:lstStyle/>
          <a:p>
            <a:pPr algn="just" hangingPunct="0">
              <a:lnSpc>
                <a:spcPct val="130000"/>
              </a:lnSpc>
            </a:pPr>
            <a:r>
              <a:rPr lang="en-US" altLang="zh-CN" sz="2400" spc="100" dirty="0">
                <a:latin typeface="微软雅黑" panose="020B0503020204020204" pitchFamily="34" charset="-122"/>
                <a:ea typeface="微软雅黑" panose="020B0503020204020204" pitchFamily="34" charset="-122"/>
                <a:cs typeface="微软雅黑" panose="020B0503020204020204" pitchFamily="34" charset="-122"/>
              </a:rPr>
              <a:t>4.1 Optimization Framework for CKM Utilization</a:t>
            </a:r>
          </a:p>
        </p:txBody>
      </p:sp>
      <p:pic>
        <p:nvPicPr>
          <p:cNvPr id="6" name="图片 5">
            <a:extLst>
              <a:ext uri="{FF2B5EF4-FFF2-40B4-BE49-F238E27FC236}">
                <a16:creationId xmlns:a16="http://schemas.microsoft.com/office/drawing/2014/main" id="{314BFF41-6CA5-4EF0-80D3-B99436E78D1D}"/>
              </a:ext>
            </a:extLst>
          </p:cNvPr>
          <p:cNvPicPr>
            <a:picLocks noChangeAspect="1"/>
          </p:cNvPicPr>
          <p:nvPr/>
        </p:nvPicPr>
        <p:blipFill>
          <a:blip r:embed="rId3"/>
          <a:stretch>
            <a:fillRect/>
          </a:stretch>
        </p:blipFill>
        <p:spPr>
          <a:xfrm>
            <a:off x="838200" y="1413164"/>
            <a:ext cx="5639006" cy="5008704"/>
          </a:xfrm>
          <a:prstGeom prst="rect">
            <a:avLst/>
          </a:prstGeom>
        </p:spPr>
      </p:pic>
      <p:pic>
        <p:nvPicPr>
          <p:cNvPr id="8" name="图片 7">
            <a:extLst>
              <a:ext uri="{FF2B5EF4-FFF2-40B4-BE49-F238E27FC236}">
                <a16:creationId xmlns:a16="http://schemas.microsoft.com/office/drawing/2014/main" id="{13F8928B-4B6E-409D-8B55-8B2ECAC06C1D}"/>
              </a:ext>
            </a:extLst>
          </p:cNvPr>
          <p:cNvPicPr>
            <a:picLocks noChangeAspect="1"/>
          </p:cNvPicPr>
          <p:nvPr/>
        </p:nvPicPr>
        <p:blipFill>
          <a:blip r:embed="rId4"/>
          <a:stretch>
            <a:fillRect/>
          </a:stretch>
        </p:blipFill>
        <p:spPr>
          <a:xfrm>
            <a:off x="7357027" y="2969754"/>
            <a:ext cx="3310973" cy="694655"/>
          </a:xfrm>
          <a:prstGeom prst="rect">
            <a:avLst/>
          </a:prstGeom>
        </p:spPr>
      </p:pic>
      <p:sp>
        <p:nvSpPr>
          <p:cNvPr id="11" name="文本框 10">
            <a:extLst>
              <a:ext uri="{FF2B5EF4-FFF2-40B4-BE49-F238E27FC236}">
                <a16:creationId xmlns:a16="http://schemas.microsoft.com/office/drawing/2014/main" id="{0954744B-CEDE-4A1D-8D40-6EA56463468C}"/>
              </a:ext>
            </a:extLst>
          </p:cNvPr>
          <p:cNvSpPr txBox="1"/>
          <p:nvPr/>
        </p:nvSpPr>
        <p:spPr>
          <a:xfrm>
            <a:off x="6096000" y="1595711"/>
            <a:ext cx="6045431" cy="923330"/>
          </a:xfrm>
          <a:prstGeom prst="rect">
            <a:avLst/>
          </a:prstGeom>
          <a:noFill/>
        </p:spPr>
        <p:txBody>
          <a:bodyPr wrap="square">
            <a:spAutoFit/>
          </a:bodyPr>
          <a:lstStyle/>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K1 ≥ 1 transmitters；K2 ≥ 1 receivers；K3 ≥ 0 cooperative nodes；K4 ≥ 0 non-cooperative nodes.</a:t>
            </a:r>
          </a:p>
        </p:txBody>
      </p:sp>
      <p:pic>
        <p:nvPicPr>
          <p:cNvPr id="12" name="图片 11">
            <a:extLst>
              <a:ext uri="{FF2B5EF4-FFF2-40B4-BE49-F238E27FC236}">
                <a16:creationId xmlns:a16="http://schemas.microsoft.com/office/drawing/2014/main" id="{16764E59-E2AA-40DA-A4E3-297FC46CCF12}"/>
              </a:ext>
            </a:extLst>
          </p:cNvPr>
          <p:cNvPicPr>
            <a:picLocks noChangeAspect="1"/>
          </p:cNvPicPr>
          <p:nvPr/>
        </p:nvPicPr>
        <p:blipFill>
          <a:blip r:embed="rId5"/>
          <a:stretch>
            <a:fillRect/>
          </a:stretch>
        </p:blipFill>
        <p:spPr>
          <a:xfrm>
            <a:off x="7938667" y="2213357"/>
            <a:ext cx="1567283" cy="286574"/>
          </a:xfrm>
          <a:prstGeom prst="rect">
            <a:avLst/>
          </a:prstGeom>
        </p:spPr>
      </p:pic>
      <p:pic>
        <p:nvPicPr>
          <p:cNvPr id="14" name="图片 13">
            <a:extLst>
              <a:ext uri="{FF2B5EF4-FFF2-40B4-BE49-F238E27FC236}">
                <a16:creationId xmlns:a16="http://schemas.microsoft.com/office/drawing/2014/main" id="{6FA69FD9-787B-4580-B46C-B33761BE1C42}"/>
              </a:ext>
            </a:extLst>
          </p:cNvPr>
          <p:cNvPicPr>
            <a:picLocks noChangeAspect="1"/>
          </p:cNvPicPr>
          <p:nvPr/>
        </p:nvPicPr>
        <p:blipFill>
          <a:blip r:embed="rId6"/>
          <a:stretch>
            <a:fillRect/>
          </a:stretch>
        </p:blipFill>
        <p:spPr>
          <a:xfrm>
            <a:off x="6477206" y="2212998"/>
            <a:ext cx="1207255" cy="286933"/>
          </a:xfrm>
          <a:prstGeom prst="rect">
            <a:avLst/>
          </a:prstGeom>
        </p:spPr>
      </p:pic>
      <p:pic>
        <p:nvPicPr>
          <p:cNvPr id="16" name="图片 15">
            <a:extLst>
              <a:ext uri="{FF2B5EF4-FFF2-40B4-BE49-F238E27FC236}">
                <a16:creationId xmlns:a16="http://schemas.microsoft.com/office/drawing/2014/main" id="{D736DF3D-375C-4F77-9B8D-F546F6A4B7A3}"/>
              </a:ext>
            </a:extLst>
          </p:cNvPr>
          <p:cNvPicPr>
            <a:picLocks noChangeAspect="1"/>
          </p:cNvPicPr>
          <p:nvPr/>
        </p:nvPicPr>
        <p:blipFill>
          <a:blip r:embed="rId7"/>
          <a:stretch>
            <a:fillRect/>
          </a:stretch>
        </p:blipFill>
        <p:spPr>
          <a:xfrm>
            <a:off x="9816121" y="2212998"/>
            <a:ext cx="1420547" cy="267996"/>
          </a:xfrm>
          <a:prstGeom prst="rect">
            <a:avLst/>
          </a:prstGeom>
        </p:spPr>
      </p:pic>
      <p:sp>
        <p:nvSpPr>
          <p:cNvPr id="17" name="文本框 16">
            <a:extLst>
              <a:ext uri="{FF2B5EF4-FFF2-40B4-BE49-F238E27FC236}">
                <a16:creationId xmlns:a16="http://schemas.microsoft.com/office/drawing/2014/main" id="{0194C0B7-FF36-4EB8-8DE8-3781B8CEF48C}"/>
              </a:ext>
            </a:extLst>
          </p:cNvPr>
          <p:cNvSpPr txBox="1"/>
          <p:nvPr/>
        </p:nvSpPr>
        <p:spPr>
          <a:xfrm>
            <a:off x="6352222" y="2901096"/>
            <a:ext cx="1496378" cy="381258"/>
          </a:xfrm>
          <a:prstGeom prst="rect">
            <a:avLst/>
          </a:prstGeom>
          <a:noFill/>
        </p:spPr>
        <p:txBody>
          <a:bodyPr wrap="square" rtlCol="0">
            <a:spAutoFit/>
          </a:bodyPr>
          <a:lstStyle/>
          <a:p>
            <a:pPr algn="just" hangingPunct="0">
              <a:lnSpc>
                <a:spcPct val="130000"/>
              </a:lnSpc>
            </a:pPr>
            <a:r>
              <a:rPr lang="zh-CN" altLang="en-US" sz="1600" spc="100" dirty="0">
                <a:latin typeface="微软雅黑" panose="020B0503020204020204" pitchFamily="34" charset="-122"/>
                <a:ea typeface="微软雅黑" panose="020B0503020204020204" pitchFamily="34" charset="-122"/>
              </a:rPr>
              <a:t>系统效用</a:t>
            </a:r>
            <a:r>
              <a:rPr lang="en-US" altLang="zh-CN" sz="1600" spc="100" dirty="0">
                <a:latin typeface="微软雅黑" panose="020B0503020204020204" pitchFamily="34" charset="-122"/>
                <a:ea typeface="微软雅黑" panose="020B0503020204020204" pitchFamily="34" charset="-122"/>
              </a:rPr>
              <a:t>:</a:t>
            </a:r>
            <a:endParaRPr lang="zh-CN" altLang="en-US" sz="1600" spc="100" dirty="0">
              <a:latin typeface="微软雅黑" panose="020B0503020204020204" pitchFamily="34" charset="-122"/>
              <a:ea typeface="微软雅黑" panose="020B0503020204020204" pitchFamily="34" charset="-122"/>
            </a:endParaRPr>
          </a:p>
        </p:txBody>
      </p:sp>
      <p:pic>
        <p:nvPicPr>
          <p:cNvPr id="19" name="图片 18">
            <a:extLst>
              <a:ext uri="{FF2B5EF4-FFF2-40B4-BE49-F238E27FC236}">
                <a16:creationId xmlns:a16="http://schemas.microsoft.com/office/drawing/2014/main" id="{474D3AA8-43FB-4034-BAAF-2221D980ACA6}"/>
              </a:ext>
            </a:extLst>
          </p:cNvPr>
          <p:cNvPicPr>
            <a:picLocks noChangeAspect="1"/>
          </p:cNvPicPr>
          <p:nvPr/>
        </p:nvPicPr>
        <p:blipFill>
          <a:blip r:embed="rId8"/>
          <a:stretch>
            <a:fillRect/>
          </a:stretch>
        </p:blipFill>
        <p:spPr>
          <a:xfrm>
            <a:off x="6503969" y="2620316"/>
            <a:ext cx="516267" cy="239013"/>
          </a:xfrm>
          <a:prstGeom prst="rect">
            <a:avLst/>
          </a:prstGeom>
        </p:spPr>
      </p:pic>
      <p:pic>
        <p:nvPicPr>
          <p:cNvPr id="21" name="图片 20">
            <a:extLst>
              <a:ext uri="{FF2B5EF4-FFF2-40B4-BE49-F238E27FC236}">
                <a16:creationId xmlns:a16="http://schemas.microsoft.com/office/drawing/2014/main" id="{B4F92B00-E954-4494-8AAF-E679A1E5AE63}"/>
              </a:ext>
            </a:extLst>
          </p:cNvPr>
          <p:cNvPicPr>
            <a:picLocks noChangeAspect="1"/>
          </p:cNvPicPr>
          <p:nvPr/>
        </p:nvPicPr>
        <p:blipFill>
          <a:blip r:embed="rId9"/>
          <a:stretch>
            <a:fillRect/>
          </a:stretch>
        </p:blipFill>
        <p:spPr>
          <a:xfrm>
            <a:off x="7126071" y="2595960"/>
            <a:ext cx="570127" cy="251083"/>
          </a:xfrm>
          <a:prstGeom prst="rect">
            <a:avLst/>
          </a:prstGeom>
        </p:spPr>
      </p:pic>
      <p:pic>
        <p:nvPicPr>
          <p:cNvPr id="23" name="图片 22">
            <a:extLst>
              <a:ext uri="{FF2B5EF4-FFF2-40B4-BE49-F238E27FC236}">
                <a16:creationId xmlns:a16="http://schemas.microsoft.com/office/drawing/2014/main" id="{C6D2C54C-A198-4A56-99BD-6615E0B4F8ED}"/>
              </a:ext>
            </a:extLst>
          </p:cNvPr>
          <p:cNvPicPr>
            <a:picLocks noChangeAspect="1"/>
          </p:cNvPicPr>
          <p:nvPr/>
        </p:nvPicPr>
        <p:blipFill>
          <a:blip r:embed="rId10"/>
          <a:stretch>
            <a:fillRect/>
          </a:stretch>
        </p:blipFill>
        <p:spPr>
          <a:xfrm>
            <a:off x="7802033" y="2617977"/>
            <a:ext cx="1079312" cy="239014"/>
          </a:xfrm>
          <a:prstGeom prst="rect">
            <a:avLst/>
          </a:prstGeom>
        </p:spPr>
      </p:pic>
      <p:sp>
        <p:nvSpPr>
          <p:cNvPr id="24" name="文本框 23">
            <a:extLst>
              <a:ext uri="{FF2B5EF4-FFF2-40B4-BE49-F238E27FC236}">
                <a16:creationId xmlns:a16="http://schemas.microsoft.com/office/drawing/2014/main" id="{155325EA-FA4F-4067-BB87-4FA7B1E0363B}"/>
              </a:ext>
            </a:extLst>
          </p:cNvPr>
          <p:cNvSpPr txBox="1"/>
          <p:nvPr/>
        </p:nvSpPr>
        <p:spPr>
          <a:xfrm>
            <a:off x="7100411" y="4786179"/>
            <a:ext cx="4339166" cy="1575496"/>
          </a:xfrm>
          <a:prstGeom prst="rect">
            <a:avLst/>
          </a:prstGeom>
          <a:noFill/>
        </p:spPr>
        <p:txBody>
          <a:bodyPr wrap="square" rtlCol="0">
            <a:spAutoFit/>
          </a:bodyPr>
          <a:lstStyle/>
          <a:p>
            <a:pPr marL="285750" indent="-285750" algn="just" hangingPunct="0">
              <a:lnSpc>
                <a:spcPct val="200000"/>
              </a:lnSpc>
              <a:buFont typeface="Wingdings" panose="05000000000000000000" pitchFamily="2" charset="2"/>
              <a:buChar char="l"/>
            </a:pPr>
            <a:r>
              <a:rPr lang="zh-CN" altLang="en-US" sz="1400" spc="100" dirty="0">
                <a:latin typeface="微软雅黑" panose="020B0503020204020204" pitchFamily="34" charset="-122"/>
                <a:ea typeface="微软雅黑" panose="020B0503020204020204" pitchFamily="34" charset="-122"/>
              </a:rPr>
              <a:t>最大化系统效用的困难</a:t>
            </a:r>
            <a:endParaRPr lang="en-US" altLang="zh-CN" sz="1400" spc="100" dirty="0">
              <a:latin typeface="微软雅黑" panose="020B0503020204020204" pitchFamily="34" charset="-122"/>
              <a:ea typeface="微软雅黑" panose="020B0503020204020204" pitchFamily="34" charset="-122"/>
            </a:endParaRPr>
          </a:p>
          <a:p>
            <a:pPr marL="285750" indent="-285750" algn="just" hangingPunct="0">
              <a:lnSpc>
                <a:spcPct val="200000"/>
              </a:lnSpc>
              <a:buFont typeface="Wingdings" panose="05000000000000000000" pitchFamily="2" charset="2"/>
              <a:buChar char="Ø"/>
            </a:pPr>
            <a:r>
              <a:rPr lang="zh-CN" altLang="en-US" sz="1200" b="0" i="0" dirty="0">
                <a:solidFill>
                  <a:srgbClr val="000000"/>
                </a:solidFill>
                <a:effectLst/>
                <a:latin typeface="微软雅黑" panose="020B0503020204020204" pitchFamily="34" charset="-122"/>
                <a:ea typeface="微软雅黑" panose="020B0503020204020204" pitchFamily="34" charset="-122"/>
              </a:rPr>
              <a:t>复杂的信道训练和反馈消耗成本昂贵</a:t>
            </a:r>
            <a:endParaRPr lang="en-US" altLang="zh-CN" sz="1200" b="0" i="0" dirty="0">
              <a:solidFill>
                <a:srgbClr val="000000"/>
              </a:solidFill>
              <a:effectLst/>
              <a:latin typeface="微软雅黑" panose="020B0503020204020204" pitchFamily="34" charset="-122"/>
              <a:ea typeface="微软雅黑" panose="020B0503020204020204" pitchFamily="34" charset="-122"/>
            </a:endParaRPr>
          </a:p>
          <a:p>
            <a:pPr marL="285750" indent="-285750" algn="just" hangingPunct="0">
              <a:lnSpc>
                <a:spcPct val="200000"/>
              </a:lnSpc>
              <a:buFont typeface="Wingdings" panose="05000000000000000000" pitchFamily="2" charset="2"/>
              <a:buChar char="Ø"/>
            </a:pPr>
            <a:r>
              <a:rPr lang="zh-CN" altLang="en-US" sz="1200" dirty="0">
                <a:solidFill>
                  <a:srgbClr val="000000"/>
                </a:solidFill>
                <a:latin typeface="微软雅黑" panose="020B0503020204020204" pitchFamily="34" charset="-122"/>
                <a:ea typeface="微软雅黑" panose="020B0503020204020204" pitchFamily="34" charset="-122"/>
              </a:rPr>
              <a:t>节点高度移动和无线信道快速变化时</a:t>
            </a:r>
            <a:r>
              <a:rPr lang="en-US" altLang="zh-CN" sz="1200" dirty="0">
                <a:solidFill>
                  <a:srgbClr val="000000"/>
                </a:solidFill>
                <a:latin typeface="微软雅黑" panose="020B0503020204020204" pitchFamily="34" charset="-122"/>
                <a:ea typeface="微软雅黑" panose="020B0503020204020204" pitchFamily="34" charset="-122"/>
              </a:rPr>
              <a:t>CSI</a:t>
            </a:r>
            <a:r>
              <a:rPr lang="zh-CN" altLang="en-US" sz="1200" dirty="0">
                <a:solidFill>
                  <a:srgbClr val="000000"/>
                </a:solidFill>
                <a:latin typeface="微软雅黑" panose="020B0503020204020204" pitchFamily="34" charset="-122"/>
                <a:ea typeface="微软雅黑" panose="020B0503020204020204" pitchFamily="34" charset="-122"/>
              </a:rPr>
              <a:t>获取困难</a:t>
            </a:r>
            <a:endParaRPr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algn="just" hangingPunct="0">
              <a:lnSpc>
                <a:spcPct val="200000"/>
              </a:lnSpc>
              <a:buFont typeface="Wingdings" panose="05000000000000000000" pitchFamily="2" charset="2"/>
              <a:buChar char="Ø"/>
            </a:pPr>
            <a:r>
              <a:rPr lang="zh-CN" altLang="en-US" sz="1200" dirty="0">
                <a:solidFill>
                  <a:srgbClr val="000000"/>
                </a:solidFill>
                <a:latin typeface="微软雅黑" panose="020B0503020204020204" pitchFamily="34" charset="-122"/>
                <a:ea typeface="微软雅黑" panose="020B0503020204020204" pitchFamily="34" charset="-122"/>
              </a:rPr>
              <a:t>非合作节点的</a:t>
            </a:r>
            <a:r>
              <a:rPr lang="en-US" altLang="zh-CN" sz="1200" dirty="0">
                <a:solidFill>
                  <a:srgbClr val="000000"/>
                </a:solidFill>
                <a:latin typeface="微软雅黑" panose="020B0503020204020204" pitchFamily="34" charset="-122"/>
                <a:ea typeface="微软雅黑" panose="020B0503020204020204" pitchFamily="34" charset="-122"/>
              </a:rPr>
              <a:t>CSI</a:t>
            </a:r>
            <a:r>
              <a:rPr lang="zh-CN" altLang="en-US" sz="1200" dirty="0">
                <a:solidFill>
                  <a:srgbClr val="000000"/>
                </a:solidFill>
                <a:latin typeface="微软雅黑" panose="020B0503020204020204" pitchFamily="34" charset="-122"/>
                <a:ea typeface="微软雅黑" panose="020B0503020204020204" pitchFamily="34" charset="-122"/>
              </a:rPr>
              <a:t>获取困难</a:t>
            </a:r>
          </a:p>
        </p:txBody>
      </p:sp>
      <p:pic>
        <p:nvPicPr>
          <p:cNvPr id="9" name="图片 8">
            <a:extLst>
              <a:ext uri="{FF2B5EF4-FFF2-40B4-BE49-F238E27FC236}">
                <a16:creationId xmlns:a16="http://schemas.microsoft.com/office/drawing/2014/main" id="{0486423C-37BD-497E-BEDA-5C547CA02176}"/>
              </a:ext>
            </a:extLst>
          </p:cNvPr>
          <p:cNvPicPr>
            <a:picLocks noChangeAspect="1"/>
          </p:cNvPicPr>
          <p:nvPr/>
        </p:nvPicPr>
        <p:blipFill>
          <a:blip r:embed="rId11"/>
          <a:stretch>
            <a:fillRect/>
          </a:stretch>
        </p:blipFill>
        <p:spPr>
          <a:xfrm>
            <a:off x="7411134" y="3669818"/>
            <a:ext cx="3497011" cy="1225605"/>
          </a:xfrm>
          <a:prstGeom prst="rect">
            <a:avLst/>
          </a:prstGeom>
        </p:spPr>
      </p:pic>
      <p:sp>
        <p:nvSpPr>
          <p:cNvPr id="10" name="箭头: 右弧形 9">
            <a:extLst>
              <a:ext uri="{FF2B5EF4-FFF2-40B4-BE49-F238E27FC236}">
                <a16:creationId xmlns:a16="http://schemas.microsoft.com/office/drawing/2014/main" id="{915D3887-1CD4-4449-A905-4E513BA3749A}"/>
              </a:ext>
            </a:extLst>
          </p:cNvPr>
          <p:cNvSpPr/>
          <p:nvPr/>
        </p:nvSpPr>
        <p:spPr>
          <a:xfrm>
            <a:off x="10924616" y="3495849"/>
            <a:ext cx="214086" cy="1010489"/>
          </a:xfrm>
          <a:prstGeom prst="curvedLef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5" name="图片 14">
            <a:extLst>
              <a:ext uri="{FF2B5EF4-FFF2-40B4-BE49-F238E27FC236}">
                <a16:creationId xmlns:a16="http://schemas.microsoft.com/office/drawing/2014/main" id="{F65B3E69-BA16-4E32-B425-330E30C86F76}"/>
              </a:ext>
            </a:extLst>
          </p:cNvPr>
          <p:cNvPicPr>
            <a:picLocks noChangeAspect="1"/>
          </p:cNvPicPr>
          <p:nvPr/>
        </p:nvPicPr>
        <p:blipFill>
          <a:blip r:embed="rId12"/>
          <a:stretch>
            <a:fillRect/>
          </a:stretch>
        </p:blipFill>
        <p:spPr>
          <a:xfrm>
            <a:off x="11138702" y="3888982"/>
            <a:ext cx="1036646" cy="166733"/>
          </a:xfrm>
          <a:prstGeom prst="rect">
            <a:avLst/>
          </a:prstGeom>
        </p:spPr>
      </p:pic>
      <p:sp>
        <p:nvSpPr>
          <p:cNvPr id="18" name="矩形: 圆角 17">
            <a:extLst>
              <a:ext uri="{FF2B5EF4-FFF2-40B4-BE49-F238E27FC236}">
                <a16:creationId xmlns:a16="http://schemas.microsoft.com/office/drawing/2014/main" id="{321AEB85-D9BF-4D2E-AEC3-7F92986CABE7}"/>
              </a:ext>
            </a:extLst>
          </p:cNvPr>
          <p:cNvSpPr/>
          <p:nvPr/>
        </p:nvSpPr>
        <p:spPr>
          <a:xfrm>
            <a:off x="7357027" y="3722255"/>
            <a:ext cx="3551118" cy="113027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3ADD809E-834D-4BBF-A024-E647AFB77E11}"/>
              </a:ext>
            </a:extLst>
          </p:cNvPr>
          <p:cNvSpPr/>
          <p:nvPr/>
        </p:nvSpPr>
        <p:spPr>
          <a:xfrm>
            <a:off x="7411134" y="3675227"/>
            <a:ext cx="3497011" cy="1225605"/>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862506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标题 6"/>
          <p:cNvSpPr>
            <a:spLocks noGrp="1"/>
          </p:cNvSpPr>
          <p:nvPr>
            <p:ph type="title"/>
          </p:nvPr>
        </p:nvSpPr>
        <p:spPr>
          <a:xfrm>
            <a:off x="749935" y="316865"/>
            <a:ext cx="9777095" cy="794385"/>
          </a:xfrm>
        </p:spPr>
        <p:txBody>
          <a:bodyPr>
            <a:noAutofit/>
          </a:bodyPr>
          <a:lstStyle/>
          <a:p>
            <a:r>
              <a:rPr lang="zh-CN" altLang="en-US" sz="1800">
                <a:latin typeface="微软雅黑" panose="020B0503020204020204" pitchFamily="34" charset="-122"/>
                <a:ea typeface="微软雅黑" panose="020B0503020204020204" pitchFamily="34" charset="-122"/>
              </a:rPr>
              <a:t>A tutorial on </a:t>
            </a:r>
            <a:r>
              <a:rPr lang="zh-CN" altLang="en-US" sz="2000">
                <a:latin typeface="微软雅黑" panose="020B0503020204020204" pitchFamily="34" charset="-122"/>
                <a:ea typeface="微软雅黑" panose="020B0503020204020204" pitchFamily="34" charset="-122"/>
              </a:rPr>
              <a:t>environment</a:t>
            </a:r>
            <a:r>
              <a:rPr lang="zh-CN" altLang="en-US" sz="1800">
                <a:latin typeface="微软雅黑" panose="020B0503020204020204" pitchFamily="34" charset="-122"/>
                <a:ea typeface="微软雅黑" panose="020B0503020204020204" pitchFamily="34" charset="-122"/>
              </a:rPr>
              <a:t>-aware communications via channel knowledge map for 6G</a:t>
            </a:r>
          </a:p>
        </p:txBody>
      </p:sp>
      <p:sp>
        <p:nvSpPr>
          <p:cNvPr id="53" name="文本框 52"/>
          <p:cNvSpPr txBox="1"/>
          <p:nvPr/>
        </p:nvSpPr>
        <p:spPr>
          <a:xfrm>
            <a:off x="450850" y="812165"/>
            <a:ext cx="10435380" cy="525657"/>
          </a:xfrm>
          <a:prstGeom prst="rect">
            <a:avLst/>
          </a:prstGeom>
          <a:noFill/>
        </p:spPr>
        <p:txBody>
          <a:bodyPr wrap="square" rtlCol="0">
            <a:spAutoFit/>
          </a:bodyPr>
          <a:lstStyle/>
          <a:p>
            <a:pPr algn="just" hangingPunct="0">
              <a:lnSpc>
                <a:spcPct val="130000"/>
              </a:lnSpc>
            </a:pPr>
            <a:r>
              <a:rPr lang="en-US" altLang="zh-CN" sz="2400" spc="100" dirty="0">
                <a:latin typeface="微软雅黑" panose="020B0503020204020204" pitchFamily="34" charset="-122"/>
                <a:ea typeface="微软雅黑" panose="020B0503020204020204" pitchFamily="34" charset="-122"/>
                <a:cs typeface="微软雅黑" panose="020B0503020204020204" pitchFamily="34" charset="-122"/>
              </a:rPr>
              <a:t>4.2 Training-Free and Light-Training Communications</a:t>
            </a:r>
          </a:p>
        </p:txBody>
      </p:sp>
      <p:sp>
        <p:nvSpPr>
          <p:cNvPr id="2" name="文本框 1">
            <a:extLst>
              <a:ext uri="{FF2B5EF4-FFF2-40B4-BE49-F238E27FC236}">
                <a16:creationId xmlns:a16="http://schemas.microsoft.com/office/drawing/2014/main" id="{4D230F38-97AD-4536-B361-A093EEE484A4}"/>
              </a:ext>
            </a:extLst>
          </p:cNvPr>
          <p:cNvSpPr txBox="1"/>
          <p:nvPr/>
        </p:nvSpPr>
        <p:spPr>
          <a:xfrm>
            <a:off x="6540500" y="1593834"/>
            <a:ext cx="2050473" cy="381258"/>
          </a:xfrm>
          <a:prstGeom prst="rect">
            <a:avLst/>
          </a:prstGeom>
          <a:noFill/>
        </p:spPr>
        <p:txBody>
          <a:bodyPr wrap="square" rtlCol="0">
            <a:spAutoFit/>
          </a:bodyPr>
          <a:lstStyle/>
          <a:p>
            <a:pPr algn="just" hangingPunct="0">
              <a:lnSpc>
                <a:spcPct val="130000"/>
              </a:lnSpc>
            </a:pPr>
            <a:r>
              <a:rPr lang="en-US" altLang="zh-CN" sz="1600" spc="100" dirty="0">
                <a:latin typeface="微软雅黑" panose="020B0503020204020204" pitchFamily="34" charset="-122"/>
                <a:ea typeface="微软雅黑" panose="020B0503020204020204" pitchFamily="34" charset="-122"/>
              </a:rPr>
              <a:t>Light-Train</a:t>
            </a:r>
            <a:endParaRPr lang="zh-CN" altLang="en-US" sz="1600" spc="100"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B40A76AB-8EDF-4F3A-9895-0CCAD6E9A297}"/>
              </a:ext>
            </a:extLst>
          </p:cNvPr>
          <p:cNvPicPr>
            <a:picLocks noChangeAspect="1"/>
          </p:cNvPicPr>
          <p:nvPr/>
        </p:nvPicPr>
        <p:blipFill>
          <a:blip r:embed="rId3"/>
          <a:stretch>
            <a:fillRect/>
          </a:stretch>
        </p:blipFill>
        <p:spPr>
          <a:xfrm>
            <a:off x="916610" y="2167152"/>
            <a:ext cx="3429000" cy="740833"/>
          </a:xfrm>
          <a:prstGeom prst="rect">
            <a:avLst/>
          </a:prstGeom>
        </p:spPr>
      </p:pic>
      <p:pic>
        <p:nvPicPr>
          <p:cNvPr id="10" name="图片 9">
            <a:extLst>
              <a:ext uri="{FF2B5EF4-FFF2-40B4-BE49-F238E27FC236}">
                <a16:creationId xmlns:a16="http://schemas.microsoft.com/office/drawing/2014/main" id="{ED47D67D-08CB-4636-B3C4-4C50F126EDB1}"/>
              </a:ext>
            </a:extLst>
          </p:cNvPr>
          <p:cNvPicPr>
            <a:picLocks noChangeAspect="1"/>
          </p:cNvPicPr>
          <p:nvPr/>
        </p:nvPicPr>
        <p:blipFill>
          <a:blip r:embed="rId4"/>
          <a:stretch>
            <a:fillRect/>
          </a:stretch>
        </p:blipFill>
        <p:spPr>
          <a:xfrm>
            <a:off x="973261" y="3041150"/>
            <a:ext cx="1829342" cy="289628"/>
          </a:xfrm>
          <a:prstGeom prst="rect">
            <a:avLst/>
          </a:prstGeom>
        </p:spPr>
      </p:pic>
      <p:pic>
        <p:nvPicPr>
          <p:cNvPr id="12" name="图片 11">
            <a:extLst>
              <a:ext uri="{FF2B5EF4-FFF2-40B4-BE49-F238E27FC236}">
                <a16:creationId xmlns:a16="http://schemas.microsoft.com/office/drawing/2014/main" id="{DF99214F-00F4-45A1-A61E-26A2E51F3965}"/>
              </a:ext>
            </a:extLst>
          </p:cNvPr>
          <p:cNvPicPr>
            <a:picLocks noChangeAspect="1"/>
          </p:cNvPicPr>
          <p:nvPr/>
        </p:nvPicPr>
        <p:blipFill>
          <a:blip r:embed="rId5"/>
          <a:stretch>
            <a:fillRect/>
          </a:stretch>
        </p:blipFill>
        <p:spPr>
          <a:xfrm>
            <a:off x="2876929" y="3000040"/>
            <a:ext cx="1958308" cy="330737"/>
          </a:xfrm>
          <a:prstGeom prst="rect">
            <a:avLst/>
          </a:prstGeom>
        </p:spPr>
      </p:pic>
      <p:sp>
        <p:nvSpPr>
          <p:cNvPr id="13" name="文本框 12">
            <a:extLst>
              <a:ext uri="{FF2B5EF4-FFF2-40B4-BE49-F238E27FC236}">
                <a16:creationId xmlns:a16="http://schemas.microsoft.com/office/drawing/2014/main" id="{CF937DE0-0B00-4C37-8779-B68E9353FE4D}"/>
              </a:ext>
            </a:extLst>
          </p:cNvPr>
          <p:cNvSpPr txBox="1"/>
          <p:nvPr/>
        </p:nvSpPr>
        <p:spPr>
          <a:xfrm>
            <a:off x="921327" y="1833122"/>
            <a:ext cx="3549650" cy="381258"/>
          </a:xfrm>
          <a:prstGeom prst="rect">
            <a:avLst/>
          </a:prstGeom>
          <a:noFill/>
        </p:spPr>
        <p:txBody>
          <a:bodyPr wrap="square" rtlCol="0">
            <a:spAutoFit/>
          </a:bodyPr>
          <a:lstStyle/>
          <a:p>
            <a:pPr algn="just" hangingPunct="0">
              <a:lnSpc>
                <a:spcPct val="130000"/>
              </a:lnSpc>
            </a:pPr>
            <a:r>
              <a:rPr lang="en-US" altLang="zh-CN" sz="1600" spc="100" dirty="0">
                <a:latin typeface="微软雅黑" panose="020B0503020204020204" pitchFamily="34" charset="-122"/>
                <a:ea typeface="微软雅黑" panose="020B0503020204020204" pitchFamily="34" charset="-122"/>
              </a:rPr>
              <a:t>CPM</a:t>
            </a:r>
            <a:r>
              <a:rPr lang="zh-CN" altLang="en-US" sz="1600" spc="1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sym typeface="+mn-ea"/>
              </a:rPr>
              <a:t> channel path map </a:t>
            </a:r>
            <a:r>
              <a:rPr lang="zh-CN" altLang="en-US" sz="1600" spc="100" dirty="0">
                <a:latin typeface="微软雅黑" panose="020B0503020204020204" pitchFamily="34" charset="-122"/>
                <a:ea typeface="微软雅黑" panose="020B0503020204020204" pitchFamily="34" charset="-122"/>
              </a:rPr>
              <a:t>）</a:t>
            </a:r>
          </a:p>
        </p:txBody>
      </p:sp>
      <p:sp>
        <p:nvSpPr>
          <p:cNvPr id="16" name="文本框 15">
            <a:extLst>
              <a:ext uri="{FF2B5EF4-FFF2-40B4-BE49-F238E27FC236}">
                <a16:creationId xmlns:a16="http://schemas.microsoft.com/office/drawing/2014/main" id="{BC5F4BDA-9244-4459-8CDA-803242DF42EA}"/>
              </a:ext>
            </a:extLst>
          </p:cNvPr>
          <p:cNvSpPr txBox="1"/>
          <p:nvPr/>
        </p:nvSpPr>
        <p:spPr>
          <a:xfrm>
            <a:off x="921327" y="3435848"/>
            <a:ext cx="6096000" cy="613694"/>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sz="1200" b="0" i="0" dirty="0">
                <a:solidFill>
                  <a:srgbClr val="000000"/>
                </a:solidFill>
                <a:effectLst/>
                <a:latin typeface="微软雅黑" panose="020B0503020204020204" pitchFamily="34" charset="-122"/>
                <a:ea typeface="微软雅黑" panose="020B0503020204020204" pitchFamily="34" charset="-122"/>
              </a:rPr>
              <a:t>无线环境的时变特性</a:t>
            </a:r>
            <a:r>
              <a:rPr lang="en-US" altLang="zh-CN" sz="1200" b="0" i="0" dirty="0">
                <a:solidFill>
                  <a:srgbClr val="000000"/>
                </a:solidFill>
                <a:effectLst/>
                <a:latin typeface="微软雅黑" panose="020B0503020204020204" pitchFamily="34" charset="-122"/>
                <a:ea typeface="微软雅黑" panose="020B0503020204020204" pitchFamily="34" charset="-122"/>
              </a:rPr>
              <a:t>(</a:t>
            </a:r>
            <a:r>
              <a:rPr lang="zh-CN" altLang="en-US" sz="1200" b="0" i="0" dirty="0">
                <a:solidFill>
                  <a:srgbClr val="000000"/>
                </a:solidFill>
                <a:effectLst/>
                <a:latin typeface="微软雅黑" panose="020B0503020204020204" pitchFamily="34" charset="-122"/>
                <a:ea typeface="微软雅黑" panose="020B0503020204020204" pitchFamily="34" charset="-122"/>
              </a:rPr>
              <a:t>行人等动态散射体）</a:t>
            </a:r>
            <a:endParaRPr lang="en-US" altLang="zh-CN" sz="1200" dirty="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200" b="0" i="0" dirty="0">
                <a:solidFill>
                  <a:srgbClr val="000000"/>
                </a:solidFill>
                <a:effectLst/>
                <a:latin typeface="微软雅黑" panose="020B0503020204020204" pitchFamily="34" charset="-122"/>
                <a:ea typeface="微软雅黑" panose="020B0503020204020204" pitchFamily="34" charset="-122"/>
              </a:rPr>
              <a:t>定位误差可能会影响所得信道矩阵估计的精度</a:t>
            </a:r>
            <a:endParaRPr lang="zh-CN" altLang="en-US" sz="12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0886783A-8D70-42DF-A5D0-4100DCE98E17}"/>
              </a:ext>
            </a:extLst>
          </p:cNvPr>
          <p:cNvSpPr txBox="1"/>
          <p:nvPr/>
        </p:nvSpPr>
        <p:spPr>
          <a:xfrm>
            <a:off x="916610" y="1593834"/>
            <a:ext cx="2050473" cy="381258"/>
          </a:xfrm>
          <a:prstGeom prst="rect">
            <a:avLst/>
          </a:prstGeom>
          <a:noFill/>
        </p:spPr>
        <p:txBody>
          <a:bodyPr wrap="square" rtlCol="0">
            <a:spAutoFit/>
          </a:bodyPr>
          <a:lstStyle/>
          <a:p>
            <a:pPr algn="just" hangingPunct="0">
              <a:lnSpc>
                <a:spcPct val="130000"/>
              </a:lnSpc>
            </a:pPr>
            <a:r>
              <a:rPr lang="en-US" altLang="zh-CN" sz="1600" spc="100" dirty="0">
                <a:latin typeface="微软雅黑" panose="020B0503020204020204" pitchFamily="34" charset="-122"/>
                <a:ea typeface="微软雅黑" panose="020B0503020204020204" pitchFamily="34" charset="-122"/>
              </a:rPr>
              <a:t>Train-free</a:t>
            </a:r>
            <a:endParaRPr lang="zh-CN" altLang="en-US" sz="1600" spc="100" dirty="0">
              <a:latin typeface="微软雅黑" panose="020B0503020204020204" pitchFamily="34" charset="-122"/>
              <a:ea typeface="微软雅黑" panose="020B0503020204020204" pitchFamily="34" charset="-122"/>
            </a:endParaRPr>
          </a:p>
        </p:txBody>
      </p:sp>
      <p:pic>
        <p:nvPicPr>
          <p:cNvPr id="18" name="图片 17">
            <a:extLst>
              <a:ext uri="{FF2B5EF4-FFF2-40B4-BE49-F238E27FC236}">
                <a16:creationId xmlns:a16="http://schemas.microsoft.com/office/drawing/2014/main" id="{190B5C04-6C6B-4650-8BEB-F66C9C77AD09}"/>
              </a:ext>
            </a:extLst>
          </p:cNvPr>
          <p:cNvPicPr>
            <a:picLocks noChangeAspect="1"/>
          </p:cNvPicPr>
          <p:nvPr/>
        </p:nvPicPr>
        <p:blipFill>
          <a:blip r:embed="rId6"/>
          <a:stretch>
            <a:fillRect/>
          </a:stretch>
        </p:blipFill>
        <p:spPr>
          <a:xfrm>
            <a:off x="6540500" y="2638606"/>
            <a:ext cx="4274261" cy="4110342"/>
          </a:xfrm>
          <a:prstGeom prst="rect">
            <a:avLst/>
          </a:prstGeom>
        </p:spPr>
      </p:pic>
      <p:pic>
        <p:nvPicPr>
          <p:cNvPr id="20" name="图片 19">
            <a:extLst>
              <a:ext uri="{FF2B5EF4-FFF2-40B4-BE49-F238E27FC236}">
                <a16:creationId xmlns:a16="http://schemas.microsoft.com/office/drawing/2014/main" id="{CAD7B676-490C-48C8-8F32-158AD5CD09C1}"/>
              </a:ext>
            </a:extLst>
          </p:cNvPr>
          <p:cNvPicPr>
            <a:picLocks noChangeAspect="1"/>
          </p:cNvPicPr>
          <p:nvPr/>
        </p:nvPicPr>
        <p:blipFill>
          <a:blip r:embed="rId7"/>
          <a:stretch>
            <a:fillRect/>
          </a:stretch>
        </p:blipFill>
        <p:spPr>
          <a:xfrm>
            <a:off x="1011938" y="4073118"/>
            <a:ext cx="3521962" cy="2753260"/>
          </a:xfrm>
          <a:prstGeom prst="rect">
            <a:avLst/>
          </a:prstGeom>
        </p:spPr>
      </p:pic>
      <p:sp>
        <p:nvSpPr>
          <p:cNvPr id="14" name="文本框 13">
            <a:extLst>
              <a:ext uri="{FF2B5EF4-FFF2-40B4-BE49-F238E27FC236}">
                <a16:creationId xmlns:a16="http://schemas.microsoft.com/office/drawing/2014/main" id="{982B1503-8A94-429A-A0D8-B9E46B021FA8}"/>
              </a:ext>
            </a:extLst>
          </p:cNvPr>
          <p:cNvSpPr txBox="1"/>
          <p:nvPr/>
        </p:nvSpPr>
        <p:spPr>
          <a:xfrm>
            <a:off x="6542722" y="1908492"/>
            <a:ext cx="6097314" cy="584775"/>
          </a:xfrm>
          <a:prstGeom prst="rect">
            <a:avLst/>
          </a:prstGeom>
          <a:noFill/>
        </p:spPr>
        <p:txBody>
          <a:bodyPr wrap="square">
            <a:spAutoFit/>
          </a:bodyPr>
          <a:lstStyle/>
          <a:p>
            <a:r>
              <a:rPr lang="zh-CN" altLang="en-US" sz="1600" dirty="0">
                <a:latin typeface="微软雅黑" panose="020B0503020204020204" pitchFamily="34" charset="-122"/>
                <a:ea typeface="微软雅黑" panose="020B0503020204020204" pitchFamily="34" charset="-122"/>
              </a:rPr>
              <a:t>CAM：</a:t>
            </a:r>
            <a:r>
              <a:rPr lang="en-US" altLang="zh-CN" sz="1600" dirty="0">
                <a:latin typeface="微软雅黑" panose="020B0503020204020204" pitchFamily="34" charset="-122"/>
                <a:ea typeface="微软雅黑" panose="020B0503020204020204" pitchFamily="34" charset="-122"/>
              </a:rPr>
              <a:t>Channel angle map</a:t>
            </a:r>
          </a:p>
          <a:p>
            <a:r>
              <a:rPr lang="en-US" altLang="zh-CN" sz="1600" dirty="0">
                <a:latin typeface="微软雅黑" panose="020B0503020204020204" pitchFamily="34" charset="-122"/>
                <a:ea typeface="微软雅黑" panose="020B0503020204020204" pitchFamily="34" charset="-122"/>
              </a:rPr>
              <a:t>BIM</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Beam index map</a:t>
            </a:r>
          </a:p>
        </p:txBody>
      </p:sp>
    </p:spTree>
    <p:extLst>
      <p:ext uri="{BB962C8B-B14F-4D97-AF65-F5344CB8AC3E}">
        <p14:creationId xmlns:p14="http://schemas.microsoft.com/office/powerpoint/2010/main" val="3083724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标题 6"/>
          <p:cNvSpPr>
            <a:spLocks noGrp="1"/>
          </p:cNvSpPr>
          <p:nvPr>
            <p:ph type="title"/>
          </p:nvPr>
        </p:nvSpPr>
        <p:spPr>
          <a:xfrm>
            <a:off x="749935" y="316865"/>
            <a:ext cx="9777095" cy="794385"/>
          </a:xfrm>
        </p:spPr>
        <p:txBody>
          <a:bodyPr>
            <a:noAutofit/>
          </a:bodyPr>
          <a:lstStyle/>
          <a:p>
            <a:r>
              <a:rPr lang="zh-CN" altLang="en-US" sz="1800">
                <a:latin typeface="微软雅黑" panose="020B0503020204020204" pitchFamily="34" charset="-122"/>
                <a:ea typeface="微软雅黑" panose="020B0503020204020204" pitchFamily="34" charset="-122"/>
              </a:rPr>
              <a:t>A tutorial on </a:t>
            </a:r>
            <a:r>
              <a:rPr lang="zh-CN" altLang="en-US" sz="2000">
                <a:latin typeface="微软雅黑" panose="020B0503020204020204" pitchFamily="34" charset="-122"/>
                <a:ea typeface="微软雅黑" panose="020B0503020204020204" pitchFamily="34" charset="-122"/>
              </a:rPr>
              <a:t>environment</a:t>
            </a:r>
            <a:r>
              <a:rPr lang="zh-CN" altLang="en-US" sz="1800">
                <a:latin typeface="微软雅黑" panose="020B0503020204020204" pitchFamily="34" charset="-122"/>
                <a:ea typeface="微软雅黑" panose="020B0503020204020204" pitchFamily="34" charset="-122"/>
              </a:rPr>
              <a:t>-aware communications via channel knowledge map for 6G</a:t>
            </a:r>
          </a:p>
        </p:txBody>
      </p:sp>
      <p:sp>
        <p:nvSpPr>
          <p:cNvPr id="53" name="文本框 52"/>
          <p:cNvSpPr txBox="1"/>
          <p:nvPr/>
        </p:nvSpPr>
        <p:spPr>
          <a:xfrm>
            <a:off x="450850" y="812165"/>
            <a:ext cx="10075545" cy="525657"/>
          </a:xfrm>
          <a:prstGeom prst="rect">
            <a:avLst/>
          </a:prstGeom>
          <a:noFill/>
        </p:spPr>
        <p:txBody>
          <a:bodyPr wrap="square" rtlCol="0">
            <a:spAutoFit/>
          </a:bodyPr>
          <a:lstStyle/>
          <a:p>
            <a:pPr algn="just" hangingPunct="0">
              <a:lnSpc>
                <a:spcPct val="130000"/>
              </a:lnSpc>
            </a:pPr>
            <a:r>
              <a:rPr lang="en-US" altLang="zh-CN" sz="2400" spc="100" dirty="0">
                <a:latin typeface="微软雅黑" panose="020B0503020204020204" pitchFamily="34" charset="-122"/>
                <a:ea typeface="微软雅黑" panose="020B0503020204020204" pitchFamily="34" charset="-122"/>
                <a:cs typeface="微软雅黑" panose="020B0503020204020204" pitchFamily="34" charset="-122"/>
              </a:rPr>
              <a:t>4.3 Predictive Communication for Yet-to-Reach Locations</a:t>
            </a:r>
          </a:p>
        </p:txBody>
      </p:sp>
      <p:pic>
        <p:nvPicPr>
          <p:cNvPr id="4" name="图片 3">
            <a:extLst>
              <a:ext uri="{FF2B5EF4-FFF2-40B4-BE49-F238E27FC236}">
                <a16:creationId xmlns:a16="http://schemas.microsoft.com/office/drawing/2014/main" id="{819EB159-5D73-45EC-A377-97221A926147}"/>
              </a:ext>
            </a:extLst>
          </p:cNvPr>
          <p:cNvPicPr>
            <a:picLocks noChangeAspect="1"/>
          </p:cNvPicPr>
          <p:nvPr/>
        </p:nvPicPr>
        <p:blipFill>
          <a:blip r:embed="rId3"/>
          <a:stretch>
            <a:fillRect/>
          </a:stretch>
        </p:blipFill>
        <p:spPr>
          <a:xfrm>
            <a:off x="883471" y="2859340"/>
            <a:ext cx="3867349" cy="984301"/>
          </a:xfrm>
          <a:prstGeom prst="rect">
            <a:avLst/>
          </a:prstGeom>
        </p:spPr>
      </p:pic>
      <p:sp>
        <p:nvSpPr>
          <p:cNvPr id="19" name="文本框 18">
            <a:extLst>
              <a:ext uri="{FF2B5EF4-FFF2-40B4-BE49-F238E27FC236}">
                <a16:creationId xmlns:a16="http://schemas.microsoft.com/office/drawing/2014/main" id="{1E812D6B-7FF5-4317-992E-C8E29D7CC36A}"/>
              </a:ext>
            </a:extLst>
          </p:cNvPr>
          <p:cNvSpPr txBox="1"/>
          <p:nvPr/>
        </p:nvSpPr>
        <p:spPr>
          <a:xfrm>
            <a:off x="883471" y="1463790"/>
            <a:ext cx="2584938" cy="369332"/>
          </a:xfrm>
          <a:prstGeom prst="rect">
            <a:avLst/>
          </a:prstGeom>
          <a:noFill/>
        </p:spPr>
        <p:txBody>
          <a:bodyPr wrap="square">
            <a:spAutoFit/>
          </a:bodyPr>
          <a:lstStyle/>
          <a:p>
            <a:r>
              <a:rPr lang="en-US" altLang="zh-CN" b="0" i="0" dirty="0">
                <a:solidFill>
                  <a:srgbClr val="000000"/>
                </a:solidFill>
                <a:effectLst/>
                <a:latin typeface="微软雅黑" panose="020B0503020204020204" pitchFamily="34" charset="-122"/>
                <a:ea typeface="微软雅黑" panose="020B0503020204020204" pitchFamily="34" charset="-122"/>
              </a:rPr>
              <a:t>UAV communication</a:t>
            </a:r>
            <a:endParaRPr lang="zh-CN" altLang="en-US" dirty="0">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CB8A33BC-77D4-455D-ACF8-6B2C9BCD4CDE}"/>
              </a:ext>
            </a:extLst>
          </p:cNvPr>
          <p:cNvSpPr txBox="1"/>
          <p:nvPr/>
        </p:nvSpPr>
        <p:spPr>
          <a:xfrm>
            <a:off x="749935" y="1894905"/>
            <a:ext cx="6095098" cy="338554"/>
          </a:xfrm>
          <a:prstGeom prst="rect">
            <a:avLst/>
          </a:prstGeom>
          <a:noFill/>
        </p:spPr>
        <p:txBody>
          <a:bodyPr wrap="square">
            <a:spAutoFit/>
          </a:bodyPr>
          <a:lstStyle/>
          <a:p>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）CKM-assisted single-UAV trajectory design</a:t>
            </a:r>
          </a:p>
        </p:txBody>
      </p:sp>
      <p:sp>
        <p:nvSpPr>
          <p:cNvPr id="22" name="文本框 21">
            <a:extLst>
              <a:ext uri="{FF2B5EF4-FFF2-40B4-BE49-F238E27FC236}">
                <a16:creationId xmlns:a16="http://schemas.microsoft.com/office/drawing/2014/main" id="{47F8D658-DC96-497C-AECF-AB501A36751E}"/>
              </a:ext>
            </a:extLst>
          </p:cNvPr>
          <p:cNvSpPr txBox="1"/>
          <p:nvPr/>
        </p:nvSpPr>
        <p:spPr>
          <a:xfrm>
            <a:off x="749935" y="3843641"/>
            <a:ext cx="6095098" cy="338554"/>
          </a:xfrm>
          <a:prstGeom prst="rect">
            <a:avLst/>
          </a:prstGeom>
          <a:noFill/>
        </p:spPr>
        <p:txBody>
          <a:bodyPr wrap="square">
            <a:spAutoFit/>
          </a:bodyPr>
          <a:lstStyle/>
          <a:p>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UAV-assisted communication system</a:t>
            </a:r>
            <a:endParaRPr lang="zh-CN" altLang="en-US" sz="16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5388E45D-A077-479C-A0A6-3E12BEA8BE04}"/>
              </a:ext>
            </a:extLst>
          </p:cNvPr>
          <p:cNvSpPr txBox="1"/>
          <p:nvPr/>
        </p:nvSpPr>
        <p:spPr>
          <a:xfrm>
            <a:off x="1033434" y="2233459"/>
            <a:ext cx="2786486" cy="625171"/>
          </a:xfrm>
          <a:prstGeom prst="rect">
            <a:avLst/>
          </a:prstGeom>
          <a:noFill/>
        </p:spPr>
        <p:txBody>
          <a:bodyPr wrap="square" rtlCol="0">
            <a:spAutoFit/>
          </a:bodyPr>
          <a:lstStyle/>
          <a:p>
            <a:pPr marL="285750" indent="-285750" algn="just" hangingPunct="0">
              <a:lnSpc>
                <a:spcPct val="130000"/>
              </a:lnSpc>
              <a:buFont typeface="Wingdings" panose="05000000000000000000" pitchFamily="2" charset="2"/>
              <a:buChar char="Ø"/>
            </a:pPr>
            <a:r>
              <a:rPr lang="zh-CN" altLang="en-US" sz="1400" spc="100" dirty="0">
                <a:latin typeface="微软雅黑" panose="020B0503020204020204" pitchFamily="34" charset="-122"/>
                <a:ea typeface="微软雅黑" panose="020B0503020204020204" pitchFamily="34" charset="-122"/>
              </a:rPr>
              <a:t>单无人机单基站</a:t>
            </a:r>
            <a:endParaRPr lang="en-US" altLang="zh-CN" sz="1400" spc="100" dirty="0">
              <a:latin typeface="微软雅黑" panose="020B0503020204020204" pitchFamily="34" charset="-122"/>
              <a:ea typeface="微软雅黑" panose="020B0503020204020204" pitchFamily="34" charset="-122"/>
            </a:endParaRPr>
          </a:p>
          <a:p>
            <a:pPr marL="285750" indent="-285750" algn="just" hangingPunct="0">
              <a:lnSpc>
                <a:spcPct val="130000"/>
              </a:lnSpc>
              <a:buFont typeface="Wingdings" panose="05000000000000000000" pitchFamily="2" charset="2"/>
              <a:buChar char="Ø"/>
            </a:pPr>
            <a:r>
              <a:rPr lang="zh-CN" altLang="en-US" sz="1400" spc="100" dirty="0">
                <a:latin typeface="微软雅黑" panose="020B0503020204020204" pitchFamily="34" charset="-122"/>
                <a:ea typeface="微软雅黑" panose="020B0503020204020204" pitchFamily="34" charset="-122"/>
              </a:rPr>
              <a:t>规划无人机轨迹</a:t>
            </a:r>
          </a:p>
        </p:txBody>
      </p:sp>
      <p:sp>
        <p:nvSpPr>
          <p:cNvPr id="23" name="文本框 22">
            <a:extLst>
              <a:ext uri="{FF2B5EF4-FFF2-40B4-BE49-F238E27FC236}">
                <a16:creationId xmlns:a16="http://schemas.microsoft.com/office/drawing/2014/main" id="{D2E8EDB7-45B8-45DD-83CB-BA722FF9004A}"/>
              </a:ext>
            </a:extLst>
          </p:cNvPr>
          <p:cNvSpPr txBox="1"/>
          <p:nvPr/>
        </p:nvSpPr>
        <p:spPr>
          <a:xfrm>
            <a:off x="1010997" y="4246304"/>
            <a:ext cx="4518688" cy="905248"/>
          </a:xfrm>
          <a:prstGeom prst="rect">
            <a:avLst/>
          </a:prstGeom>
          <a:noFill/>
        </p:spPr>
        <p:txBody>
          <a:bodyPr wrap="square" rtlCol="0">
            <a:spAutoFit/>
          </a:bodyPr>
          <a:lstStyle/>
          <a:p>
            <a:pPr marL="285750" indent="-285750" algn="just" hangingPunct="0">
              <a:lnSpc>
                <a:spcPct val="130000"/>
              </a:lnSpc>
              <a:buFont typeface="Wingdings" panose="05000000000000000000" pitchFamily="2" charset="2"/>
              <a:buChar char="Ø"/>
            </a:pPr>
            <a:r>
              <a:rPr lang="zh-CN" altLang="en-US" sz="1400" spc="100" dirty="0">
                <a:latin typeface="微软雅黑" panose="020B0503020204020204" pitchFamily="34" charset="-122"/>
                <a:ea typeface="微软雅黑" panose="020B0503020204020204" pitchFamily="34" charset="-122"/>
              </a:rPr>
              <a:t>单无人机基站多地面用户</a:t>
            </a:r>
            <a:endParaRPr lang="en-US" altLang="zh-CN" sz="1400" spc="100" dirty="0">
              <a:latin typeface="微软雅黑" panose="020B0503020204020204" pitchFamily="34" charset="-122"/>
              <a:ea typeface="微软雅黑" panose="020B0503020204020204" pitchFamily="34" charset="-122"/>
            </a:endParaRPr>
          </a:p>
          <a:p>
            <a:pPr marL="285750" indent="-285750" algn="just" hangingPunct="0">
              <a:lnSpc>
                <a:spcPct val="130000"/>
              </a:lnSpc>
              <a:buFont typeface="Wingdings" panose="05000000000000000000" pitchFamily="2" charset="2"/>
              <a:buChar char="Ø"/>
            </a:pPr>
            <a:r>
              <a:rPr lang="zh-CN" altLang="en-US" sz="1400" b="0" i="0" dirty="0">
                <a:solidFill>
                  <a:srgbClr val="000000"/>
                </a:solidFill>
                <a:effectLst/>
                <a:latin typeface="微软雅黑" panose="020B0503020204020204" pitchFamily="34" charset="-122"/>
                <a:ea typeface="微软雅黑" panose="020B0503020204020204" pitchFamily="34" charset="-122"/>
              </a:rPr>
              <a:t>保证大多数用户具有强</a:t>
            </a:r>
            <a:r>
              <a:rPr lang="en-US" altLang="zh-CN" sz="1400" b="0" i="0" dirty="0" err="1">
                <a:solidFill>
                  <a:srgbClr val="000000"/>
                </a:solidFill>
                <a:effectLst/>
                <a:latin typeface="微软雅黑" panose="020B0503020204020204" pitchFamily="34" charset="-122"/>
                <a:ea typeface="微软雅黑" panose="020B0503020204020204" pitchFamily="34" charset="-122"/>
              </a:rPr>
              <a:t>LoS</a:t>
            </a:r>
            <a:r>
              <a:rPr lang="zh-CN" altLang="en-US" sz="1400" b="0" i="0" dirty="0">
                <a:solidFill>
                  <a:srgbClr val="000000"/>
                </a:solidFill>
                <a:effectLst/>
                <a:latin typeface="微软雅黑" panose="020B0503020204020204" pitchFamily="34" charset="-122"/>
                <a:ea typeface="微软雅黑" panose="020B0503020204020204" pitchFamily="34" charset="-122"/>
              </a:rPr>
              <a:t>链接</a:t>
            </a:r>
            <a:endParaRPr lang="en-US" altLang="zh-CN" sz="1400" b="0" i="0" dirty="0">
              <a:solidFill>
                <a:srgbClr val="000000"/>
              </a:solidFill>
              <a:effectLst/>
              <a:latin typeface="微软雅黑" panose="020B0503020204020204" pitchFamily="34" charset="-122"/>
              <a:ea typeface="微软雅黑" panose="020B0503020204020204" pitchFamily="34" charset="-122"/>
            </a:endParaRPr>
          </a:p>
          <a:p>
            <a:pPr marL="285750" indent="-285750" algn="just" hangingPunct="0">
              <a:lnSpc>
                <a:spcPct val="130000"/>
              </a:lnSpc>
              <a:buFont typeface="Wingdings" panose="05000000000000000000" pitchFamily="2" charset="2"/>
              <a:buChar char="Ø"/>
            </a:pPr>
            <a:r>
              <a:rPr lang="zh-CN" altLang="en-US" sz="1400" spc="100" dirty="0">
                <a:solidFill>
                  <a:srgbClr val="000000"/>
                </a:solidFill>
                <a:latin typeface="微软雅黑" panose="020B0503020204020204" pitchFamily="34" charset="-122"/>
                <a:ea typeface="微软雅黑" panose="020B0503020204020204" pitchFamily="34" charset="-122"/>
              </a:rPr>
              <a:t>优化系统效用</a:t>
            </a:r>
            <a:endParaRPr lang="zh-CN" altLang="en-US" sz="1400" spc="100" dirty="0">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6BB3C6F6-F1D3-4ADE-816B-349B257AF327}"/>
              </a:ext>
            </a:extLst>
          </p:cNvPr>
          <p:cNvSpPr txBox="1"/>
          <p:nvPr/>
        </p:nvSpPr>
        <p:spPr>
          <a:xfrm>
            <a:off x="6096902" y="1894905"/>
            <a:ext cx="6095098" cy="338554"/>
          </a:xfrm>
          <a:prstGeom prst="rect">
            <a:avLst/>
          </a:prstGeom>
          <a:noFill/>
        </p:spPr>
        <p:txBody>
          <a:bodyPr wrap="square">
            <a:spAutoFit/>
          </a:bodyPr>
          <a:lstStyle/>
          <a:p>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）CKM-assisted single-UAV trajectory design</a:t>
            </a:r>
          </a:p>
        </p:txBody>
      </p:sp>
      <p:pic>
        <p:nvPicPr>
          <p:cNvPr id="15" name="图片 14">
            <a:extLst>
              <a:ext uri="{FF2B5EF4-FFF2-40B4-BE49-F238E27FC236}">
                <a16:creationId xmlns:a16="http://schemas.microsoft.com/office/drawing/2014/main" id="{D3B07A25-BF9E-41BA-B1C9-28159D546FD6}"/>
              </a:ext>
            </a:extLst>
          </p:cNvPr>
          <p:cNvPicPr>
            <a:picLocks noChangeAspect="1"/>
          </p:cNvPicPr>
          <p:nvPr/>
        </p:nvPicPr>
        <p:blipFill>
          <a:blip r:embed="rId4"/>
          <a:stretch>
            <a:fillRect/>
          </a:stretch>
        </p:blipFill>
        <p:spPr>
          <a:xfrm>
            <a:off x="6602800" y="2233459"/>
            <a:ext cx="3965105" cy="4557252"/>
          </a:xfrm>
          <a:prstGeom prst="rect">
            <a:avLst/>
          </a:prstGeom>
        </p:spPr>
      </p:pic>
    </p:spTree>
    <p:extLst>
      <p:ext uri="{BB962C8B-B14F-4D97-AF65-F5344CB8AC3E}">
        <p14:creationId xmlns:p14="http://schemas.microsoft.com/office/powerpoint/2010/main" val="34408215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77242" y="1829524"/>
            <a:ext cx="6096000" cy="2472855"/>
            <a:chOff x="1377020" y="924560"/>
            <a:chExt cx="6096000" cy="2472855"/>
          </a:xfrm>
        </p:grpSpPr>
        <p:sp>
          <p:nvSpPr>
            <p:cNvPr id="8" name="文本框 7"/>
            <p:cNvSpPr txBox="1"/>
            <p:nvPr/>
          </p:nvSpPr>
          <p:spPr>
            <a:xfrm>
              <a:off x="1385035" y="924560"/>
              <a:ext cx="603050" cy="1067343"/>
            </a:xfrm>
            <a:prstGeom prst="rect">
              <a:avLst/>
            </a:prstGeom>
            <a:noFill/>
          </p:spPr>
          <p:txBody>
            <a:bodyPr wrap="none" rtlCol="0">
              <a:spAutoFit/>
            </a:bodyPr>
            <a:lstStyle/>
            <a:p>
              <a:pPr algn="just" hangingPunct="0">
                <a:lnSpc>
                  <a:spcPct val="130000"/>
                </a:lnSpc>
              </a:pPr>
              <a:r>
                <a:rPr lang="en-US" altLang="zh-CN" sz="5400" i="1" spc="100" dirty="0">
                  <a:solidFill>
                    <a:schemeClr val="accent1"/>
                  </a:solidFill>
                  <a:latin typeface="思源宋体 Heavy" panose="02020900000000000000" pitchFamily="18" charset="-122"/>
                  <a:ea typeface="思源宋体 Heavy" panose="02020900000000000000" pitchFamily="18" charset="-122"/>
                </a:rPr>
                <a:t>5</a:t>
              </a:r>
            </a:p>
          </p:txBody>
        </p:sp>
        <p:sp>
          <p:nvSpPr>
            <p:cNvPr id="10" name="文本框 9"/>
            <p:cNvSpPr txBox="1"/>
            <p:nvPr/>
          </p:nvSpPr>
          <p:spPr>
            <a:xfrm>
              <a:off x="1983371" y="1377240"/>
              <a:ext cx="1560299" cy="525657"/>
            </a:xfrm>
            <a:prstGeom prst="rect">
              <a:avLst/>
            </a:prstGeom>
            <a:noFill/>
          </p:spPr>
          <p:txBody>
            <a:bodyPr wrap="none" rtlCol="0">
              <a:spAutoFit/>
            </a:bodyPr>
            <a:lstStyle/>
            <a:p>
              <a:pPr algn="just" hangingPunct="0">
                <a:lnSpc>
                  <a:spcPct val="130000"/>
                </a:lnSpc>
              </a:pPr>
              <a:r>
                <a:rPr lang="en-US" altLang="zh-CN" sz="2400" i="1" spc="100" dirty="0">
                  <a:solidFill>
                    <a:schemeClr val="accent1"/>
                  </a:solidFill>
                  <a:latin typeface="思源宋体 Heavy" panose="02020900000000000000" pitchFamily="18" charset="-122"/>
                  <a:ea typeface="思源宋体 Heavy" panose="02020900000000000000" pitchFamily="18" charset="-122"/>
                </a:rPr>
                <a:t>Part Five</a:t>
              </a:r>
              <a:endParaRPr lang="zh-CN" altLang="en-US" sz="2400" i="1" spc="100" dirty="0">
                <a:solidFill>
                  <a:schemeClr val="accent1"/>
                </a:solidFill>
                <a:latin typeface="思源宋体 Heavy" panose="02020900000000000000" pitchFamily="18" charset="-122"/>
                <a:ea typeface="思源宋体 Heavy" panose="02020900000000000000" pitchFamily="18" charset="-122"/>
              </a:endParaRPr>
            </a:p>
          </p:txBody>
        </p:sp>
        <p:sp>
          <p:nvSpPr>
            <p:cNvPr id="11" name="文本框 10"/>
            <p:cNvSpPr txBox="1"/>
            <p:nvPr/>
          </p:nvSpPr>
          <p:spPr>
            <a:xfrm>
              <a:off x="3175925" y="1956397"/>
              <a:ext cx="2557110" cy="742319"/>
            </a:xfrm>
            <a:prstGeom prst="rect">
              <a:avLst/>
            </a:prstGeom>
            <a:noFill/>
          </p:spPr>
          <p:txBody>
            <a:bodyPr wrap="none" rtlCol="0">
              <a:spAutoFit/>
            </a:bodyPr>
            <a:lstStyle/>
            <a:p>
              <a:pPr algn="just" hangingPunct="0">
                <a:lnSpc>
                  <a:spcPct val="130000"/>
                </a:lnSpc>
              </a:pPr>
              <a:r>
                <a:rPr lang="zh-CN" altLang="en-US" sz="3600" spc="100" dirty="0">
                  <a:solidFill>
                    <a:schemeClr val="accent1"/>
                  </a:solidFill>
                  <a:latin typeface="思源宋体 Heavy" panose="02020900000000000000" pitchFamily="18" charset="-122"/>
                  <a:ea typeface="思源宋体 Heavy" panose="02020900000000000000" pitchFamily="18" charset="-122"/>
                </a:rPr>
                <a:t>开放性问题</a:t>
              </a:r>
            </a:p>
          </p:txBody>
        </p:sp>
        <p:cxnSp>
          <p:nvCxnSpPr>
            <p:cNvPr id="12" name="直接连接符 11"/>
            <p:cNvCxnSpPr/>
            <p:nvPr/>
          </p:nvCxnSpPr>
          <p:spPr>
            <a:xfrm>
              <a:off x="2515470" y="2824480"/>
              <a:ext cx="3877985"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377020" y="2980057"/>
              <a:ext cx="6096000" cy="417358"/>
            </a:xfrm>
            <a:prstGeom prst="rect">
              <a:avLst/>
            </a:prstGeom>
          </p:spPr>
          <p:txBody>
            <a:bodyPr>
              <a:spAutoFit/>
            </a:bodyPr>
            <a:lstStyle/>
            <a:p>
              <a:pPr algn="just" hangingPunct="0">
                <a:lnSpc>
                  <a:spcPct val="130000"/>
                </a:lnSpc>
              </a:pPr>
              <a:endParaRPr lang="zh-CN" altLang="en-US" spc="1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sp>
        <p:nvSpPr>
          <p:cNvPr id="26" name="矩形 25"/>
          <p:cNvSpPr/>
          <p:nvPr/>
        </p:nvSpPr>
        <p:spPr>
          <a:xfrm>
            <a:off x="8852463" y="1829524"/>
            <a:ext cx="2749471" cy="3170099"/>
          </a:xfrm>
          <a:prstGeom prst="rect">
            <a:avLst/>
          </a:prstGeom>
        </p:spPr>
        <p:txBody>
          <a:bodyPr wrap="none">
            <a:spAutoFit/>
          </a:bodyPr>
          <a:lstStyle/>
          <a:p>
            <a:r>
              <a:rPr lang="zh-CN" altLang="en-US" sz="20000" spc="100" dirty="0">
                <a:solidFill>
                  <a:srgbClr val="FFF2CC"/>
                </a:solidFill>
                <a:ea typeface="思源宋体 Heavy" panose="02020900000000000000" pitchFamily="18" charset="-122"/>
              </a:rPr>
              <a:t>伍</a:t>
            </a:r>
            <a:endParaRPr lang="zh-CN" altLang="en-US" sz="20000" dirty="0">
              <a:solidFill>
                <a:srgbClr val="FFF2CC"/>
              </a:solidFill>
            </a:endParaRPr>
          </a:p>
        </p:txBody>
      </p:sp>
    </p:spTree>
    <p:extLst>
      <p:ext uri="{BB962C8B-B14F-4D97-AF65-F5344CB8AC3E}">
        <p14:creationId xmlns:p14="http://schemas.microsoft.com/office/powerpoint/2010/main" val="3813266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标题 6"/>
          <p:cNvSpPr>
            <a:spLocks noGrp="1"/>
          </p:cNvSpPr>
          <p:nvPr>
            <p:ph type="title"/>
          </p:nvPr>
        </p:nvSpPr>
        <p:spPr>
          <a:xfrm>
            <a:off x="749935" y="316865"/>
            <a:ext cx="9777095" cy="794385"/>
          </a:xfrm>
        </p:spPr>
        <p:txBody>
          <a:bodyPr>
            <a:noAutofit/>
          </a:bodyPr>
          <a:lstStyle/>
          <a:p>
            <a:r>
              <a:rPr lang="zh-CN" altLang="en-US" sz="1800">
                <a:latin typeface="微软雅黑" panose="020B0503020204020204" pitchFamily="34" charset="-122"/>
                <a:ea typeface="微软雅黑" panose="020B0503020204020204" pitchFamily="34" charset="-122"/>
              </a:rPr>
              <a:t>A tutorial on </a:t>
            </a:r>
            <a:r>
              <a:rPr lang="zh-CN" altLang="en-US" sz="2000">
                <a:latin typeface="微软雅黑" panose="020B0503020204020204" pitchFamily="34" charset="-122"/>
                <a:ea typeface="微软雅黑" panose="020B0503020204020204" pitchFamily="34" charset="-122"/>
              </a:rPr>
              <a:t>environment</a:t>
            </a:r>
            <a:r>
              <a:rPr lang="zh-CN" altLang="en-US" sz="1800">
                <a:latin typeface="微软雅黑" panose="020B0503020204020204" pitchFamily="34" charset="-122"/>
                <a:ea typeface="微软雅黑" panose="020B0503020204020204" pitchFamily="34" charset="-122"/>
              </a:rPr>
              <a:t>-aware communications via channel knowledge map for 6G</a:t>
            </a:r>
          </a:p>
        </p:txBody>
      </p:sp>
      <p:sp>
        <p:nvSpPr>
          <p:cNvPr id="53" name="文本框 52"/>
          <p:cNvSpPr txBox="1"/>
          <p:nvPr/>
        </p:nvSpPr>
        <p:spPr>
          <a:xfrm>
            <a:off x="450850" y="812165"/>
            <a:ext cx="10075545" cy="525657"/>
          </a:xfrm>
          <a:prstGeom prst="rect">
            <a:avLst/>
          </a:prstGeom>
          <a:noFill/>
        </p:spPr>
        <p:txBody>
          <a:bodyPr wrap="square" rtlCol="0">
            <a:spAutoFit/>
          </a:bodyPr>
          <a:lstStyle/>
          <a:p>
            <a:pPr algn="just" hangingPunct="0">
              <a:lnSpc>
                <a:spcPct val="130000"/>
              </a:lnSpc>
            </a:pPr>
            <a:r>
              <a:rPr lang="en-US" altLang="zh-CN" sz="2400" spc="100" dirty="0">
                <a:latin typeface="微软雅黑" panose="020B0503020204020204" pitchFamily="34" charset="-122"/>
                <a:ea typeface="微软雅黑" panose="020B0503020204020204" pitchFamily="34" charset="-122"/>
                <a:cs typeface="微软雅黑" panose="020B0503020204020204" pitchFamily="34" charset="-122"/>
              </a:rPr>
              <a:t>5 </a:t>
            </a:r>
            <a:r>
              <a:rPr lang="zh-CN" altLang="en-US" sz="2400" spc="100" dirty="0">
                <a:latin typeface="微软雅黑" panose="020B0503020204020204" pitchFamily="34" charset="-122"/>
                <a:ea typeface="微软雅黑" panose="020B0503020204020204" pitchFamily="34" charset="-122"/>
                <a:cs typeface="微软雅黑" panose="020B0503020204020204" pitchFamily="34" charset="-122"/>
              </a:rPr>
              <a:t>开放性问题</a:t>
            </a:r>
            <a:endParaRPr lang="en-US" altLang="zh-CN" sz="2400" spc="1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文本框 12">
            <a:extLst>
              <a:ext uri="{FF2B5EF4-FFF2-40B4-BE49-F238E27FC236}">
                <a16:creationId xmlns:a16="http://schemas.microsoft.com/office/drawing/2014/main" id="{1F85EB6D-B100-420B-A810-355E0F366D3E}"/>
              </a:ext>
            </a:extLst>
          </p:cNvPr>
          <p:cNvSpPr txBox="1"/>
          <p:nvPr/>
        </p:nvSpPr>
        <p:spPr>
          <a:xfrm>
            <a:off x="749935" y="1445548"/>
            <a:ext cx="9292233" cy="3693319"/>
          </a:xfrm>
          <a:prstGeom prst="rect">
            <a:avLst/>
          </a:prstGeom>
          <a:noFill/>
        </p:spPr>
        <p:txBody>
          <a:bodyPr wrap="square">
            <a:spAutoFit/>
          </a:bodyPr>
          <a:lstStyle/>
          <a:p>
            <a:pPr marL="285750" indent="-285750">
              <a:lnSpc>
                <a:spcPct val="300000"/>
              </a:lnSpc>
              <a:buFont typeface="Wingdings" panose="05000000000000000000" pitchFamily="2" charset="2"/>
              <a:buChar char="l"/>
            </a:pPr>
            <a:r>
              <a:rPr lang="en-US" altLang="zh-CN" b="0" i="0" dirty="0">
                <a:solidFill>
                  <a:srgbClr val="000000"/>
                </a:solidFill>
                <a:effectLst/>
                <a:latin typeface="微软雅黑" panose="020B0503020204020204" pitchFamily="34" charset="-122"/>
                <a:ea typeface="微软雅黑" panose="020B0503020204020204" pitchFamily="34" charset="-122"/>
              </a:rPr>
              <a:t>How Much Data Is Sufficient?</a:t>
            </a:r>
          </a:p>
          <a:p>
            <a:pPr marL="285750" indent="-285750">
              <a:lnSpc>
                <a:spcPct val="300000"/>
              </a:lnSpc>
              <a:buFont typeface="Wingdings" panose="05000000000000000000" pitchFamily="2" charset="2"/>
              <a:buChar char="l"/>
            </a:pPr>
            <a:r>
              <a:rPr lang="en-US" altLang="zh-CN" b="0" i="0" dirty="0">
                <a:solidFill>
                  <a:srgbClr val="000000"/>
                </a:solidFill>
                <a:effectLst/>
                <a:latin typeface="微软雅黑" panose="020B0503020204020204" pitchFamily="34" charset="-122"/>
                <a:ea typeface="微软雅黑" panose="020B0503020204020204" pitchFamily="34" charset="-122"/>
              </a:rPr>
              <a:t>CKM in Highly Dynamic Environment</a:t>
            </a:r>
            <a:r>
              <a:rPr lang="zh-CN" altLang="en-US" b="0" i="0" dirty="0">
                <a:solidFill>
                  <a:srgbClr val="000000"/>
                </a:solidFill>
                <a:effectLst/>
                <a:latin typeface="微软雅黑" panose="020B0503020204020204" pitchFamily="34" charset="-122"/>
                <a:ea typeface="微软雅黑" panose="020B0503020204020204" pitchFamily="34" charset="-122"/>
              </a:rPr>
              <a:t>？</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marL="285750" indent="-285750">
              <a:lnSpc>
                <a:spcPct val="300000"/>
              </a:lnSpc>
              <a:buFont typeface="Wingdings" panose="05000000000000000000" pitchFamily="2" charset="2"/>
              <a:buChar char="l"/>
            </a:pPr>
            <a:r>
              <a:rPr lang="en-US" altLang="zh-CN" b="0" i="0" dirty="0">
                <a:solidFill>
                  <a:srgbClr val="000000"/>
                </a:solidFill>
                <a:effectLst/>
                <a:latin typeface="微软雅黑" panose="020B0503020204020204" pitchFamily="34" charset="-122"/>
                <a:ea typeface="微软雅黑" panose="020B0503020204020204" pitchFamily="34" charset="-122"/>
              </a:rPr>
              <a:t>CKM Based on Heterogeneous Data Sources</a:t>
            </a:r>
            <a:r>
              <a:rPr lang="zh-CN" altLang="en-US" b="0" i="0" dirty="0">
                <a:solidFill>
                  <a:srgbClr val="000000"/>
                </a:solidFill>
                <a:effectLst/>
                <a:latin typeface="微软雅黑" panose="020B0503020204020204" pitchFamily="34" charset="-122"/>
                <a:ea typeface="微软雅黑" panose="020B0503020204020204" pitchFamily="34" charset="-122"/>
              </a:rPr>
              <a:t>？</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marL="285750" indent="-285750">
              <a:lnSpc>
                <a:spcPct val="300000"/>
              </a:lnSpc>
              <a:buFont typeface="Wingdings" panose="05000000000000000000" pitchFamily="2" charset="2"/>
              <a:buChar char="l"/>
            </a:pPr>
            <a:r>
              <a:rPr lang="en-US" altLang="zh-CN" b="0" i="0" dirty="0">
                <a:solidFill>
                  <a:srgbClr val="000000"/>
                </a:solidFill>
                <a:effectLst/>
                <a:latin typeface="微软雅黑" panose="020B0503020204020204" pitchFamily="34" charset="-122"/>
                <a:ea typeface="微软雅黑" panose="020B0503020204020204" pitchFamily="34" charset="-122"/>
              </a:rPr>
              <a:t>CKM Update with Sequential/Continuous Data Arrival</a:t>
            </a:r>
            <a:r>
              <a:rPr lang="zh-CN" altLang="en-US" b="0" i="0" dirty="0">
                <a:solidFill>
                  <a:srgbClr val="000000"/>
                </a:solidFill>
                <a:effectLst/>
                <a:latin typeface="微软雅黑" panose="020B0503020204020204" pitchFamily="34" charset="-122"/>
                <a:ea typeface="微软雅黑" panose="020B0503020204020204" pitchFamily="34" charset="-122"/>
              </a:rPr>
              <a:t>？</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endParaRPr lang="en-US" altLang="zh-CN" b="0" i="0" dirty="0">
              <a:solidFill>
                <a:srgbClr val="000000"/>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63490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DB44E30-715F-4973-8179-B4178D7E09F0}" type="datetime1">
              <a:rPr lang="zh-CN" altLang="en-US" smtClean="0"/>
              <a:t>2024/3/13</a:t>
            </a:fld>
            <a:endParaRPr lang="zh-CN" altLang="en-US" dirty="0"/>
          </a:p>
        </p:txBody>
      </p:sp>
      <p:sp>
        <p:nvSpPr>
          <p:cNvPr id="4" name="页脚占位符 3"/>
          <p:cNvSpPr>
            <a:spLocks noGrp="1"/>
          </p:cNvSpPr>
          <p:nvPr>
            <p:ph type="ftr" sz="quarter" idx="11"/>
          </p:nvPr>
        </p:nvSpPr>
        <p:spPr/>
        <p:txBody>
          <a:body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p>
            <a:fld id="{33B9A5AF-BDD6-4E14-989F-CF034C94E4CA}" type="slidenum">
              <a:rPr lang="zh-CN" altLang="en-US" smtClean="0"/>
              <a:t>29</a:t>
            </a:fld>
            <a:endParaRPr lang="zh-CN" altLang="en-US" dirty="0"/>
          </a:p>
        </p:txBody>
      </p:sp>
      <p:sp>
        <p:nvSpPr>
          <p:cNvPr id="10" name="文本框 9"/>
          <p:cNvSpPr txBox="1"/>
          <p:nvPr/>
        </p:nvSpPr>
        <p:spPr>
          <a:xfrm>
            <a:off x="2573078" y="1849230"/>
            <a:ext cx="6615665" cy="2604367"/>
          </a:xfrm>
          <a:prstGeom prst="rect">
            <a:avLst/>
          </a:prstGeom>
          <a:noFill/>
        </p:spPr>
        <p:txBody>
          <a:bodyPr wrap="square" rtlCol="0">
            <a:spAutoFit/>
          </a:bodyPr>
          <a:lstStyle/>
          <a:p>
            <a:pPr algn="ctr" hangingPunct="0">
              <a:lnSpc>
                <a:spcPct val="130000"/>
              </a:lnSpc>
            </a:pPr>
            <a:r>
              <a:rPr lang="zh-CN" altLang="en-US" sz="6600" spc="100" dirty="0">
                <a:solidFill>
                  <a:schemeClr val="accent1"/>
                </a:solidFill>
                <a:latin typeface="思源宋体 Heavy" panose="02020900000000000000" pitchFamily="18" charset="-122"/>
                <a:ea typeface="思源宋体 Heavy" panose="02020900000000000000" pitchFamily="18" charset="-122"/>
              </a:rPr>
              <a:t>谢谢</a:t>
            </a:r>
          </a:p>
          <a:p>
            <a:pPr algn="ctr" hangingPunct="0">
              <a:lnSpc>
                <a:spcPct val="130000"/>
              </a:lnSpc>
            </a:pPr>
            <a:r>
              <a:rPr lang="en-US" altLang="zh-CN" sz="6600" spc="100" dirty="0">
                <a:solidFill>
                  <a:schemeClr val="accent1"/>
                </a:solidFill>
                <a:latin typeface="思源宋体 Heavy" panose="02020900000000000000" pitchFamily="18" charset="-122"/>
                <a:ea typeface="思源宋体 Heavy" panose="02020900000000000000" pitchFamily="18" charset="-122"/>
              </a:rPr>
              <a:t>Thanks</a:t>
            </a:r>
            <a:endParaRPr lang="zh-CN" altLang="en-US" sz="6600" spc="100" dirty="0">
              <a:solidFill>
                <a:schemeClr val="accent1"/>
              </a:solidFill>
              <a:latin typeface="思源宋体 Heavy" panose="02020900000000000000" pitchFamily="18" charset="-122"/>
              <a:ea typeface="思源宋体 Heavy" panose="02020900000000000000" pitchFamily="18" charset="-122"/>
            </a:endParaRPr>
          </a:p>
        </p:txBody>
      </p:sp>
      <p:sp>
        <p:nvSpPr>
          <p:cNvPr id="17" name="任意多边形: 形状 16"/>
          <p:cNvSpPr/>
          <p:nvPr/>
        </p:nvSpPr>
        <p:spPr>
          <a:xfrm>
            <a:off x="1110661" y="1745296"/>
            <a:ext cx="1800000" cy="1800000"/>
          </a:xfrm>
          <a:custGeom>
            <a:avLst/>
            <a:gdLst>
              <a:gd name="connsiteX0" fmla="*/ 0 w 1800000"/>
              <a:gd name="connsiteY0" fmla="*/ 0 h 1800000"/>
              <a:gd name="connsiteX1" fmla="*/ 1800000 w 1800000"/>
              <a:gd name="connsiteY1" fmla="*/ 0 h 1800000"/>
              <a:gd name="connsiteX2" fmla="*/ 1800000 w 1800000"/>
              <a:gd name="connsiteY2" fmla="*/ 366040 h 1800000"/>
              <a:gd name="connsiteX3" fmla="*/ 1656604 w 1800000"/>
              <a:gd name="connsiteY3" fmla="*/ 366040 h 1800000"/>
              <a:gd name="connsiteX4" fmla="*/ 1656604 w 1800000"/>
              <a:gd name="connsiteY4" fmla="*/ 157793 h 1800000"/>
              <a:gd name="connsiteX5" fmla="*/ 172635 w 1800000"/>
              <a:gd name="connsiteY5" fmla="*/ 157793 h 1800000"/>
              <a:gd name="connsiteX6" fmla="*/ 172635 w 1800000"/>
              <a:gd name="connsiteY6" fmla="*/ 1641762 h 1800000"/>
              <a:gd name="connsiteX7" fmla="*/ 900000 w 1800000"/>
              <a:gd name="connsiteY7" fmla="*/ 1641762 h 1800000"/>
              <a:gd name="connsiteX8" fmla="*/ 900000 w 1800000"/>
              <a:gd name="connsiteY8" fmla="*/ 1800000 h 1800000"/>
              <a:gd name="connsiteX9" fmla="*/ 0 w 1800000"/>
              <a:gd name="connsiteY9" fmla="*/ 180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0" y="0"/>
                </a:moveTo>
                <a:lnTo>
                  <a:pt x="1800000" y="0"/>
                </a:lnTo>
                <a:lnTo>
                  <a:pt x="1800000" y="366040"/>
                </a:lnTo>
                <a:lnTo>
                  <a:pt x="1656604" y="366040"/>
                </a:lnTo>
                <a:lnTo>
                  <a:pt x="1656604" y="157793"/>
                </a:lnTo>
                <a:lnTo>
                  <a:pt x="172635" y="157793"/>
                </a:lnTo>
                <a:lnTo>
                  <a:pt x="172635" y="1641762"/>
                </a:lnTo>
                <a:lnTo>
                  <a:pt x="900000" y="1641762"/>
                </a:lnTo>
                <a:lnTo>
                  <a:pt x="900000" y="1800000"/>
                </a:lnTo>
                <a:lnTo>
                  <a:pt x="0" y="1800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任意多边形: 形状 18"/>
          <p:cNvSpPr/>
          <p:nvPr/>
        </p:nvSpPr>
        <p:spPr>
          <a:xfrm>
            <a:off x="30480" y="5598160"/>
            <a:ext cx="12202160" cy="1259840"/>
          </a:xfrm>
          <a:custGeom>
            <a:avLst/>
            <a:gdLst>
              <a:gd name="connsiteX0" fmla="*/ 10160 w 12222480"/>
              <a:gd name="connsiteY0" fmla="*/ 1087120 h 1910080"/>
              <a:gd name="connsiteX1" fmla="*/ 12222480 w 12222480"/>
              <a:gd name="connsiteY1" fmla="*/ 0 h 1910080"/>
              <a:gd name="connsiteX2" fmla="*/ 12222480 w 12222480"/>
              <a:gd name="connsiteY2" fmla="*/ 1910080 h 1910080"/>
              <a:gd name="connsiteX3" fmla="*/ 0 w 12222480"/>
              <a:gd name="connsiteY3" fmla="*/ 1899920 h 1910080"/>
              <a:gd name="connsiteX4" fmla="*/ 10160 w 12222480"/>
              <a:gd name="connsiteY4" fmla="*/ 1087120 h 1910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2480" h="1910080">
                <a:moveTo>
                  <a:pt x="10160" y="1087120"/>
                </a:moveTo>
                <a:lnTo>
                  <a:pt x="12222480" y="0"/>
                </a:lnTo>
                <a:lnTo>
                  <a:pt x="12222480" y="1910080"/>
                </a:lnTo>
                <a:lnTo>
                  <a:pt x="0" y="1899920"/>
                </a:lnTo>
                <a:lnTo>
                  <a:pt x="10160" y="108712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nvSpPr>
        <p:spPr>
          <a:xfrm flipH="1">
            <a:off x="-40640" y="5585460"/>
            <a:ext cx="12273280" cy="1259840"/>
          </a:xfrm>
          <a:custGeom>
            <a:avLst/>
            <a:gdLst>
              <a:gd name="connsiteX0" fmla="*/ 10160 w 12222480"/>
              <a:gd name="connsiteY0" fmla="*/ 1087120 h 1910080"/>
              <a:gd name="connsiteX1" fmla="*/ 12222480 w 12222480"/>
              <a:gd name="connsiteY1" fmla="*/ 0 h 1910080"/>
              <a:gd name="connsiteX2" fmla="*/ 12222480 w 12222480"/>
              <a:gd name="connsiteY2" fmla="*/ 1910080 h 1910080"/>
              <a:gd name="connsiteX3" fmla="*/ 0 w 12222480"/>
              <a:gd name="connsiteY3" fmla="*/ 1899920 h 1910080"/>
              <a:gd name="connsiteX4" fmla="*/ 10160 w 12222480"/>
              <a:gd name="connsiteY4" fmla="*/ 1087120 h 1910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2480" h="1910080">
                <a:moveTo>
                  <a:pt x="10160" y="1087120"/>
                </a:moveTo>
                <a:lnTo>
                  <a:pt x="12222480" y="0"/>
                </a:lnTo>
                <a:lnTo>
                  <a:pt x="12222480" y="1910080"/>
                </a:lnTo>
                <a:lnTo>
                  <a:pt x="0" y="1899920"/>
                </a:lnTo>
                <a:lnTo>
                  <a:pt x="10160" y="108712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033520" y="6134875"/>
            <a:ext cx="4196080" cy="417550"/>
          </a:xfrm>
          <a:prstGeom prst="rect">
            <a:avLst/>
          </a:prstGeom>
        </p:spPr>
        <p:txBody>
          <a:bodyPr wrap="square">
            <a:spAutoFit/>
          </a:bodyPr>
          <a:lstStyle/>
          <a:p>
            <a:pPr algn="dist" hangingPunct="0">
              <a:lnSpc>
                <a:spcPct val="130000"/>
              </a:lnSpc>
            </a:pPr>
            <a:r>
              <a:rPr lang="zh-CN" altLang="en-US" spc="100" dirty="0">
                <a:solidFill>
                  <a:schemeClr val="accent3">
                    <a:lumMod val="20000"/>
                    <a:lumOff val="80000"/>
                  </a:schemeClr>
                </a:solidFill>
                <a:latin typeface="思源宋体 Heavy" panose="02020900000000000000" pitchFamily="18" charset="-122"/>
                <a:ea typeface="思源宋体 Heavy" panose="02020900000000000000" pitchFamily="18" charset="-122"/>
              </a:rPr>
              <a:t>厚德 求真 励学 笃行</a:t>
            </a:r>
            <a:endParaRPr lang="en-US" altLang="zh-CN" spc="100" dirty="0">
              <a:solidFill>
                <a:schemeClr val="accent3">
                  <a:lumMod val="20000"/>
                  <a:lumOff val="80000"/>
                </a:schemeClr>
              </a:solidFill>
              <a:latin typeface="思源宋体 Heavy" panose="02020900000000000000" pitchFamily="18" charset="-122"/>
              <a:ea typeface="思源宋体 Heavy" panose="02020900000000000000" pitchFamily="18" charset="-122"/>
            </a:endParaRPr>
          </a:p>
        </p:txBody>
      </p:sp>
      <p:sp>
        <p:nvSpPr>
          <p:cNvPr id="11" name="任意多边形: 形状 10"/>
          <p:cNvSpPr/>
          <p:nvPr/>
        </p:nvSpPr>
        <p:spPr>
          <a:xfrm rot="10800000">
            <a:off x="8992931" y="3657531"/>
            <a:ext cx="1800000" cy="1800000"/>
          </a:xfrm>
          <a:custGeom>
            <a:avLst/>
            <a:gdLst>
              <a:gd name="connsiteX0" fmla="*/ 0 w 1800000"/>
              <a:gd name="connsiteY0" fmla="*/ 0 h 1800000"/>
              <a:gd name="connsiteX1" fmla="*/ 1800000 w 1800000"/>
              <a:gd name="connsiteY1" fmla="*/ 0 h 1800000"/>
              <a:gd name="connsiteX2" fmla="*/ 1800000 w 1800000"/>
              <a:gd name="connsiteY2" fmla="*/ 366040 h 1800000"/>
              <a:gd name="connsiteX3" fmla="*/ 1656604 w 1800000"/>
              <a:gd name="connsiteY3" fmla="*/ 366040 h 1800000"/>
              <a:gd name="connsiteX4" fmla="*/ 1656604 w 1800000"/>
              <a:gd name="connsiteY4" fmla="*/ 157793 h 1800000"/>
              <a:gd name="connsiteX5" fmla="*/ 172635 w 1800000"/>
              <a:gd name="connsiteY5" fmla="*/ 157793 h 1800000"/>
              <a:gd name="connsiteX6" fmla="*/ 172635 w 1800000"/>
              <a:gd name="connsiteY6" fmla="*/ 1641762 h 1800000"/>
              <a:gd name="connsiteX7" fmla="*/ 900000 w 1800000"/>
              <a:gd name="connsiteY7" fmla="*/ 1641762 h 1800000"/>
              <a:gd name="connsiteX8" fmla="*/ 900000 w 1800000"/>
              <a:gd name="connsiteY8" fmla="*/ 1800000 h 1800000"/>
              <a:gd name="connsiteX9" fmla="*/ 0 w 1800000"/>
              <a:gd name="connsiteY9" fmla="*/ 180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0" y="0"/>
                </a:moveTo>
                <a:lnTo>
                  <a:pt x="1800000" y="0"/>
                </a:lnTo>
                <a:lnTo>
                  <a:pt x="1800000" y="366040"/>
                </a:lnTo>
                <a:lnTo>
                  <a:pt x="1656604" y="366040"/>
                </a:lnTo>
                <a:lnTo>
                  <a:pt x="1656604" y="157793"/>
                </a:lnTo>
                <a:lnTo>
                  <a:pt x="172635" y="157793"/>
                </a:lnTo>
                <a:lnTo>
                  <a:pt x="172635" y="1641762"/>
                </a:lnTo>
                <a:lnTo>
                  <a:pt x="900000" y="1641762"/>
                </a:lnTo>
                <a:lnTo>
                  <a:pt x="900000" y="1800000"/>
                </a:lnTo>
                <a:lnTo>
                  <a:pt x="0" y="1800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287383" y="1829524"/>
            <a:ext cx="6810103" cy="2472855"/>
            <a:chOff x="1087161" y="924560"/>
            <a:chExt cx="6810103" cy="2472855"/>
          </a:xfrm>
        </p:grpSpPr>
        <p:sp>
          <p:nvSpPr>
            <p:cNvPr id="8" name="文本框 7"/>
            <p:cNvSpPr txBox="1"/>
            <p:nvPr/>
          </p:nvSpPr>
          <p:spPr>
            <a:xfrm>
              <a:off x="1377020" y="924560"/>
              <a:ext cx="619080" cy="1067921"/>
            </a:xfrm>
            <a:prstGeom prst="rect">
              <a:avLst/>
            </a:prstGeom>
            <a:noFill/>
          </p:spPr>
          <p:txBody>
            <a:bodyPr wrap="none" rtlCol="0">
              <a:spAutoFit/>
            </a:bodyPr>
            <a:lstStyle/>
            <a:p>
              <a:pPr algn="just" hangingPunct="0">
                <a:lnSpc>
                  <a:spcPct val="130000"/>
                </a:lnSpc>
              </a:pPr>
              <a:r>
                <a:rPr lang="en-US" altLang="zh-CN" sz="5400" i="1" spc="100" dirty="0">
                  <a:solidFill>
                    <a:schemeClr val="accent1"/>
                  </a:solidFill>
                  <a:latin typeface="思源宋体 Heavy" panose="02020900000000000000" pitchFamily="18" charset="-122"/>
                  <a:ea typeface="思源宋体 Heavy" panose="02020900000000000000" pitchFamily="18" charset="-122"/>
                </a:rPr>
                <a:t>1</a:t>
              </a:r>
              <a:endParaRPr lang="zh-CN" altLang="en-US" sz="5400" i="1" spc="100" dirty="0">
                <a:solidFill>
                  <a:schemeClr val="accent1"/>
                </a:solidFill>
                <a:latin typeface="思源宋体 Heavy" panose="02020900000000000000" pitchFamily="18" charset="-122"/>
                <a:ea typeface="思源宋体 Heavy" panose="02020900000000000000" pitchFamily="18" charset="-122"/>
              </a:endParaRPr>
            </a:p>
          </p:txBody>
        </p:sp>
        <p:sp>
          <p:nvSpPr>
            <p:cNvPr id="10" name="文本框 9"/>
            <p:cNvSpPr txBox="1"/>
            <p:nvPr/>
          </p:nvSpPr>
          <p:spPr>
            <a:xfrm>
              <a:off x="1972792" y="1377240"/>
              <a:ext cx="1581459" cy="525657"/>
            </a:xfrm>
            <a:prstGeom prst="rect">
              <a:avLst/>
            </a:prstGeom>
            <a:noFill/>
          </p:spPr>
          <p:txBody>
            <a:bodyPr wrap="none" rtlCol="0">
              <a:spAutoFit/>
            </a:bodyPr>
            <a:lstStyle/>
            <a:p>
              <a:pPr algn="just" hangingPunct="0">
                <a:lnSpc>
                  <a:spcPct val="130000"/>
                </a:lnSpc>
              </a:pPr>
              <a:r>
                <a:rPr lang="en-US" altLang="zh-CN" sz="2400" i="1" spc="100" dirty="0">
                  <a:solidFill>
                    <a:schemeClr val="accent1"/>
                  </a:solidFill>
                  <a:latin typeface="思源宋体 Heavy" panose="02020900000000000000" pitchFamily="18" charset="-122"/>
                  <a:ea typeface="思源宋体 Heavy" panose="02020900000000000000" pitchFamily="18" charset="-122"/>
                </a:rPr>
                <a:t>Part One</a:t>
              </a:r>
              <a:endParaRPr lang="zh-CN" altLang="en-US" sz="2400" i="1" spc="100" dirty="0">
                <a:solidFill>
                  <a:schemeClr val="accent1"/>
                </a:solidFill>
                <a:latin typeface="思源宋体 Heavy" panose="02020900000000000000" pitchFamily="18" charset="-122"/>
                <a:ea typeface="思源宋体 Heavy" panose="02020900000000000000" pitchFamily="18" charset="-122"/>
              </a:endParaRPr>
            </a:p>
          </p:txBody>
        </p:sp>
        <p:sp>
          <p:nvSpPr>
            <p:cNvPr id="11" name="文本框 10"/>
            <p:cNvSpPr txBox="1"/>
            <p:nvPr/>
          </p:nvSpPr>
          <p:spPr>
            <a:xfrm>
              <a:off x="3413156" y="1956397"/>
              <a:ext cx="2082621" cy="742319"/>
            </a:xfrm>
            <a:prstGeom prst="rect">
              <a:avLst/>
            </a:prstGeom>
            <a:noFill/>
          </p:spPr>
          <p:txBody>
            <a:bodyPr wrap="none" rtlCol="0">
              <a:spAutoFit/>
            </a:bodyPr>
            <a:lstStyle/>
            <a:p>
              <a:pPr algn="just" hangingPunct="0">
                <a:lnSpc>
                  <a:spcPct val="130000"/>
                </a:lnSpc>
              </a:pPr>
              <a:r>
                <a:rPr lang="zh-CN" altLang="en-US" sz="3600" spc="100" dirty="0">
                  <a:solidFill>
                    <a:schemeClr val="accent1"/>
                  </a:solidFill>
                  <a:latin typeface="微软雅黑" panose="020B0503020204020204" pitchFamily="34" charset="-122"/>
                  <a:ea typeface="微软雅黑" panose="020B0503020204020204" pitchFamily="34" charset="-122"/>
                </a:rPr>
                <a:t>背景引入</a:t>
              </a:r>
              <a:endParaRPr lang="zh-CN" altLang="en-US" sz="3600" spc="100" dirty="0">
                <a:solidFill>
                  <a:schemeClr val="accent1"/>
                </a:solidFill>
                <a:latin typeface="思源宋体 Heavy" panose="02020900000000000000" pitchFamily="18" charset="-122"/>
                <a:ea typeface="思源宋体 Heavy" panose="02020900000000000000" pitchFamily="18" charset="-122"/>
              </a:endParaRPr>
            </a:p>
          </p:txBody>
        </p:sp>
        <p:cxnSp>
          <p:nvCxnSpPr>
            <p:cNvPr id="12" name="直接连接符 11"/>
            <p:cNvCxnSpPr/>
            <p:nvPr/>
          </p:nvCxnSpPr>
          <p:spPr>
            <a:xfrm>
              <a:off x="1087161" y="2824480"/>
              <a:ext cx="6810103"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377020" y="2980057"/>
              <a:ext cx="6096000" cy="417358"/>
            </a:xfrm>
            <a:prstGeom prst="rect">
              <a:avLst/>
            </a:prstGeom>
          </p:spPr>
          <p:txBody>
            <a:bodyPr>
              <a:spAutoFit/>
            </a:bodyPr>
            <a:lstStyle/>
            <a:p>
              <a:pPr algn="just" hangingPunct="0">
                <a:lnSpc>
                  <a:spcPct val="130000"/>
                </a:lnSpc>
              </a:pPr>
              <a:endParaRPr lang="zh-CN" altLang="en-US" spc="1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sp>
        <p:nvSpPr>
          <p:cNvPr id="26" name="矩形 25"/>
          <p:cNvSpPr/>
          <p:nvPr/>
        </p:nvSpPr>
        <p:spPr>
          <a:xfrm>
            <a:off x="8852463" y="1829524"/>
            <a:ext cx="2762295" cy="3170099"/>
          </a:xfrm>
          <a:prstGeom prst="rect">
            <a:avLst/>
          </a:prstGeom>
        </p:spPr>
        <p:txBody>
          <a:bodyPr wrap="none">
            <a:spAutoFit/>
          </a:bodyPr>
          <a:lstStyle/>
          <a:p>
            <a:r>
              <a:rPr lang="zh-CN" altLang="en-US" sz="20000" spc="100" dirty="0">
                <a:solidFill>
                  <a:srgbClr val="FFF2CC"/>
                </a:solidFill>
                <a:latin typeface="思源宋体 Heavy" panose="02020900000000000000" pitchFamily="18" charset="-122"/>
                <a:ea typeface="思源宋体 Heavy" panose="02020900000000000000" pitchFamily="18" charset="-122"/>
              </a:rPr>
              <a:t>壹</a:t>
            </a:r>
            <a:endParaRPr lang="zh-CN" altLang="en-US" sz="20000" dirty="0">
              <a:solidFill>
                <a:srgbClr val="FFF2CC"/>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 name="文本框 31"/>
          <p:cNvSpPr txBox="1"/>
          <p:nvPr/>
        </p:nvSpPr>
        <p:spPr>
          <a:xfrm>
            <a:off x="468853" y="1111465"/>
            <a:ext cx="4779141" cy="570865"/>
          </a:xfrm>
          <a:prstGeom prst="rect">
            <a:avLst/>
          </a:prstGeom>
          <a:noFill/>
        </p:spPr>
        <p:txBody>
          <a:bodyPr wrap="square" rtlCol="0">
            <a:spAutoFit/>
          </a:bodyPr>
          <a:lstStyle/>
          <a:p>
            <a:pPr marL="342900" indent="-342900" algn="just" hangingPunct="0">
              <a:lnSpc>
                <a:spcPct val="130000"/>
              </a:lnSpc>
              <a:buFont typeface="Wingdings" panose="05000000000000000000" charset="0"/>
              <a:buChar char="p"/>
            </a:pPr>
            <a:r>
              <a:rPr lang="zh-CN" altLang="en-US" sz="2400" spc="100" dirty="0">
                <a:latin typeface="微软雅黑" panose="020B0503020204020204" pitchFamily="34" charset="-122"/>
                <a:ea typeface="微软雅黑" panose="020B0503020204020204" pitchFamily="34" charset="-122"/>
                <a:cs typeface="Times New Roman" panose="02020603050405020304" pitchFamily="18" charset="0"/>
              </a:rPr>
              <a:t>背景引入</a:t>
            </a:r>
          </a:p>
        </p:txBody>
      </p:sp>
      <p:cxnSp>
        <p:nvCxnSpPr>
          <p:cNvPr id="35" name="直接连接符 34"/>
          <p:cNvCxnSpPr/>
          <p:nvPr/>
        </p:nvCxnSpPr>
        <p:spPr>
          <a:xfrm>
            <a:off x="560005" y="1626797"/>
            <a:ext cx="1725995" cy="0"/>
          </a:xfrm>
          <a:prstGeom prst="line">
            <a:avLst/>
          </a:prstGeom>
          <a:ln w="19050">
            <a:solidFill>
              <a:schemeClr val="accent1"/>
            </a:solidFill>
          </a:ln>
        </p:spPr>
        <p:style>
          <a:lnRef idx="2">
            <a:schemeClr val="accent6"/>
          </a:lnRef>
          <a:fillRef idx="0">
            <a:schemeClr val="accent6"/>
          </a:fillRef>
          <a:effectRef idx="1">
            <a:schemeClr val="accent6"/>
          </a:effectRef>
          <a:fontRef idx="minor">
            <a:schemeClr val="tx1"/>
          </a:fontRef>
        </p:style>
      </p:cxnSp>
      <p:sp>
        <p:nvSpPr>
          <p:cNvPr id="10" name="文本框 9"/>
          <p:cNvSpPr txBox="1"/>
          <p:nvPr/>
        </p:nvSpPr>
        <p:spPr>
          <a:xfrm>
            <a:off x="319541" y="1627161"/>
            <a:ext cx="5233482" cy="768350"/>
          </a:xfrm>
          <a:prstGeom prst="rect">
            <a:avLst/>
          </a:prstGeom>
          <a:noFill/>
        </p:spPr>
        <p:txBody>
          <a:bodyPr wrap="square" rtlCol="0">
            <a:spAutoFit/>
          </a:bodyPr>
          <a:lstStyle/>
          <a:p>
            <a:pPr marL="342900" indent="-342900" algn="just" hangingPunct="0">
              <a:lnSpc>
                <a:spcPct val="200000"/>
              </a:lnSpc>
              <a:buFont typeface="Wingdings" panose="05000000000000000000" pitchFamily="2" charset="2"/>
              <a:buChar char="Ø"/>
            </a:pPr>
            <a:r>
              <a:rPr lang="en-US" altLang="zh-CN" sz="2200" spc="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6G</a:t>
            </a:r>
            <a:r>
              <a:rPr lang="zh-CN" altLang="en-US" sz="2200" spc="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无线网络的发展趋势</a:t>
            </a:r>
          </a:p>
        </p:txBody>
      </p:sp>
      <p:sp>
        <p:nvSpPr>
          <p:cNvPr id="2" name="文本框 1"/>
          <p:cNvSpPr txBox="1"/>
          <p:nvPr/>
        </p:nvSpPr>
        <p:spPr>
          <a:xfrm>
            <a:off x="750570" y="2305685"/>
            <a:ext cx="4802505" cy="3376930"/>
          </a:xfrm>
          <a:prstGeom prst="rect">
            <a:avLst/>
          </a:prstGeom>
          <a:noFill/>
        </p:spPr>
        <p:txBody>
          <a:bodyPr wrap="square" rtlCol="0" anchor="t">
            <a:noAutofit/>
          </a:bodyPr>
          <a:lstStyle/>
          <a:p>
            <a:pPr marL="342900" indent="-342900" algn="just" fontAlgn="auto" hangingPunct="0">
              <a:lnSpc>
                <a:spcPct val="200000"/>
              </a:lnSpc>
              <a:buFont typeface="Arial" panose="020B0604020202020204" pitchFamily="34" charset="0"/>
              <a:buChar char="•"/>
            </a:pPr>
            <a:r>
              <a:rPr lang="zh-CN" altLang="en-US" sz="2000" spc="100" dirty="0">
                <a:solidFill>
                  <a:schemeClr val="tx1"/>
                </a:solidFill>
                <a:latin typeface="微软雅黑" panose="020B0503020204020204" pitchFamily="34" charset="-122"/>
                <a:ea typeface="微软雅黑" panose="020B0503020204020204" pitchFamily="34" charset="-122"/>
              </a:rPr>
              <a:t>更高的节点密度</a:t>
            </a:r>
          </a:p>
          <a:p>
            <a:pPr marL="342900" indent="-342900" algn="just" fontAlgn="auto" hangingPunct="0">
              <a:lnSpc>
                <a:spcPct val="200000"/>
              </a:lnSpc>
              <a:buFont typeface="Arial" panose="020B0604020202020204" pitchFamily="34" charset="0"/>
              <a:buChar char="•"/>
            </a:pPr>
            <a:r>
              <a:rPr lang="zh-CN" altLang="en-US" sz="2000" spc="100" dirty="0">
                <a:solidFill>
                  <a:schemeClr val="tx1"/>
                </a:solidFill>
                <a:latin typeface="微软雅黑" panose="020B0503020204020204" pitchFamily="34" charset="-122"/>
                <a:ea typeface="微软雅黑" panose="020B0503020204020204" pitchFamily="34" charset="-122"/>
              </a:rPr>
              <a:t>更大维度的信道</a:t>
            </a:r>
          </a:p>
          <a:p>
            <a:pPr marL="342900" indent="-342900" algn="just" fontAlgn="auto" hangingPunct="0">
              <a:lnSpc>
                <a:spcPct val="200000"/>
              </a:lnSpc>
              <a:buFont typeface="Arial" panose="020B0604020202020204" pitchFamily="34" charset="0"/>
              <a:buChar char="•"/>
            </a:pPr>
            <a:r>
              <a:rPr lang="zh-CN" altLang="en-US" sz="2000" spc="100" dirty="0">
                <a:solidFill>
                  <a:schemeClr val="tx1"/>
                </a:solidFill>
                <a:latin typeface="微软雅黑" panose="020B0503020204020204" pitchFamily="34" charset="-122"/>
                <a:ea typeface="微软雅黑" panose="020B0503020204020204" pitchFamily="34" charset="-122"/>
              </a:rPr>
              <a:t>更具成本效益的硬件</a:t>
            </a:r>
          </a:p>
          <a:p>
            <a:pPr marL="342900" indent="-342900" algn="just" fontAlgn="auto" hangingPunct="0">
              <a:lnSpc>
                <a:spcPct val="200000"/>
              </a:lnSpc>
              <a:buFont typeface="Arial" panose="020B0604020202020204" pitchFamily="34" charset="0"/>
              <a:buChar char="•"/>
            </a:pPr>
            <a:r>
              <a:rPr lang="zh-CN" altLang="en-US" sz="2000" spc="100" dirty="0">
                <a:solidFill>
                  <a:schemeClr val="tx1"/>
                </a:solidFill>
                <a:latin typeface="微软雅黑" panose="020B0503020204020204" pitchFamily="34" charset="-122"/>
                <a:ea typeface="微软雅黑" panose="020B0503020204020204" pitchFamily="34" charset="-122"/>
              </a:rPr>
              <a:t>更多样化的高质量定位方法</a:t>
            </a:r>
          </a:p>
          <a:p>
            <a:pPr marL="342900" indent="-342900" algn="just" fontAlgn="auto" hangingPunct="0">
              <a:lnSpc>
                <a:spcPct val="200000"/>
              </a:lnSpc>
              <a:buFont typeface="Arial" panose="020B0604020202020204" pitchFamily="34" charset="0"/>
              <a:buChar char="•"/>
            </a:pPr>
            <a:r>
              <a:rPr lang="zh-CN" altLang="en-US" sz="2000" spc="100" dirty="0">
                <a:solidFill>
                  <a:schemeClr val="tx1"/>
                </a:solidFill>
                <a:latin typeface="微软雅黑" panose="020B0503020204020204" pitchFamily="34" charset="-122"/>
                <a:ea typeface="微软雅黑" panose="020B0503020204020204" pitchFamily="34" charset="-122"/>
              </a:rPr>
              <a:t>更智能化的网络</a:t>
            </a:r>
          </a:p>
        </p:txBody>
      </p:sp>
      <p:sp>
        <p:nvSpPr>
          <p:cNvPr id="7" name="标题 6"/>
          <p:cNvSpPr>
            <a:spLocks noGrp="1"/>
          </p:cNvSpPr>
          <p:nvPr>
            <p:ph type="title"/>
          </p:nvPr>
        </p:nvSpPr>
        <p:spPr>
          <a:xfrm>
            <a:off x="749935" y="316865"/>
            <a:ext cx="9777095" cy="794385"/>
          </a:xfrm>
        </p:spPr>
        <p:txBody>
          <a:bodyPr>
            <a:noAutofit/>
          </a:bodyPr>
          <a:lstStyle/>
          <a:p>
            <a:r>
              <a:rPr lang="en-US" altLang="zh-CN" sz="1800" dirty="0">
                <a:latin typeface="微软雅黑" panose="020B0503020204020204" pitchFamily="34" charset="-122"/>
                <a:ea typeface="微软雅黑" panose="020B0503020204020204" pitchFamily="34" charset="-122"/>
              </a:rPr>
              <a:t>A tutorial on environment-aware communications via channel knowledge map for 6G[J]</a:t>
            </a:r>
          </a:p>
        </p:txBody>
      </p:sp>
      <p:sp>
        <p:nvSpPr>
          <p:cNvPr id="8" name="文本框 7"/>
          <p:cNvSpPr txBox="1"/>
          <p:nvPr>
            <p:custDataLst>
              <p:tags r:id="rId1"/>
            </p:custDataLst>
          </p:nvPr>
        </p:nvSpPr>
        <p:spPr>
          <a:xfrm>
            <a:off x="4464821" y="1627161"/>
            <a:ext cx="5233482" cy="768350"/>
          </a:xfrm>
          <a:prstGeom prst="rect">
            <a:avLst/>
          </a:prstGeom>
          <a:noFill/>
        </p:spPr>
        <p:txBody>
          <a:bodyPr wrap="square" rtlCol="0">
            <a:spAutoFit/>
          </a:bodyPr>
          <a:lstStyle/>
          <a:p>
            <a:pPr marL="342900" indent="-342900" algn="just" hangingPunct="0">
              <a:lnSpc>
                <a:spcPct val="200000"/>
              </a:lnSpc>
              <a:buFont typeface="Wingdings" panose="05000000000000000000" pitchFamily="2" charset="2"/>
              <a:buChar char="Ø"/>
            </a:pPr>
            <a:r>
              <a:rPr lang="zh-CN" sz="2200" spc="100" dirty="0">
                <a:solidFill>
                  <a:schemeClr val="tx1"/>
                </a:solidFill>
                <a:latin typeface="微软雅黑" panose="020B0503020204020204" pitchFamily="34" charset="-122"/>
                <a:ea typeface="微软雅黑" panose="020B0503020204020204" pitchFamily="34" charset="-122"/>
              </a:rPr>
              <a:t>新的挑战和机遇</a:t>
            </a:r>
          </a:p>
        </p:txBody>
      </p:sp>
      <p:sp>
        <p:nvSpPr>
          <p:cNvPr id="11" name="文本框 10"/>
          <p:cNvSpPr txBox="1"/>
          <p:nvPr>
            <p:custDataLst>
              <p:tags r:id="rId2"/>
            </p:custDataLst>
          </p:nvPr>
        </p:nvSpPr>
        <p:spPr>
          <a:xfrm>
            <a:off x="4565650" y="2395220"/>
            <a:ext cx="4802505" cy="3376930"/>
          </a:xfrm>
          <a:prstGeom prst="rect">
            <a:avLst/>
          </a:prstGeom>
          <a:noFill/>
        </p:spPr>
        <p:txBody>
          <a:bodyPr wrap="square" rtlCol="0" anchor="t">
            <a:noAutofit/>
          </a:bodyPr>
          <a:lstStyle/>
          <a:p>
            <a:pPr marL="342900" indent="-342900" algn="just" fontAlgn="auto" hangingPunct="0">
              <a:lnSpc>
                <a:spcPct val="200000"/>
              </a:lnSpc>
              <a:buFont typeface="Arial" panose="020B0604020202020204" pitchFamily="34" charset="0"/>
              <a:buChar char="•"/>
            </a:pP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实时CSI获取更加困难</a:t>
            </a:r>
          </a:p>
          <a:p>
            <a:pPr marL="342900" indent="-342900" algn="just" fontAlgn="auto" hangingPunct="0">
              <a:lnSpc>
                <a:spcPct val="200000"/>
              </a:lnSpc>
              <a:buFont typeface="Arial" panose="020B0604020202020204" pitchFamily="34" charset="0"/>
              <a:buChar char="•"/>
            </a:pPr>
            <a:r>
              <a:rPr lang="zh-CN" altLang="en-US" sz="2000" spc="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丰富的特定位置信道数据</a:t>
            </a:r>
          </a:p>
          <a:p>
            <a:pPr marL="285750" indent="-285750" algn="just" fontAlgn="auto" hangingPunct="0">
              <a:lnSpc>
                <a:spcPct val="200000"/>
              </a:lnSpc>
              <a:buFont typeface="Arial" panose="020B0604020202020204" pitchFamily="34" charset="0"/>
              <a:buChar char="•"/>
            </a:pPr>
            <a:r>
              <a:rPr lang="en-US" altLang="zh-CN" sz="2000" spc="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spc="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强大的数据挖掘能力</a:t>
            </a:r>
          </a:p>
        </p:txBody>
      </p:sp>
      <p:sp>
        <p:nvSpPr>
          <p:cNvPr id="6" name="右箭头 5"/>
          <p:cNvSpPr/>
          <p:nvPr/>
        </p:nvSpPr>
        <p:spPr>
          <a:xfrm>
            <a:off x="3941445" y="1883410"/>
            <a:ext cx="624205" cy="422275"/>
          </a:xfrm>
          <a:prstGeom prst="rightArrow">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右箭头 8"/>
          <p:cNvSpPr/>
          <p:nvPr>
            <p:custDataLst>
              <p:tags r:id="rId3"/>
            </p:custDataLst>
          </p:nvPr>
        </p:nvSpPr>
        <p:spPr>
          <a:xfrm>
            <a:off x="7812405" y="1883410"/>
            <a:ext cx="624205" cy="422275"/>
          </a:xfrm>
          <a:prstGeom prst="rightArrow">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 name="文本框 11"/>
          <p:cNvSpPr txBox="1"/>
          <p:nvPr>
            <p:custDataLst>
              <p:tags r:id="rId4"/>
            </p:custDataLst>
          </p:nvPr>
        </p:nvSpPr>
        <p:spPr>
          <a:xfrm>
            <a:off x="8959850" y="1632585"/>
            <a:ext cx="2822575" cy="729615"/>
          </a:xfrm>
          <a:prstGeom prst="rect">
            <a:avLst/>
          </a:prstGeom>
          <a:noFill/>
        </p:spPr>
        <p:txBody>
          <a:bodyPr wrap="square" rtlCol="0">
            <a:noAutofit/>
          </a:bodyPr>
          <a:lstStyle/>
          <a:p>
            <a:pPr marL="342900" indent="-342900" algn="just" hangingPunct="0">
              <a:lnSpc>
                <a:spcPct val="200000"/>
              </a:lnSpc>
              <a:buFont typeface="Wingdings" panose="05000000000000000000" pitchFamily="2" charset="2"/>
              <a:buChar char="Ø"/>
            </a:pPr>
            <a:r>
              <a:rPr lang="zh-CN" sz="2200" spc="100" dirty="0">
                <a:solidFill>
                  <a:schemeClr val="tx1"/>
                </a:solidFill>
                <a:latin typeface="微软雅黑" panose="020B0503020204020204" pitchFamily="34" charset="-122"/>
                <a:ea typeface="微软雅黑" panose="020B0503020204020204" pitchFamily="34" charset="-122"/>
              </a:rPr>
              <a:t>范式的转变</a:t>
            </a:r>
          </a:p>
        </p:txBody>
      </p:sp>
      <p:sp>
        <p:nvSpPr>
          <p:cNvPr id="14" name="圆角矩形 13"/>
          <p:cNvSpPr/>
          <p:nvPr/>
        </p:nvSpPr>
        <p:spPr>
          <a:xfrm>
            <a:off x="9272270" y="2388870"/>
            <a:ext cx="1721485" cy="374015"/>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无感知通信</a:t>
            </a:r>
          </a:p>
        </p:txBody>
      </p:sp>
      <p:sp>
        <p:nvSpPr>
          <p:cNvPr id="15" name="右箭头 14"/>
          <p:cNvSpPr/>
          <p:nvPr>
            <p:custDataLst>
              <p:tags r:id="rId5"/>
            </p:custDataLst>
          </p:nvPr>
        </p:nvSpPr>
        <p:spPr>
          <a:xfrm rot="5400000">
            <a:off x="9958705" y="2834640"/>
            <a:ext cx="330200" cy="186690"/>
          </a:xfrm>
          <a:prstGeom prst="rightArrow">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6" name="圆角矩形 15"/>
          <p:cNvSpPr/>
          <p:nvPr>
            <p:custDataLst>
              <p:tags r:id="rId6"/>
            </p:custDataLst>
          </p:nvPr>
        </p:nvSpPr>
        <p:spPr>
          <a:xfrm>
            <a:off x="9272905" y="3093085"/>
            <a:ext cx="1720850" cy="3744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微软雅黑" panose="020B0503020204020204" pitchFamily="34" charset="-122"/>
                <a:ea typeface="微软雅黑" panose="020B0503020204020204" pitchFamily="34" charset="-122"/>
              </a:rPr>
              <a:t>环境感知通信</a:t>
            </a:r>
          </a:p>
        </p:txBody>
      </p:sp>
      <p:pic>
        <p:nvPicPr>
          <p:cNvPr id="13" name="图片 12">
            <a:extLst>
              <a:ext uri="{FF2B5EF4-FFF2-40B4-BE49-F238E27FC236}">
                <a16:creationId xmlns:a16="http://schemas.microsoft.com/office/drawing/2014/main" id="{B749773F-A7F1-433D-A93A-F61AF36BD003}"/>
              </a:ext>
            </a:extLst>
          </p:cNvPr>
          <p:cNvPicPr>
            <a:picLocks noChangeAspect="1"/>
          </p:cNvPicPr>
          <p:nvPr/>
        </p:nvPicPr>
        <p:blipFill>
          <a:blip r:embed="rId9"/>
          <a:stretch>
            <a:fillRect/>
          </a:stretch>
        </p:blipFill>
        <p:spPr>
          <a:xfrm>
            <a:off x="7486561" y="3957863"/>
            <a:ext cx="4705439" cy="2144487"/>
          </a:xfrm>
          <a:prstGeom prst="rect">
            <a:avLst/>
          </a:prstGeom>
        </p:spPr>
      </p:pic>
      <p:sp>
        <p:nvSpPr>
          <p:cNvPr id="21" name="文本框 20">
            <a:extLst>
              <a:ext uri="{FF2B5EF4-FFF2-40B4-BE49-F238E27FC236}">
                <a16:creationId xmlns:a16="http://schemas.microsoft.com/office/drawing/2014/main" id="{969614C0-6B28-4EFD-8F3A-9056368D6410}"/>
              </a:ext>
            </a:extLst>
          </p:cNvPr>
          <p:cNvSpPr txBox="1"/>
          <p:nvPr/>
        </p:nvSpPr>
        <p:spPr>
          <a:xfrm>
            <a:off x="791852" y="6235230"/>
            <a:ext cx="10426045" cy="215444"/>
          </a:xfrm>
          <a:prstGeom prst="rect">
            <a:avLst/>
          </a:prstGeom>
          <a:noFill/>
        </p:spPr>
        <p:txBody>
          <a:bodyPr wrap="square">
            <a:spAutoFit/>
          </a:bodyPr>
          <a:lstStyle/>
          <a:p>
            <a:r>
              <a:rPr lang="zh-CN" altLang="en-US" sz="800" dirty="0">
                <a:latin typeface="微软雅黑" panose="020B0503020204020204" pitchFamily="34" charset="-122"/>
                <a:ea typeface="微软雅黑" panose="020B0503020204020204" pitchFamily="34" charset="-122"/>
              </a:rPr>
              <a:t>[65] Y. Zeng and X. Xu, “Toward environment-aware 6G communications via channel knowledge map,” IEEE Wireless Commun., vol. 28, no. 3, pp. 84–91, 2021.</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DB44E30-715F-4973-8179-B4178D7E09F0}" type="datetime1">
              <a:rPr lang="zh-CN" altLang="en-US" smtClean="0">
                <a:solidFill>
                  <a:schemeClr val="bg1">
                    <a:lumMod val="50000"/>
                  </a:schemeClr>
                </a:solidFill>
                <a:latin typeface="微软雅黑" panose="020B0503020204020204" pitchFamily="34" charset="-122"/>
                <a:ea typeface="微软雅黑" panose="020B0503020204020204" pitchFamily="34" charset="-122"/>
              </a:rPr>
              <a:t>2024/3/13</a:t>
            </a:fld>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rPr>
              <a:t>西安电子科技大学</a:t>
            </a:r>
          </a:p>
        </p:txBody>
      </p:sp>
      <p:cxnSp>
        <p:nvCxnSpPr>
          <p:cNvPr id="35" name="直接连接符 34"/>
          <p:cNvCxnSpPr/>
          <p:nvPr/>
        </p:nvCxnSpPr>
        <p:spPr>
          <a:xfrm>
            <a:off x="560005" y="1872542"/>
            <a:ext cx="866775" cy="0"/>
          </a:xfrm>
          <a:prstGeom prst="line">
            <a:avLst/>
          </a:prstGeom>
          <a:ln w="19050">
            <a:solidFill>
              <a:schemeClr val="accent1"/>
            </a:solidFill>
          </a:ln>
        </p:spPr>
        <p:style>
          <a:lnRef idx="2">
            <a:schemeClr val="accent6"/>
          </a:lnRef>
          <a:fillRef idx="0">
            <a:schemeClr val="accent6"/>
          </a:fillRef>
          <a:effectRef idx="1">
            <a:schemeClr val="accent6"/>
          </a:effectRef>
          <a:fontRef idx="minor">
            <a:schemeClr val="tx1"/>
          </a:fontRef>
        </p:style>
      </p:cxnSp>
      <p:sp>
        <p:nvSpPr>
          <p:cNvPr id="7" name="标题 6"/>
          <p:cNvSpPr>
            <a:spLocks noGrp="1"/>
          </p:cNvSpPr>
          <p:nvPr>
            <p:ph type="title"/>
          </p:nvPr>
        </p:nvSpPr>
        <p:spPr>
          <a:xfrm>
            <a:off x="749935" y="316865"/>
            <a:ext cx="9777095" cy="794385"/>
          </a:xfrm>
        </p:spPr>
        <p:txBody>
          <a:bodyPr>
            <a:noAutofit/>
          </a:bodyPr>
          <a:lstStyle/>
          <a:p>
            <a:r>
              <a:rPr lang="en-US" altLang="zh-CN" sz="1800" dirty="0">
                <a:latin typeface="微软雅黑" panose="020B0503020204020204" pitchFamily="34" charset="-122"/>
                <a:ea typeface="微软雅黑" panose="020B0503020204020204" pitchFamily="34" charset="-122"/>
              </a:rPr>
              <a:t>A tutorial on environment-aware communications via channel knowledge map for 6G[J]</a:t>
            </a:r>
            <a:endParaRPr lang="zh-CN" altLang="en-US" sz="1800" dirty="0">
              <a:latin typeface="微软雅黑" panose="020B0503020204020204" pitchFamily="34" charset="-122"/>
              <a:ea typeface="微软雅黑" panose="020B0503020204020204" pitchFamily="34" charset="-122"/>
            </a:endParaRPr>
          </a:p>
        </p:txBody>
      </p:sp>
      <p:sp>
        <p:nvSpPr>
          <p:cNvPr id="2" name="文本框 1"/>
          <p:cNvSpPr txBox="1"/>
          <p:nvPr/>
        </p:nvSpPr>
        <p:spPr>
          <a:xfrm>
            <a:off x="560070" y="1371600"/>
            <a:ext cx="4429760" cy="501015"/>
          </a:xfrm>
          <a:prstGeom prst="rect">
            <a:avLst/>
          </a:prstGeom>
          <a:noFill/>
        </p:spPr>
        <p:txBody>
          <a:bodyPr wrap="square" rtlCol="0">
            <a:noAutofit/>
          </a:bodyPr>
          <a:lstStyle/>
          <a:p>
            <a:pPr marL="342900" indent="-342900" algn="just" hangingPunct="0">
              <a:lnSpc>
                <a:spcPct val="130000"/>
              </a:lnSpc>
              <a:buFont typeface="Wingdings" panose="05000000000000000000" charset="0"/>
              <a:buChar char="p"/>
            </a:pPr>
            <a:r>
              <a:rPr lang="zh-CN" altLang="en-US" sz="2400" spc="100" dirty="0">
                <a:solidFill>
                  <a:schemeClr val="tx1"/>
                </a:solidFill>
                <a:latin typeface="微软雅黑" panose="020B0503020204020204" pitchFamily="34" charset="-122"/>
                <a:ea typeface="微软雅黑" panose="020B0503020204020204" pitchFamily="34" charset="-122"/>
              </a:rPr>
              <a:t>环境感知通信地图的分类</a:t>
            </a:r>
          </a:p>
        </p:txBody>
      </p:sp>
      <p:sp>
        <p:nvSpPr>
          <p:cNvPr id="8" name="文本框 7"/>
          <p:cNvSpPr txBox="1"/>
          <p:nvPr/>
        </p:nvSpPr>
        <p:spPr>
          <a:xfrm>
            <a:off x="1075055" y="5812790"/>
            <a:ext cx="10192385" cy="561975"/>
          </a:xfrm>
          <a:prstGeom prst="rect">
            <a:avLst/>
          </a:prstGeom>
          <a:noFill/>
        </p:spPr>
        <p:txBody>
          <a:bodyPr wrap="square" rtlCol="0" anchor="t">
            <a:noAutofit/>
          </a:bodyPr>
          <a:lstStyle/>
          <a:p>
            <a:pPr algn="just" hangingPunct="0">
              <a:lnSpc>
                <a:spcPct val="130000"/>
              </a:lnSpc>
            </a:pPr>
            <a:r>
              <a:rPr lang="zh-CN" altLang="en-US" sz="800" dirty="0">
                <a:solidFill>
                  <a:schemeClr val="tx1"/>
                </a:solidFill>
                <a:uFillTx/>
                <a:latin typeface="微软雅黑" panose="020B0503020204020204" pitchFamily="34" charset="-122"/>
                <a:ea typeface="微软雅黑" panose="020B0503020204020204" pitchFamily="34" charset="-122"/>
              </a:rPr>
              <a:t>[</a:t>
            </a:r>
            <a:r>
              <a:rPr lang="en-US" altLang="zh-CN" sz="800" dirty="0">
                <a:solidFill>
                  <a:schemeClr val="tx1"/>
                </a:solidFill>
                <a:uFillTx/>
                <a:latin typeface="微软雅黑" panose="020B0503020204020204" pitchFamily="34" charset="-122"/>
                <a:ea typeface="微软雅黑" panose="020B0503020204020204" pitchFamily="34" charset="-122"/>
              </a:rPr>
              <a:t>70</a:t>
            </a:r>
            <a:r>
              <a:rPr lang="zh-CN" altLang="en-US" sz="800" dirty="0">
                <a:solidFill>
                  <a:schemeClr val="tx1"/>
                </a:solidFill>
                <a:uFillTx/>
                <a:latin typeface="微软雅黑" panose="020B0503020204020204" pitchFamily="34" charset="-122"/>
                <a:ea typeface="微软雅黑" panose="020B0503020204020204" pitchFamily="34" charset="-122"/>
              </a:rPr>
              <a:t>] M. S. X. C. B. H. W. Z. Q. Zhu, K. Mao and X. Ye, “Map-based</a:t>
            </a:r>
            <a:r>
              <a:rPr lang="en-US" altLang="zh-CN" sz="800" dirty="0">
                <a:solidFill>
                  <a:schemeClr val="tx1"/>
                </a:solidFill>
                <a:uFillTx/>
                <a:latin typeface="微软雅黑" panose="020B0503020204020204" pitchFamily="34" charset="-122"/>
                <a:ea typeface="微软雅黑" panose="020B0503020204020204" pitchFamily="34" charset="-122"/>
              </a:rPr>
              <a:t> </a:t>
            </a:r>
            <a:r>
              <a:rPr lang="zh-CN" altLang="en-US" sz="800" dirty="0">
                <a:solidFill>
                  <a:schemeClr val="tx1"/>
                </a:solidFill>
                <a:uFillTx/>
                <a:latin typeface="微软雅黑" panose="020B0503020204020204" pitchFamily="34" charset="-122"/>
                <a:ea typeface="微软雅黑" panose="020B0503020204020204" pitchFamily="34" charset="-122"/>
              </a:rPr>
              <a:t>channel modeling and generation for U2V mmWave communication,”IEEE Trans. Veh. Tech., 2022.</a:t>
            </a:r>
          </a:p>
          <a:p>
            <a:pPr algn="just" hangingPunct="0">
              <a:lnSpc>
                <a:spcPct val="130000"/>
              </a:lnSpc>
            </a:pPr>
            <a:r>
              <a:rPr lang="zh-CN" altLang="en-US" sz="800" dirty="0">
                <a:solidFill>
                  <a:schemeClr val="tx1"/>
                </a:solidFill>
                <a:uFillTx/>
                <a:latin typeface="微软雅黑" panose="020B0503020204020204" pitchFamily="34" charset="-122"/>
                <a:ea typeface="微软雅黑" panose="020B0503020204020204" pitchFamily="34" charset="-122"/>
              </a:rPr>
              <a:t>[</a:t>
            </a:r>
            <a:r>
              <a:rPr lang="en-US" altLang="zh-CN" sz="800" dirty="0">
                <a:solidFill>
                  <a:schemeClr val="tx1"/>
                </a:solidFill>
                <a:uFillTx/>
                <a:latin typeface="微软雅黑" panose="020B0503020204020204" pitchFamily="34" charset="-122"/>
                <a:ea typeface="微软雅黑" panose="020B0503020204020204" pitchFamily="34" charset="-122"/>
              </a:rPr>
              <a:t>73</a:t>
            </a:r>
            <a:r>
              <a:rPr lang="zh-CN" altLang="en-US" sz="800" dirty="0">
                <a:solidFill>
                  <a:schemeClr val="tx1"/>
                </a:solidFill>
                <a:uFillTx/>
                <a:latin typeface="微软雅黑" panose="020B0503020204020204" pitchFamily="34" charset="-122"/>
                <a:ea typeface="微软雅黑" panose="020B0503020204020204" pitchFamily="34" charset="-122"/>
              </a:rPr>
              <a:t>] B. L. Y. Zhao and J. F. Reed, “Network support: The radio environment</a:t>
            </a:r>
            <a:r>
              <a:rPr lang="en-US" altLang="zh-CN" sz="800" dirty="0">
                <a:solidFill>
                  <a:schemeClr val="tx1"/>
                </a:solidFill>
                <a:uFillTx/>
                <a:latin typeface="微软雅黑" panose="020B0503020204020204" pitchFamily="34" charset="-122"/>
                <a:ea typeface="微软雅黑" panose="020B0503020204020204" pitchFamily="34" charset="-122"/>
              </a:rPr>
              <a:t> </a:t>
            </a:r>
            <a:r>
              <a:rPr lang="zh-CN" altLang="en-US" sz="800" dirty="0">
                <a:solidFill>
                  <a:schemeClr val="tx1"/>
                </a:solidFill>
                <a:uFillTx/>
                <a:latin typeface="微软雅黑" panose="020B0503020204020204" pitchFamily="34" charset="-122"/>
                <a:ea typeface="微软雅黑" panose="020B0503020204020204" pitchFamily="34" charset="-122"/>
              </a:rPr>
              <a:t>map,” Cognitive Radio Technol., pp. 337–363, 2006.</a:t>
            </a:r>
          </a:p>
          <a:p>
            <a:pPr algn="just" hangingPunct="0">
              <a:lnSpc>
                <a:spcPct val="130000"/>
              </a:lnSpc>
            </a:pPr>
            <a:r>
              <a:rPr lang="zh-CN" altLang="en-US" sz="800" dirty="0">
                <a:solidFill>
                  <a:schemeClr val="tx1"/>
                </a:solidFill>
                <a:uFillTx/>
                <a:latin typeface="微软雅黑" panose="020B0503020204020204" pitchFamily="34" charset="-122"/>
                <a:ea typeface="微软雅黑" panose="020B0503020204020204" pitchFamily="34" charset="-122"/>
              </a:rPr>
              <a:t>[</a:t>
            </a:r>
            <a:r>
              <a:rPr lang="en-US" altLang="zh-CN" sz="800" dirty="0">
                <a:solidFill>
                  <a:schemeClr val="tx1"/>
                </a:solidFill>
                <a:uFillTx/>
                <a:latin typeface="微软雅黑" panose="020B0503020204020204" pitchFamily="34" charset="-122"/>
                <a:ea typeface="微软雅黑" panose="020B0503020204020204" pitchFamily="34" charset="-122"/>
              </a:rPr>
              <a:t>65</a:t>
            </a:r>
            <a:r>
              <a:rPr lang="zh-CN" altLang="en-US" sz="800" dirty="0">
                <a:solidFill>
                  <a:schemeClr val="tx1"/>
                </a:solidFill>
                <a:uFillTx/>
                <a:latin typeface="微软雅黑" panose="020B0503020204020204" pitchFamily="34" charset="-122"/>
                <a:ea typeface="微软雅黑" panose="020B0503020204020204" pitchFamily="34" charset="-122"/>
              </a:rPr>
              <a:t>] Y. Zeng and X. Xu, “Toward environment-aware 6G communications</a:t>
            </a:r>
            <a:r>
              <a:rPr lang="en-US" altLang="zh-CN" sz="800" dirty="0">
                <a:solidFill>
                  <a:schemeClr val="tx1"/>
                </a:solidFill>
                <a:uFillTx/>
                <a:latin typeface="微软雅黑" panose="020B0503020204020204" pitchFamily="34" charset="-122"/>
                <a:ea typeface="微软雅黑" panose="020B0503020204020204" pitchFamily="34" charset="-122"/>
              </a:rPr>
              <a:t> </a:t>
            </a:r>
            <a:r>
              <a:rPr lang="zh-CN" altLang="en-US" sz="800" dirty="0">
                <a:solidFill>
                  <a:schemeClr val="tx1"/>
                </a:solidFill>
                <a:uFillTx/>
                <a:latin typeface="微软雅黑" panose="020B0503020204020204" pitchFamily="34" charset="-122"/>
                <a:ea typeface="微软雅黑" panose="020B0503020204020204" pitchFamily="34" charset="-122"/>
              </a:rPr>
              <a:t>via channel knowledge map,” IEEE Wireless Commun., vol. 28, no. 3,</a:t>
            </a:r>
            <a:r>
              <a:rPr lang="en-US" altLang="zh-CN" sz="800" dirty="0">
                <a:solidFill>
                  <a:schemeClr val="tx1"/>
                </a:solidFill>
                <a:uFillTx/>
                <a:latin typeface="微软雅黑" panose="020B0503020204020204" pitchFamily="34" charset="-122"/>
                <a:ea typeface="微软雅黑" panose="020B0503020204020204" pitchFamily="34" charset="-122"/>
              </a:rPr>
              <a:t> </a:t>
            </a:r>
            <a:r>
              <a:rPr lang="zh-CN" altLang="en-US" sz="800" dirty="0">
                <a:solidFill>
                  <a:schemeClr val="tx1"/>
                </a:solidFill>
                <a:uFillTx/>
                <a:latin typeface="微软雅黑" panose="020B0503020204020204" pitchFamily="34" charset="-122"/>
                <a:ea typeface="微软雅黑" panose="020B0503020204020204" pitchFamily="34" charset="-122"/>
              </a:rPr>
              <a:t>pp. 84–91, 2021.</a:t>
            </a:r>
          </a:p>
        </p:txBody>
      </p:sp>
      <p:pic>
        <p:nvPicPr>
          <p:cNvPr id="10" name="图片 9"/>
          <p:cNvPicPr>
            <a:picLocks noChangeAspect="1"/>
          </p:cNvPicPr>
          <p:nvPr>
            <p:custDataLst>
              <p:tags r:id="rId1"/>
            </p:custDataLst>
          </p:nvPr>
        </p:nvPicPr>
        <p:blipFill>
          <a:blip r:embed="rId8"/>
          <a:stretch>
            <a:fillRect/>
          </a:stretch>
        </p:blipFill>
        <p:spPr>
          <a:xfrm>
            <a:off x="474345" y="2018665"/>
            <a:ext cx="3258185" cy="1744345"/>
          </a:xfrm>
          <a:prstGeom prst="rect">
            <a:avLst/>
          </a:prstGeom>
        </p:spPr>
      </p:pic>
      <p:sp>
        <p:nvSpPr>
          <p:cNvPr id="11" name="文本框 10"/>
          <p:cNvSpPr txBox="1"/>
          <p:nvPr/>
        </p:nvSpPr>
        <p:spPr>
          <a:xfrm>
            <a:off x="1075055" y="3763010"/>
            <a:ext cx="1842135" cy="250825"/>
          </a:xfrm>
          <a:prstGeom prst="rect">
            <a:avLst/>
          </a:prstGeom>
          <a:noFill/>
        </p:spPr>
        <p:txBody>
          <a:bodyPr wrap="square" rtlCol="0" anchor="t">
            <a:spAutoFit/>
          </a:bodyPr>
          <a:lstStyle/>
          <a:p>
            <a:pPr algn="just" hangingPunct="0">
              <a:lnSpc>
                <a:spcPct val="130000"/>
              </a:lnSpc>
            </a:pPr>
            <a:r>
              <a:rPr lang="zh-CN" altLang="en-US" sz="800" dirty="0">
                <a:latin typeface="微软雅黑" panose="020B0503020204020204" pitchFamily="34" charset="-122"/>
                <a:ea typeface="微软雅黑" panose="020B0503020204020204" pitchFamily="34" charset="-122"/>
                <a:sym typeface="+mn-ea"/>
              </a:rPr>
              <a:t>Physical environment map</a:t>
            </a:r>
            <a:r>
              <a:rPr lang="en-US" altLang="zh-CN" sz="800" dirty="0">
                <a:latin typeface="微软雅黑" panose="020B0503020204020204" pitchFamily="34" charset="-122"/>
                <a:ea typeface="微软雅黑" panose="020B0503020204020204" pitchFamily="34" charset="-122"/>
                <a:sym typeface="+mn-ea"/>
              </a:rPr>
              <a:t>[70]</a:t>
            </a:r>
            <a:endParaRPr lang="en-US" altLang="zh-CN" sz="800" spc="100" dirty="0">
              <a:solidFill>
                <a:schemeClr val="accent4">
                  <a:lumMod val="20000"/>
                  <a:lumOff val="80000"/>
                </a:schemeClr>
              </a:solidFill>
              <a:latin typeface="微软雅黑" panose="020B0503020204020204" pitchFamily="34" charset="-122"/>
              <a:ea typeface="微软雅黑" panose="020B0503020204020204" pitchFamily="34" charset="-122"/>
              <a:sym typeface="+mn-ea"/>
            </a:endParaRPr>
          </a:p>
        </p:txBody>
      </p:sp>
      <p:sp>
        <p:nvSpPr>
          <p:cNvPr id="12" name="文本框 11"/>
          <p:cNvSpPr txBox="1"/>
          <p:nvPr/>
        </p:nvSpPr>
        <p:spPr>
          <a:xfrm>
            <a:off x="474345" y="4013835"/>
            <a:ext cx="1501140" cy="335280"/>
          </a:xfrm>
          <a:prstGeom prst="rect">
            <a:avLst/>
          </a:prstGeom>
          <a:noFill/>
        </p:spPr>
        <p:txBody>
          <a:bodyPr wrap="square" rtlCol="0">
            <a:noAutofit/>
          </a:bodyPr>
          <a:lstStyle/>
          <a:p>
            <a:pPr marL="285750" indent="-285750" algn="just" hangingPunct="0">
              <a:lnSpc>
                <a:spcPct val="130000"/>
              </a:lnSpc>
              <a:buFont typeface="Wingdings" panose="05000000000000000000" charset="0"/>
              <a:buChar char="Ø"/>
            </a:pPr>
            <a:r>
              <a:rPr lang="zh-CN" altLang="en-US" sz="1600" spc="100" dirty="0">
                <a:solidFill>
                  <a:schemeClr val="tx1"/>
                </a:solidFill>
                <a:latin typeface="微软雅黑" panose="020B0503020204020204" pitchFamily="34" charset="-122"/>
                <a:ea typeface="微软雅黑" panose="020B0503020204020204" pitchFamily="34" charset="-122"/>
              </a:rPr>
              <a:t>特点</a:t>
            </a:r>
          </a:p>
        </p:txBody>
      </p:sp>
      <p:pic>
        <p:nvPicPr>
          <p:cNvPr id="13" name="图片 12"/>
          <p:cNvPicPr>
            <a:picLocks noChangeAspect="1"/>
          </p:cNvPicPr>
          <p:nvPr>
            <p:custDataLst>
              <p:tags r:id="rId2"/>
            </p:custDataLst>
          </p:nvPr>
        </p:nvPicPr>
        <p:blipFill>
          <a:blip r:embed="rId9"/>
          <a:stretch>
            <a:fillRect/>
          </a:stretch>
        </p:blipFill>
        <p:spPr>
          <a:xfrm>
            <a:off x="4167505" y="2018665"/>
            <a:ext cx="3605530" cy="1744980"/>
          </a:xfrm>
          <a:prstGeom prst="rect">
            <a:avLst/>
          </a:prstGeom>
        </p:spPr>
      </p:pic>
      <p:sp>
        <p:nvSpPr>
          <p:cNvPr id="15" name="文本框 14"/>
          <p:cNvSpPr txBox="1"/>
          <p:nvPr/>
        </p:nvSpPr>
        <p:spPr>
          <a:xfrm>
            <a:off x="5154930" y="3799840"/>
            <a:ext cx="1882140" cy="213995"/>
          </a:xfrm>
          <a:prstGeom prst="rect">
            <a:avLst/>
          </a:prstGeom>
          <a:noFill/>
        </p:spPr>
        <p:txBody>
          <a:bodyPr wrap="square" rtlCol="0" anchor="t">
            <a:spAutoFit/>
          </a:bodyPr>
          <a:lstStyle/>
          <a:p>
            <a:pPr>
              <a:buNone/>
            </a:pPr>
            <a:r>
              <a:rPr lang="zh-CN" altLang="en-US" sz="800">
                <a:latin typeface="微软雅黑" panose="020B0503020204020204" pitchFamily="34" charset="-122"/>
                <a:ea typeface="微软雅黑" panose="020B0503020204020204" pitchFamily="34" charset="-122"/>
                <a:sym typeface="+mn-ea"/>
              </a:rPr>
              <a:t>Radio</a:t>
            </a:r>
            <a:r>
              <a:rPr lang="en-US" altLang="zh-CN" sz="800">
                <a:latin typeface="微软雅黑" panose="020B0503020204020204" pitchFamily="34" charset="-122"/>
                <a:ea typeface="微软雅黑" panose="020B0503020204020204" pitchFamily="34" charset="-122"/>
                <a:sym typeface="+mn-ea"/>
              </a:rPr>
              <a:t> </a:t>
            </a:r>
            <a:r>
              <a:rPr lang="zh-CN" altLang="en-US" sz="800">
                <a:latin typeface="微软雅黑" panose="020B0503020204020204" pitchFamily="34" charset="-122"/>
                <a:ea typeface="微软雅黑" panose="020B0503020204020204" pitchFamily="34" charset="-122"/>
                <a:sym typeface="+mn-ea"/>
              </a:rPr>
              <a:t>environment</a:t>
            </a:r>
            <a:r>
              <a:rPr lang="en-US" altLang="zh-CN" sz="800">
                <a:latin typeface="微软雅黑" panose="020B0503020204020204" pitchFamily="34" charset="-122"/>
                <a:ea typeface="微软雅黑" panose="020B0503020204020204" pitchFamily="34" charset="-122"/>
                <a:sym typeface="+mn-ea"/>
              </a:rPr>
              <a:t> </a:t>
            </a:r>
            <a:r>
              <a:rPr lang="zh-CN" altLang="en-US" sz="800">
                <a:latin typeface="微软雅黑" panose="020B0503020204020204" pitchFamily="34" charset="-122"/>
                <a:ea typeface="微软雅黑" panose="020B0503020204020204" pitchFamily="34" charset="-122"/>
                <a:sym typeface="+mn-ea"/>
              </a:rPr>
              <a:t>map (REM)</a:t>
            </a:r>
            <a:r>
              <a:rPr lang="en-US" altLang="zh-CN" sz="800">
                <a:latin typeface="微软雅黑" panose="020B0503020204020204" pitchFamily="34" charset="-122"/>
                <a:ea typeface="微软雅黑" panose="020B0503020204020204" pitchFamily="34" charset="-122"/>
                <a:sym typeface="+mn-ea"/>
              </a:rPr>
              <a:t>[73]</a:t>
            </a:r>
            <a:endParaRPr lang="en-US" altLang="zh-CN" sz="800" spc="100" dirty="0">
              <a:solidFill>
                <a:schemeClr val="accent4">
                  <a:lumMod val="20000"/>
                  <a:lumOff val="80000"/>
                </a:schemeClr>
              </a:solidFill>
              <a:latin typeface="微软雅黑" panose="020B0503020204020204" pitchFamily="34" charset="-122"/>
              <a:ea typeface="微软雅黑" panose="020B0503020204020204" pitchFamily="34" charset="-122"/>
              <a:sym typeface="+mn-ea"/>
            </a:endParaRPr>
          </a:p>
        </p:txBody>
      </p:sp>
      <p:pic>
        <p:nvPicPr>
          <p:cNvPr id="16" name="图片 15"/>
          <p:cNvPicPr>
            <a:picLocks noChangeAspect="1"/>
          </p:cNvPicPr>
          <p:nvPr>
            <p:custDataLst>
              <p:tags r:id="rId3"/>
            </p:custDataLst>
          </p:nvPr>
        </p:nvPicPr>
        <p:blipFill>
          <a:blip r:embed="rId10"/>
          <a:stretch>
            <a:fillRect/>
          </a:stretch>
        </p:blipFill>
        <p:spPr>
          <a:xfrm>
            <a:off x="8208010" y="2018665"/>
            <a:ext cx="3576955" cy="1744345"/>
          </a:xfrm>
          <a:prstGeom prst="rect">
            <a:avLst/>
          </a:prstGeom>
        </p:spPr>
      </p:pic>
      <p:sp>
        <p:nvSpPr>
          <p:cNvPr id="17" name="文本框 16"/>
          <p:cNvSpPr txBox="1"/>
          <p:nvPr/>
        </p:nvSpPr>
        <p:spPr>
          <a:xfrm>
            <a:off x="8952865" y="3763010"/>
            <a:ext cx="2115820" cy="250825"/>
          </a:xfrm>
          <a:prstGeom prst="rect">
            <a:avLst/>
          </a:prstGeom>
          <a:noFill/>
        </p:spPr>
        <p:txBody>
          <a:bodyPr wrap="square" rtlCol="0" anchor="t">
            <a:spAutoFit/>
          </a:bodyPr>
          <a:lstStyle/>
          <a:p>
            <a:pPr algn="just" hangingPunct="0">
              <a:lnSpc>
                <a:spcPct val="130000"/>
              </a:lnSpc>
            </a:pPr>
            <a:r>
              <a:rPr sz="800" dirty="0">
                <a:latin typeface="微软雅黑" panose="020B0503020204020204" pitchFamily="34" charset="-122"/>
                <a:ea typeface="微软雅黑" panose="020B0503020204020204" pitchFamily="34" charset="-122"/>
                <a:sym typeface="+mn-ea"/>
              </a:rPr>
              <a:t>Channel knowledge map (CKM)</a:t>
            </a:r>
            <a:r>
              <a:rPr lang="en-US" sz="800" dirty="0">
                <a:latin typeface="微软雅黑" panose="020B0503020204020204" pitchFamily="34" charset="-122"/>
                <a:ea typeface="微软雅黑" panose="020B0503020204020204" pitchFamily="34" charset="-122"/>
                <a:sym typeface="+mn-ea"/>
              </a:rPr>
              <a:t>[65]</a:t>
            </a:r>
            <a:endParaRPr lang="en-US" sz="800" spc="100" dirty="0">
              <a:solidFill>
                <a:schemeClr val="accent4">
                  <a:lumMod val="20000"/>
                  <a:lumOff val="80000"/>
                </a:schemeClr>
              </a:solidFill>
              <a:latin typeface="微软雅黑" panose="020B0503020204020204" pitchFamily="34" charset="-122"/>
              <a:ea typeface="微软雅黑" panose="020B0503020204020204" pitchFamily="34" charset="-122"/>
              <a:sym typeface="+mn-ea"/>
            </a:endParaRPr>
          </a:p>
        </p:txBody>
      </p:sp>
      <p:sp>
        <p:nvSpPr>
          <p:cNvPr id="21" name="圆角矩形 20"/>
          <p:cNvSpPr/>
          <p:nvPr/>
        </p:nvSpPr>
        <p:spPr>
          <a:xfrm>
            <a:off x="474345" y="4567555"/>
            <a:ext cx="3258185" cy="123444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hangingPunct="0">
              <a:lnSpc>
                <a:spcPct val="130000"/>
              </a:lnSpc>
              <a:buFont typeface="Arial" panose="020B0604020202020204" pitchFamily="34" charset="0"/>
              <a:buChar char="•"/>
            </a:pPr>
            <a:r>
              <a:rPr lang="zh-CN" altLang="en-US" sz="1200" spc="1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提供</a:t>
            </a:r>
            <a:r>
              <a:rPr lang="en-US" altLang="zh-CN" sz="1200" spc="1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3D</a:t>
            </a:r>
            <a:r>
              <a:rPr lang="zh-CN" altLang="en-US" sz="1200" spc="1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城市</a:t>
            </a:r>
            <a:r>
              <a:rPr lang="en-US" altLang="zh-CN" sz="1200" spc="1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200" spc="1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地形图</a:t>
            </a:r>
            <a:endParaRPr lang="zh-CN" altLang="en-US" sz="1200" spc="1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lgn="just" hangingPunct="0">
              <a:lnSpc>
                <a:spcPct val="130000"/>
              </a:lnSpc>
              <a:buFont typeface="Arial" panose="020B0604020202020204" pitchFamily="34" charset="0"/>
              <a:buChar char="•"/>
            </a:pPr>
            <a:r>
              <a:rPr lang="zh-CN" sz="1200" spc="1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不能直观反映固有的信道信息</a:t>
            </a:r>
          </a:p>
          <a:p>
            <a:pPr marL="171450" indent="-171450" algn="just" hangingPunct="0">
              <a:lnSpc>
                <a:spcPct val="130000"/>
              </a:lnSpc>
              <a:buFont typeface="Arial" panose="020B0604020202020204" pitchFamily="34" charset="0"/>
              <a:buChar char="•"/>
            </a:pPr>
            <a:r>
              <a:rPr lang="zh-CN" altLang="en-US" sz="1200" spc="1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需要额外的参数规范</a:t>
            </a:r>
            <a:endParaRPr lang="zh-CN" altLang="en-US" sz="1200" spc="1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lgn="just" hangingPunct="0">
              <a:lnSpc>
                <a:spcPct val="130000"/>
              </a:lnSpc>
              <a:buFont typeface="Arial" panose="020B0604020202020204" pitchFamily="34" charset="0"/>
              <a:buChar char="•"/>
            </a:pPr>
            <a:r>
              <a:rPr lang="zh-CN" altLang="en-US" sz="1200" spc="1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不适合实时信道推断</a:t>
            </a:r>
          </a:p>
        </p:txBody>
      </p:sp>
      <p:sp>
        <p:nvSpPr>
          <p:cNvPr id="24" name="圆角矩形 23"/>
          <p:cNvSpPr/>
          <p:nvPr>
            <p:custDataLst>
              <p:tags r:id="rId4"/>
            </p:custDataLst>
          </p:nvPr>
        </p:nvSpPr>
        <p:spPr>
          <a:xfrm>
            <a:off x="4167505" y="4567555"/>
            <a:ext cx="3605530" cy="123444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hangingPunct="0">
              <a:lnSpc>
                <a:spcPct val="130000"/>
              </a:lnSpc>
              <a:buFont typeface="Arial" panose="020B0604020202020204" pitchFamily="34" charset="0"/>
              <a:buChar char="•"/>
            </a:pPr>
            <a:r>
              <a:rPr sz="1200" spc="1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侧重于</a:t>
            </a:r>
            <a:r>
              <a:rPr lang="zh-CN" sz="1200" spc="1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提供粗略的</a:t>
            </a:r>
            <a:r>
              <a:rPr sz="1200" spc="1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的频谱使用</a:t>
            </a:r>
            <a:r>
              <a:rPr lang="zh-CN" sz="1200" spc="1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信息</a:t>
            </a:r>
            <a:endParaRPr lang="zh-CN" sz="1200" spc="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lgn="just" hangingPunct="0">
              <a:lnSpc>
                <a:spcPct val="130000"/>
              </a:lnSpc>
              <a:buFont typeface="Arial" panose="020B0604020202020204" pitchFamily="34" charset="0"/>
              <a:buChar char="•"/>
            </a:pPr>
            <a:r>
              <a:rPr lang="zh-CN" sz="1200" spc="1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不能直观反映固有的信道信息</a:t>
            </a:r>
            <a:endParaRPr lang="zh-CN" sz="1200" spc="1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lgn="just" hangingPunct="0">
              <a:lnSpc>
                <a:spcPct val="130000"/>
              </a:lnSpc>
              <a:buFont typeface="Arial" panose="020B0604020202020204" pitchFamily="34" charset="0"/>
              <a:buChar char="•"/>
            </a:pPr>
            <a:r>
              <a:rPr lang="zh-CN" sz="1200" spc="1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取决于</a:t>
            </a:r>
            <a:r>
              <a:rPr lang="zh-CN" altLang="en-US" sz="1200" spc="1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发射器/接收器</a:t>
            </a:r>
            <a:r>
              <a:rPr lang="zh-CN" sz="1200" spc="1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的设置</a:t>
            </a:r>
            <a:endParaRPr lang="zh-CN" altLang="en-US" sz="1200" spc="1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5" name="圆角矩形 24"/>
          <p:cNvSpPr/>
          <p:nvPr>
            <p:custDataLst>
              <p:tags r:id="rId5"/>
            </p:custDataLst>
          </p:nvPr>
        </p:nvSpPr>
        <p:spPr>
          <a:xfrm>
            <a:off x="8208010" y="4567555"/>
            <a:ext cx="3605530" cy="123444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hangingPunct="0">
              <a:lnSpc>
                <a:spcPct val="130000"/>
              </a:lnSpc>
              <a:buFont typeface="Arial" panose="020B0604020202020204" pitchFamily="34" charset="0"/>
              <a:buChar char="•"/>
            </a:pPr>
            <a:r>
              <a:rPr lang="zh-CN" sz="1200" spc="1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直接提供指定位置的信道信息</a:t>
            </a:r>
            <a:endParaRPr lang="zh-CN" sz="1200" spc="1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lgn="just" hangingPunct="0">
              <a:lnSpc>
                <a:spcPct val="130000"/>
              </a:lnSpc>
              <a:buFont typeface="Arial" panose="020B0604020202020204" pitchFamily="34" charset="0"/>
              <a:buChar char="•"/>
            </a:pPr>
            <a:r>
              <a:rPr lang="zh-CN" altLang="en-US" sz="1200" spc="100" dirty="0">
                <a:solidFill>
                  <a:srgbClr val="FF0000"/>
                </a:solidFill>
                <a:latin typeface="微软雅黑" panose="020B0503020204020204" pitchFamily="34" charset="-122"/>
                <a:ea typeface="微软雅黑" panose="020B0503020204020204" pitchFamily="34" charset="-122"/>
                <a:sym typeface="+mn-ea"/>
              </a:rPr>
              <a:t>降低甚至避免实时</a:t>
            </a:r>
            <a:r>
              <a:rPr lang="en-US" altLang="zh-CN" sz="1200" spc="100" dirty="0">
                <a:solidFill>
                  <a:srgbClr val="FF0000"/>
                </a:solidFill>
                <a:latin typeface="微软雅黑" panose="020B0503020204020204" pitchFamily="34" charset="-122"/>
                <a:ea typeface="微软雅黑" panose="020B0503020204020204" pitchFamily="34" charset="-122"/>
                <a:sym typeface="+mn-ea"/>
              </a:rPr>
              <a:t>CSI</a:t>
            </a:r>
            <a:r>
              <a:rPr lang="zh-CN" altLang="en-US" sz="1200" spc="100" dirty="0">
                <a:solidFill>
                  <a:srgbClr val="FF0000"/>
                </a:solidFill>
                <a:latin typeface="微软雅黑" panose="020B0503020204020204" pitchFamily="34" charset="-122"/>
                <a:ea typeface="微软雅黑" panose="020B0503020204020204" pitchFamily="34" charset="-122"/>
                <a:sym typeface="+mn-ea"/>
              </a:rPr>
              <a:t>信息估计</a:t>
            </a:r>
            <a:endParaRPr lang="zh-CN" altLang="en-US" sz="1200" spc="100" dirty="0">
              <a:solidFill>
                <a:srgbClr val="FF0000"/>
              </a:solidFill>
              <a:latin typeface="微软雅黑" panose="020B0503020204020204" pitchFamily="34" charset="-122"/>
              <a:ea typeface="微软雅黑" panose="020B0503020204020204" pitchFamily="34" charset="-122"/>
            </a:endParaRPr>
          </a:p>
          <a:p>
            <a:pPr marL="171450" indent="-171450" algn="just" hangingPunct="0">
              <a:lnSpc>
                <a:spcPct val="130000"/>
              </a:lnSpc>
              <a:buFont typeface="Arial" panose="020B0604020202020204" pitchFamily="34" charset="0"/>
              <a:buChar char="•"/>
            </a:pPr>
            <a:r>
              <a:rPr lang="zh-CN" altLang="en-US" sz="1200" spc="1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独立于发射器/接收器的设置</a:t>
            </a:r>
            <a:endParaRPr lang="zh-CN" altLang="en-US" sz="1200" spc="1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lgn="just" hangingPunct="0">
              <a:lnSpc>
                <a:spcPct val="130000"/>
              </a:lnSpc>
              <a:buFont typeface="Arial" panose="020B0604020202020204" pitchFamily="34" charset="0"/>
              <a:buChar char="•"/>
            </a:pPr>
            <a:r>
              <a:rPr lang="zh-CN" altLang="en-US" sz="1200" spc="1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需要离线的CKM构建</a:t>
            </a:r>
            <a:endParaRPr lang="zh-CN" altLang="en-US" sz="1200" spc="1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lgn="just" hangingPunct="0">
              <a:lnSpc>
                <a:spcPct val="130000"/>
              </a:lnSpc>
              <a:buFont typeface="Arial" panose="020B0604020202020204" pitchFamily="34" charset="0"/>
              <a:buChar char="•"/>
            </a:pPr>
            <a:r>
              <a:rPr sz="1200" spc="1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维护CKM的困难</a:t>
            </a:r>
            <a:endParaRPr lang="zh-CN" altLang="en-US" sz="1200" spc="1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31049" y="1829524"/>
            <a:ext cx="597535" cy="1170940"/>
          </a:xfrm>
          <a:prstGeom prst="rect">
            <a:avLst/>
          </a:prstGeom>
          <a:noFill/>
        </p:spPr>
        <p:txBody>
          <a:bodyPr wrap="none" rtlCol="0">
            <a:spAutoFit/>
          </a:bodyPr>
          <a:lstStyle/>
          <a:p>
            <a:pPr algn="just" hangingPunct="0">
              <a:lnSpc>
                <a:spcPct val="130000"/>
              </a:lnSpc>
            </a:pPr>
            <a:r>
              <a:rPr lang="en-US" altLang="zh-CN" sz="5400" i="1" spc="100" dirty="0">
                <a:solidFill>
                  <a:schemeClr val="accent1"/>
                </a:solidFill>
                <a:latin typeface="微软雅黑" panose="020B0503020204020204" pitchFamily="34" charset="-122"/>
                <a:ea typeface="微软雅黑" panose="020B0503020204020204" pitchFamily="34" charset="-122"/>
              </a:rPr>
              <a:t>2</a:t>
            </a:r>
          </a:p>
        </p:txBody>
      </p:sp>
      <p:sp>
        <p:nvSpPr>
          <p:cNvPr id="10" name="文本框 9"/>
          <p:cNvSpPr txBox="1"/>
          <p:nvPr/>
        </p:nvSpPr>
        <p:spPr>
          <a:xfrm>
            <a:off x="1068267" y="2282204"/>
            <a:ext cx="1964443" cy="525978"/>
          </a:xfrm>
          <a:prstGeom prst="rect">
            <a:avLst/>
          </a:prstGeom>
          <a:noFill/>
        </p:spPr>
        <p:txBody>
          <a:bodyPr wrap="none" rtlCol="0">
            <a:spAutoFit/>
          </a:bodyPr>
          <a:lstStyle/>
          <a:p>
            <a:pPr algn="just" hangingPunct="0">
              <a:lnSpc>
                <a:spcPct val="130000"/>
              </a:lnSpc>
            </a:pPr>
            <a:r>
              <a:rPr lang="en-US" altLang="zh-CN" sz="2400" i="1" spc="100" dirty="0">
                <a:solidFill>
                  <a:schemeClr val="accent1"/>
                </a:solidFill>
                <a:latin typeface="微软雅黑" panose="020B0503020204020204" pitchFamily="34" charset="-122"/>
                <a:ea typeface="微软雅黑" panose="020B0503020204020204" pitchFamily="34" charset="-122"/>
              </a:rPr>
              <a:t>Part Two</a:t>
            </a:r>
          </a:p>
        </p:txBody>
      </p:sp>
      <p:sp>
        <p:nvSpPr>
          <p:cNvPr id="26" name="矩形 25"/>
          <p:cNvSpPr/>
          <p:nvPr/>
        </p:nvSpPr>
        <p:spPr>
          <a:xfrm>
            <a:off x="8852463" y="1829524"/>
            <a:ext cx="2762295" cy="3170099"/>
          </a:xfrm>
          <a:prstGeom prst="rect">
            <a:avLst/>
          </a:prstGeom>
        </p:spPr>
        <p:txBody>
          <a:bodyPr wrap="none">
            <a:spAutoFit/>
          </a:bodyPr>
          <a:lstStyle/>
          <a:p>
            <a:r>
              <a:rPr lang="zh-CN" altLang="en-US" sz="20000" spc="100" dirty="0">
                <a:solidFill>
                  <a:srgbClr val="FFF2CC"/>
                </a:solidFill>
                <a:latin typeface="微软雅黑" panose="020B0503020204020204" pitchFamily="34" charset="-122"/>
                <a:ea typeface="微软雅黑" panose="020B0503020204020204" pitchFamily="34" charset="-122"/>
              </a:rPr>
              <a:t>贰</a:t>
            </a:r>
          </a:p>
        </p:txBody>
      </p:sp>
      <p:sp>
        <p:nvSpPr>
          <p:cNvPr id="9" name="文本框 8"/>
          <p:cNvSpPr txBox="1"/>
          <p:nvPr/>
        </p:nvSpPr>
        <p:spPr>
          <a:xfrm>
            <a:off x="357129" y="2901599"/>
            <a:ext cx="6746315" cy="742319"/>
          </a:xfrm>
          <a:prstGeom prst="rect">
            <a:avLst/>
          </a:prstGeom>
          <a:noFill/>
        </p:spPr>
        <p:txBody>
          <a:bodyPr wrap="square" rtlCol="0">
            <a:spAutoFit/>
          </a:bodyPr>
          <a:lstStyle/>
          <a:p>
            <a:pPr algn="ctr" hangingPunct="0">
              <a:lnSpc>
                <a:spcPct val="130000"/>
              </a:lnSpc>
            </a:pPr>
            <a:r>
              <a:rPr lang="en-US" altLang="zh-CN" sz="3600" b="0" i="0" dirty="0">
                <a:solidFill>
                  <a:schemeClr val="accent1"/>
                </a:solidFill>
                <a:effectLst/>
                <a:latin typeface="微软雅黑" panose="020B0503020204020204" pitchFamily="34" charset="-122"/>
                <a:ea typeface="微软雅黑" panose="020B0503020204020204" pitchFamily="34" charset="-122"/>
                <a:cs typeface="微软雅黑" panose="020B0503020204020204" pitchFamily="34" charset="-122"/>
              </a:rPr>
              <a:t>CKM</a:t>
            </a:r>
            <a:r>
              <a:rPr lang="zh-CN" altLang="en-US" sz="3600" b="0" i="0" dirty="0">
                <a:solidFill>
                  <a:schemeClr val="accent1"/>
                </a:solidFill>
                <a:effectLst/>
                <a:latin typeface="微软雅黑" panose="020B0503020204020204" pitchFamily="34" charset="-122"/>
                <a:ea typeface="微软雅黑" panose="020B0503020204020204" pitchFamily="34" charset="-122"/>
                <a:cs typeface="微软雅黑" panose="020B0503020204020204" pitchFamily="34" charset="-122"/>
              </a:rPr>
              <a:t>的基本概念</a:t>
            </a:r>
            <a:endParaRPr lang="zh-CN" altLang="en-US" sz="3600" spc="100" dirty="0">
              <a:solidFill>
                <a:schemeClr val="accent1"/>
              </a:solidFill>
              <a:latin typeface="思源宋体 Heavy" panose="02020900000000000000" pitchFamily="18" charset="-122"/>
              <a:ea typeface="思源宋体 Heavy" panose="02020900000000000000" pitchFamily="18" charset="-122"/>
              <a:cs typeface="微软雅黑" panose="020B0503020204020204" pitchFamily="34" charset="-122"/>
            </a:endParaRPr>
          </a:p>
        </p:txBody>
      </p:sp>
      <p:sp>
        <p:nvSpPr>
          <p:cNvPr id="11" name="文本框 10"/>
          <p:cNvSpPr txBox="1"/>
          <p:nvPr/>
        </p:nvSpPr>
        <p:spPr>
          <a:xfrm>
            <a:off x="2493645" y="3643630"/>
            <a:ext cx="3045460" cy="1346907"/>
          </a:xfrm>
          <a:prstGeom prst="rect">
            <a:avLst/>
          </a:prstGeom>
          <a:noFill/>
        </p:spPr>
        <p:txBody>
          <a:bodyPr wrap="square" rtlCol="0">
            <a:spAutoFit/>
          </a:bodyPr>
          <a:lstStyle>
            <a:defPPr>
              <a:defRPr lang="zh-CN"/>
            </a:defPPr>
            <a:lvl1pPr algn="just" hangingPunct="0">
              <a:lnSpc>
                <a:spcPct val="130000"/>
              </a:lnSpc>
              <a:defRPr sz="1600" spc="100">
                <a:latin typeface="思源黑体 CN Normal" panose="020B0400000000000000" pitchFamily="34" charset="-122"/>
                <a:ea typeface="思源黑体 CN Normal" panose="020B0400000000000000" pitchFamily="34" charset="-122"/>
              </a:defRPr>
            </a:lvl1pPr>
          </a:lstStyle>
          <a:p>
            <a:pPr indent="0" fontAlgn="auto">
              <a:lnSpc>
                <a:spcPct val="150000"/>
              </a:lnSpc>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2.1 CKM</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的定义</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pPr>
            <a:r>
              <a:rPr lang="en-US" altLang="zh-CN"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2.2 CKM</a:t>
            </a:r>
            <a:r>
              <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的分类</a:t>
            </a:r>
          </a:p>
          <a:p>
            <a:pPr indent="0" fontAlgn="auto">
              <a:lnSpc>
                <a:spcPct val="150000"/>
              </a:lnSpc>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2.3 </a:t>
            </a:r>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CKM的</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应用</a:t>
            </a:r>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场景</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2.4 CKM</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和其他相关技术的</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DB44E30-715F-4973-8179-B4178D7E09F0}" type="datetime1">
              <a:rPr lang="zh-CN" altLang="en-US" smtClean="0">
                <a:solidFill>
                  <a:schemeClr val="bg1">
                    <a:lumMod val="50000"/>
                  </a:schemeClr>
                </a:solidFill>
                <a:latin typeface="微软雅黑" panose="020B0503020204020204" pitchFamily="34" charset="-122"/>
                <a:ea typeface="微软雅黑" panose="020B0503020204020204" pitchFamily="34" charset="-122"/>
              </a:rPr>
              <a:t>2024/3/13</a:t>
            </a:fld>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rPr>
              <a:t>西安电子科技大学</a:t>
            </a:r>
          </a:p>
        </p:txBody>
      </p:sp>
      <p:sp>
        <p:nvSpPr>
          <p:cNvPr id="5" name="灯片编号占位符 4"/>
          <p:cNvSpPr>
            <a:spLocks noGrp="1"/>
          </p:cNvSpPr>
          <p:nvPr>
            <p:ph type="sldNum" sz="quarter" idx="12"/>
          </p:nvPr>
        </p:nvSpPr>
        <p:spPr/>
        <p:txBody>
          <a:bodyPr/>
          <a:lstStyle/>
          <a:p>
            <a:fld id="{33B9A5AF-BDD6-4E14-989F-CF034C94E4CA}" type="slidenum">
              <a:rPr lang="zh-CN" altLang="en-US" smtClean="0">
                <a:solidFill>
                  <a:schemeClr val="bg1">
                    <a:lumMod val="50000"/>
                  </a:schemeClr>
                </a:solidFill>
                <a:latin typeface="微软雅黑" panose="020B0503020204020204" pitchFamily="34" charset="-122"/>
                <a:ea typeface="微软雅黑" panose="020B0503020204020204" pitchFamily="34" charset="-122"/>
              </a:rPr>
              <a:t>7</a:t>
            </a:fld>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 name="标题 6"/>
          <p:cNvSpPr>
            <a:spLocks noGrp="1"/>
          </p:cNvSpPr>
          <p:nvPr>
            <p:ph type="title"/>
          </p:nvPr>
        </p:nvSpPr>
        <p:spPr>
          <a:xfrm>
            <a:off x="749935" y="316865"/>
            <a:ext cx="9777095" cy="794385"/>
          </a:xfrm>
        </p:spPr>
        <p:txBody>
          <a:bodyPr>
            <a:noAutofit/>
          </a:bodyPr>
          <a:lstStyle/>
          <a:p>
            <a:r>
              <a:rPr lang="zh-CN" altLang="en-US" sz="1800">
                <a:latin typeface="微软雅黑" panose="020B0503020204020204" pitchFamily="34" charset="-122"/>
                <a:ea typeface="微软雅黑" panose="020B0503020204020204" pitchFamily="34" charset="-122"/>
              </a:rPr>
              <a:t>A tutorial on </a:t>
            </a:r>
            <a:r>
              <a:rPr lang="zh-CN" altLang="en-US" sz="2000">
                <a:latin typeface="微软雅黑" panose="020B0503020204020204" pitchFamily="34" charset="-122"/>
                <a:ea typeface="微软雅黑" panose="020B0503020204020204" pitchFamily="34" charset="-122"/>
              </a:rPr>
              <a:t>environment</a:t>
            </a:r>
            <a:r>
              <a:rPr lang="zh-CN" altLang="en-US" sz="1800">
                <a:latin typeface="微软雅黑" panose="020B0503020204020204" pitchFamily="34" charset="-122"/>
                <a:ea typeface="微软雅黑" panose="020B0503020204020204" pitchFamily="34" charset="-122"/>
              </a:rPr>
              <a:t>-aware communications via channel knowledge map for 6G</a:t>
            </a:r>
          </a:p>
        </p:txBody>
      </p:sp>
      <mc:AlternateContent xmlns:mc="http://schemas.openxmlformats.org/markup-compatibility/2006" xmlns:a14="http://schemas.microsoft.com/office/drawing/2010/main">
        <mc:Choice Requires="a14">
          <p:sp>
            <p:nvSpPr>
              <p:cNvPr id="14" name="文本框 13"/>
              <p:cNvSpPr txBox="1"/>
              <p:nvPr/>
            </p:nvSpPr>
            <p:spPr>
              <a:xfrm>
                <a:off x="3722225" y="3061437"/>
                <a:ext cx="807861" cy="580390"/>
              </a:xfrm>
              <a:prstGeom prst="rect">
                <a:avLst/>
              </a:prstGeom>
              <a:noFill/>
            </p:spPr>
            <p:txBody>
              <a:bodyPr wrap="square" lIns="0" tIns="0" rIns="0" bIns="0" rtlCol="0">
                <a:spAutoFit/>
              </a:bodyPr>
              <a:lstStyle/>
              <a:p>
                <a:pPr algn="just" hangingPunct="0">
                  <a:lnSpc>
                    <a:spcPct val="130000"/>
                  </a:lnSpc>
                </a:pPr>
                <a14:m>
                  <m:oMathPara xmlns:m="http://schemas.openxmlformats.org/officeDocument/2006/math">
                    <m:oMathParaPr>
                      <m:jc m:val="centerGroup"/>
                    </m:oMathParaPr>
                    <m:oMath xmlns:m="http://schemas.openxmlformats.org/officeDocument/2006/math">
                      <m:r>
                        <a:rPr lang="en-US" altLang="zh-CN" sz="2800" b="0" i="1" spc="100" smtClean="0">
                          <a:solidFill>
                            <a:schemeClr val="tx1"/>
                          </a:solidFill>
                          <a:latin typeface="Cambria Math" panose="02040503050406030204" pitchFamily="18" charset="0"/>
                          <a:ea typeface="思源黑体 CN Normal" panose="020B0400000000000000" pitchFamily="34" charset="-122"/>
                        </a:rPr>
                        <m:t>𝑀</m:t>
                      </m:r>
                      <m:r>
                        <a:rPr lang="en-US" altLang="zh-CN" sz="2800" b="0" i="1" spc="100" smtClean="0">
                          <a:solidFill>
                            <a:schemeClr val="tx1"/>
                          </a:solidFill>
                          <a:latin typeface="Cambria Math" panose="02040503050406030204" pitchFamily="18" charset="0"/>
                          <a:ea typeface="思源黑体 CN Normal" panose="020B0400000000000000" pitchFamily="34" charset="-122"/>
                        </a:rPr>
                        <m:t>:</m:t>
                      </m:r>
                      <m:sSup>
                        <m:sSupPr>
                          <m:ctrlPr>
                            <a:rPr lang="en-US" altLang="zh-CN" sz="2800" b="0" i="1" spc="100" smtClean="0">
                              <a:solidFill>
                                <a:schemeClr val="tx1"/>
                              </a:solidFill>
                              <a:latin typeface="Cambria Math" panose="02040503050406030204" pitchFamily="18" charset="0"/>
                              <a:ea typeface="思源黑体 CN Normal" panose="020B0400000000000000" pitchFamily="34" charset="-122"/>
                            </a:rPr>
                          </m:ctrlPr>
                        </m:sSupPr>
                        <m:e>
                          <m:r>
                            <a:rPr lang="en-US" altLang="zh-CN" sz="2800" b="0" i="1" spc="100" smtClean="0">
                              <a:solidFill>
                                <a:schemeClr val="tx1"/>
                              </a:solidFill>
                              <a:latin typeface="Cambria Math" panose="02040503050406030204" pitchFamily="18" charset="0"/>
                              <a:ea typeface="思源黑体 CN Normal" panose="020B0400000000000000" pitchFamily="34" charset="-122"/>
                            </a:rPr>
                            <m:t>𝑅</m:t>
                          </m:r>
                        </m:e>
                        <m:sup>
                          <m:r>
                            <a:rPr lang="en-US" altLang="zh-CN" sz="2800" b="0" i="1" spc="100" smtClean="0">
                              <a:solidFill>
                                <a:schemeClr val="tx1"/>
                              </a:solidFill>
                              <a:latin typeface="Cambria Math" panose="02040503050406030204" pitchFamily="18" charset="0"/>
                              <a:ea typeface="思源黑体 CN Normal" panose="020B0400000000000000" pitchFamily="34" charset="-122"/>
                            </a:rPr>
                            <m:t>𝐷</m:t>
                          </m:r>
                        </m:sup>
                      </m:sSup>
                    </m:oMath>
                  </m:oMathPara>
                </a14:m>
                <a:endParaRPr lang="zh-CN" altLang="en-US" sz="2800" spc="100" dirty="0">
                  <a:solidFill>
                    <a:schemeClr val="tx1"/>
                  </a:solidFill>
                  <a:latin typeface="微软雅黑" panose="020B0503020204020204" pitchFamily="34" charset="-122"/>
                  <a:ea typeface="微软雅黑" panose="020B0503020204020204" pitchFamily="34" charset="-122"/>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3722225" y="3061437"/>
                <a:ext cx="807861" cy="580390"/>
              </a:xfrm>
              <a:prstGeom prst="rect">
                <a:avLst/>
              </a:prstGeom>
              <a:blipFill rotWithShape="1">
                <a:blip r:embed="rId3"/>
                <a:stretch>
                  <a:fillRect l="-61" t="-18" r="-15171" b="18"/>
                </a:stretch>
              </a:blipFill>
            </p:spPr>
            <p:txBody>
              <a:bodyPr/>
              <a:lstStyle/>
              <a:p>
                <a:r>
                  <a:rPr lang="zh-CN" altLang="en-US">
                    <a:noFill/>
                  </a:rPr>
                  <a:t> </a:t>
                </a:r>
              </a:p>
            </p:txBody>
          </p:sp>
        </mc:Fallback>
      </mc:AlternateContent>
      <p:cxnSp>
        <p:nvCxnSpPr>
          <p:cNvPr id="22" name="直接箭头连接符 21"/>
          <p:cNvCxnSpPr/>
          <p:nvPr/>
        </p:nvCxnSpPr>
        <p:spPr>
          <a:xfrm>
            <a:off x="4603746" y="3388354"/>
            <a:ext cx="3694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9" name="文本框 28"/>
              <p:cNvSpPr txBox="1"/>
              <p:nvPr/>
            </p:nvSpPr>
            <p:spPr>
              <a:xfrm>
                <a:off x="4989404" y="3061431"/>
                <a:ext cx="456520" cy="580390"/>
              </a:xfrm>
              <a:prstGeom prst="rect">
                <a:avLst/>
              </a:prstGeom>
              <a:noFill/>
            </p:spPr>
            <p:txBody>
              <a:bodyPr wrap="square" lIns="0" tIns="0" rIns="0" bIns="0" rtlCol="0">
                <a:spAutoFit/>
              </a:bodyPr>
              <a:lstStyle/>
              <a:p>
                <a:pPr algn="just" hangingPunct="0">
                  <a:lnSpc>
                    <a:spcPct val="130000"/>
                  </a:lnSpc>
                </a:pPr>
                <a14:m>
                  <m:oMathPara xmlns:m="http://schemas.openxmlformats.org/officeDocument/2006/math">
                    <m:oMathParaPr>
                      <m:jc m:val="centerGroup"/>
                    </m:oMathParaPr>
                    <m:oMath xmlns:m="http://schemas.openxmlformats.org/officeDocument/2006/math">
                      <m:sSup>
                        <m:sSupPr>
                          <m:ctrlPr>
                            <a:rPr lang="en-US" altLang="zh-CN" sz="2800" i="1" spc="100" smtClean="0">
                              <a:solidFill>
                                <a:schemeClr val="tx1"/>
                              </a:solidFill>
                              <a:latin typeface="Cambria Math" panose="02040503050406030204" pitchFamily="18" charset="0"/>
                              <a:ea typeface="思源黑体 CN Normal" panose="020B0400000000000000" pitchFamily="34" charset="-122"/>
                            </a:rPr>
                          </m:ctrlPr>
                        </m:sSupPr>
                        <m:e>
                          <m:r>
                            <a:rPr lang="en-US" altLang="zh-CN" sz="2800" b="0" i="1" spc="100" smtClean="0">
                              <a:solidFill>
                                <a:schemeClr val="tx1"/>
                              </a:solidFill>
                              <a:latin typeface="Cambria Math" panose="02040503050406030204" pitchFamily="18" charset="0"/>
                              <a:ea typeface="思源黑体 CN Normal" panose="020B0400000000000000" pitchFamily="34" charset="-122"/>
                            </a:rPr>
                            <m:t>𝐶</m:t>
                          </m:r>
                        </m:e>
                        <m:sup>
                          <m:r>
                            <a:rPr lang="en-US" altLang="zh-CN" sz="2800" b="0" i="1" spc="100" smtClean="0">
                              <a:solidFill>
                                <a:schemeClr val="tx1"/>
                              </a:solidFill>
                              <a:latin typeface="Cambria Math" panose="02040503050406030204" pitchFamily="18" charset="0"/>
                              <a:ea typeface="思源黑体 CN Normal" panose="020B0400000000000000" pitchFamily="34" charset="-122"/>
                            </a:rPr>
                            <m:t>𝐽</m:t>
                          </m:r>
                        </m:sup>
                      </m:sSup>
                    </m:oMath>
                  </m:oMathPara>
                </a14:m>
                <a:endParaRPr lang="zh-CN" altLang="en-US" sz="2800" spc="100" dirty="0">
                  <a:solidFill>
                    <a:schemeClr val="tx1"/>
                  </a:solidFill>
                  <a:latin typeface="微软雅黑" panose="020B0503020204020204" pitchFamily="34" charset="-122"/>
                  <a:ea typeface="微软雅黑" panose="020B0503020204020204" pitchFamily="34" charset="-122"/>
                </a:endParaRPr>
              </a:p>
            </p:txBody>
          </p:sp>
        </mc:Choice>
        <mc:Fallback xmlns="">
          <p:sp>
            <p:nvSpPr>
              <p:cNvPr id="29" name="文本框 28"/>
              <p:cNvSpPr txBox="1">
                <a:spLocks noRot="1" noChangeAspect="1" noMove="1" noResize="1" noEditPoints="1" noAdjustHandles="1" noChangeArrowheads="1" noChangeShapeType="1" noTextEdit="1"/>
              </p:cNvSpPr>
              <p:nvPr/>
            </p:nvSpPr>
            <p:spPr>
              <a:xfrm>
                <a:off x="4989404" y="3061431"/>
                <a:ext cx="456520" cy="580390"/>
              </a:xfrm>
              <a:prstGeom prst="rect">
                <a:avLst/>
              </a:prstGeom>
              <a:blipFill rotWithShape="1">
                <a:blip r:embed="rId4"/>
                <a:stretch>
                  <a:fillRect l="-46" t="-17" r="36" b="17"/>
                </a:stretch>
              </a:blipFill>
            </p:spPr>
            <p:txBody>
              <a:bodyPr/>
              <a:lstStyle/>
              <a:p>
                <a:r>
                  <a:rPr lang="zh-CN" altLang="en-US">
                    <a:noFill/>
                  </a:rPr>
                  <a:t> </a:t>
                </a:r>
              </a:p>
            </p:txBody>
          </p:sp>
        </mc:Fallback>
      </mc:AlternateContent>
      <p:sp>
        <p:nvSpPr>
          <p:cNvPr id="37" name="箭头: 右 36"/>
          <p:cNvSpPr/>
          <p:nvPr/>
        </p:nvSpPr>
        <p:spPr>
          <a:xfrm>
            <a:off x="2709364" y="3151607"/>
            <a:ext cx="791591" cy="400110"/>
          </a:xfrm>
          <a:prstGeom prst="righ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2" name="文本框 41"/>
          <p:cNvSpPr txBox="1"/>
          <p:nvPr/>
        </p:nvSpPr>
        <p:spPr>
          <a:xfrm>
            <a:off x="1253490" y="2050415"/>
            <a:ext cx="4284980" cy="398780"/>
          </a:xfrm>
          <a:prstGeom prst="rect">
            <a:avLst/>
          </a:prstGeom>
          <a:noFill/>
        </p:spPr>
        <p:txBody>
          <a:bodyPr wrap="square">
            <a:spAutoFit/>
          </a:bodyPr>
          <a:lstStyle/>
          <a:p>
            <a:r>
              <a:rPr lang="zh-CN" altLang="en-US" sz="2000" b="0" i="0" dirty="0">
                <a:solidFill>
                  <a:srgbClr val="000000"/>
                </a:solidFill>
                <a:effectLst/>
                <a:latin typeface="微软雅黑" panose="020B0503020204020204" pitchFamily="34" charset="-122"/>
                <a:ea typeface="微软雅黑" panose="020B0503020204020204" pitchFamily="34" charset="-122"/>
              </a:rPr>
              <a:t>从位置向量到信道信息向量的映射</a:t>
            </a:r>
            <a:endParaRPr lang="zh-CN" altLang="en-US" sz="2000" dirty="0">
              <a:latin typeface="微软雅黑" panose="020B0503020204020204" pitchFamily="34" charset="-122"/>
              <a:ea typeface="微软雅黑" panose="020B0503020204020204" pitchFamily="34" charset="-122"/>
            </a:endParaRPr>
          </a:p>
        </p:txBody>
      </p:sp>
      <p:sp>
        <p:nvSpPr>
          <p:cNvPr id="53" name="文本框 52"/>
          <p:cNvSpPr txBox="1"/>
          <p:nvPr/>
        </p:nvSpPr>
        <p:spPr>
          <a:xfrm>
            <a:off x="451754" y="1098171"/>
            <a:ext cx="2473191" cy="525657"/>
          </a:xfrm>
          <a:prstGeom prst="rect">
            <a:avLst/>
          </a:prstGeom>
          <a:noFill/>
        </p:spPr>
        <p:txBody>
          <a:bodyPr wrap="square" rtlCol="0">
            <a:spAutoFit/>
          </a:bodyPr>
          <a:lstStyle/>
          <a:p>
            <a:pPr algn="just" hangingPunct="0">
              <a:lnSpc>
                <a:spcPct val="130000"/>
              </a:lnSpc>
            </a:pPr>
            <a:r>
              <a:rPr lang="en-US" altLang="zh-CN" sz="2400" spc="100" dirty="0">
                <a:latin typeface="微软雅黑" panose="020B0503020204020204" pitchFamily="34" charset="-122"/>
                <a:ea typeface="微软雅黑" panose="020B0503020204020204" pitchFamily="34" charset="-122"/>
              </a:rPr>
              <a:t>2.1 CKM</a:t>
            </a:r>
            <a:r>
              <a:rPr lang="zh-CN" altLang="en-US" sz="2400" spc="100" dirty="0">
                <a:latin typeface="微软雅黑" panose="020B0503020204020204" pitchFamily="34" charset="-122"/>
                <a:ea typeface="微软雅黑" panose="020B0503020204020204" pitchFamily="34" charset="-122"/>
              </a:rPr>
              <a:t>的定义</a:t>
            </a:r>
          </a:p>
        </p:txBody>
      </p:sp>
      <mc:AlternateContent xmlns:mc="http://schemas.openxmlformats.org/markup-compatibility/2006" xmlns:a14="http://schemas.microsoft.com/office/drawing/2010/main">
        <mc:Choice Requires="a14">
          <p:sp>
            <p:nvSpPr>
              <p:cNvPr id="58" name="文本框 57"/>
              <p:cNvSpPr txBox="1"/>
              <p:nvPr/>
            </p:nvSpPr>
            <p:spPr>
              <a:xfrm>
                <a:off x="6238786" y="4159131"/>
                <a:ext cx="5412105" cy="1119505"/>
              </a:xfrm>
              <a:prstGeom prst="rect">
                <a:avLst/>
              </a:prstGeom>
              <a:noFill/>
            </p:spPr>
            <p:txBody>
              <a:bodyPr wrap="none" lIns="0" tIns="0" rIns="0" bIns="0" rtlCol="0">
                <a:spAutoFit/>
              </a:bodyPr>
              <a:lstStyle/>
              <a:p>
                <a:pPr algn="just" hangingPunct="0">
                  <a:lnSpc>
                    <a:spcPct val="130000"/>
                  </a:lnSpc>
                </a:pPr>
                <a14:m>
                  <m:oMathPara xmlns:m="http://schemas.openxmlformats.org/officeDocument/2006/math">
                    <m:oMathParaPr>
                      <m:jc m:val="centerGroup"/>
                    </m:oMathParaPr>
                    <m:oMath xmlns:m="http://schemas.openxmlformats.org/officeDocument/2006/math">
                      <m:sSub>
                        <m:sSubPr>
                          <m:ctrlPr>
                            <a:rPr lang="en-US" altLang="zh-CN" sz="2800" i="1" spc="100" smtClean="0">
                              <a:solidFill>
                                <a:schemeClr val="tx1"/>
                              </a:solidFill>
                              <a:latin typeface="Cambria Math" panose="02040503050406030204" pitchFamily="18" charset="0"/>
                              <a:ea typeface="思源黑体 CN Normal" panose="020B0400000000000000" pitchFamily="34" charset="-122"/>
                            </a:rPr>
                          </m:ctrlPr>
                        </m:sSubPr>
                        <m:e>
                          <m:r>
                            <a:rPr lang="en-US" altLang="zh-CN" sz="2800" b="0" i="1" spc="100" smtClean="0">
                              <a:solidFill>
                                <a:schemeClr val="tx1"/>
                              </a:solidFill>
                              <a:latin typeface="Cambria Math" panose="02040503050406030204" pitchFamily="18" charset="0"/>
                              <a:ea typeface="思源黑体 CN Normal" panose="020B0400000000000000" pitchFamily="34" charset="-122"/>
                            </a:rPr>
                            <m:t>𝐽</m:t>
                          </m:r>
                        </m:e>
                        <m:sub>
                          <m:r>
                            <a:rPr lang="en-US" altLang="zh-CN" sz="2800" b="0" i="1" spc="100" smtClean="0">
                              <a:solidFill>
                                <a:schemeClr val="tx1"/>
                              </a:solidFill>
                              <a:latin typeface="Cambria Math" panose="02040503050406030204" pitchFamily="18" charset="0"/>
                              <a:ea typeface="思源黑体 CN Normal" panose="020B0400000000000000" pitchFamily="34" charset="-122"/>
                            </a:rPr>
                            <m:t>𝐶𝑀𝑀</m:t>
                          </m:r>
                        </m:sub>
                      </m:sSub>
                      <m:r>
                        <a:rPr lang="en-US" altLang="zh-CN" sz="2800" i="1" spc="100" smtClean="0">
                          <a:solidFill>
                            <a:schemeClr val="tx1"/>
                          </a:solidFill>
                          <a:latin typeface="Cambria Math" panose="02040503050406030204" pitchFamily="18" charset="0"/>
                          <a:ea typeface="Cambria Math" panose="02040503050406030204" pitchFamily="18" charset="0"/>
                        </a:rPr>
                        <m:t>=</m:t>
                      </m:r>
                      <m:sSub>
                        <m:sSubPr>
                          <m:ctrlPr>
                            <a:rPr lang="en-US" altLang="zh-CN" sz="2800" i="1" spc="100" smtClean="0">
                              <a:solidFill>
                                <a:schemeClr val="tx1"/>
                              </a:solidFill>
                              <a:latin typeface="Cambria Math" panose="02040503050406030204" pitchFamily="18" charset="0"/>
                              <a:ea typeface="Cambria Math" panose="02040503050406030204" pitchFamily="18" charset="0"/>
                            </a:rPr>
                          </m:ctrlPr>
                        </m:sSubPr>
                        <m:e>
                          <m:r>
                            <a:rPr lang="en-US" altLang="zh-CN" sz="2800" b="0" i="1" spc="100" smtClean="0">
                              <a:solidFill>
                                <a:schemeClr val="tx1"/>
                              </a:solidFill>
                              <a:latin typeface="Cambria Math" panose="02040503050406030204" pitchFamily="18" charset="0"/>
                              <a:ea typeface="Cambria Math" panose="02040503050406030204" pitchFamily="18" charset="0"/>
                            </a:rPr>
                            <m:t>𝑀</m:t>
                          </m:r>
                        </m:e>
                        <m:sub>
                          <m:r>
                            <a:rPr lang="en-US" altLang="zh-CN" sz="2800" b="0" i="1" spc="100" smtClean="0">
                              <a:solidFill>
                                <a:schemeClr val="tx1"/>
                              </a:solidFill>
                              <a:latin typeface="Cambria Math" panose="02040503050406030204" pitchFamily="18" charset="0"/>
                              <a:ea typeface="Cambria Math" panose="02040503050406030204" pitchFamily="18" charset="0"/>
                            </a:rPr>
                            <m:t>𝐵𝑆</m:t>
                          </m:r>
                        </m:sub>
                      </m:sSub>
                      <m:sSub>
                        <m:sSubPr>
                          <m:ctrlPr>
                            <a:rPr lang="en-US" altLang="zh-CN" sz="2800" i="1" spc="100" smtClean="0">
                              <a:solidFill>
                                <a:schemeClr val="tx1"/>
                              </a:solidFill>
                              <a:latin typeface="Cambria Math" panose="02040503050406030204" pitchFamily="18" charset="0"/>
                              <a:ea typeface="Cambria Math" panose="02040503050406030204" pitchFamily="18" charset="0"/>
                            </a:rPr>
                          </m:ctrlPr>
                        </m:sSubPr>
                        <m:e>
                          <m:r>
                            <a:rPr lang="en-US" altLang="zh-CN" sz="2800" b="0" i="1" spc="100" smtClean="0">
                              <a:solidFill>
                                <a:schemeClr val="tx1"/>
                              </a:solidFill>
                              <a:latin typeface="Cambria Math" panose="02040503050406030204" pitchFamily="18" charset="0"/>
                              <a:ea typeface="Cambria Math" panose="02040503050406030204" pitchFamily="18" charset="0"/>
                            </a:rPr>
                            <m:t>𝑀</m:t>
                          </m:r>
                        </m:e>
                        <m:sub>
                          <m:r>
                            <a:rPr lang="en-US" altLang="zh-CN" sz="2800" b="0" i="1" spc="100" smtClean="0">
                              <a:solidFill>
                                <a:schemeClr val="tx1"/>
                              </a:solidFill>
                              <a:latin typeface="Cambria Math" panose="02040503050406030204" pitchFamily="18" charset="0"/>
                              <a:ea typeface="Cambria Math" panose="02040503050406030204" pitchFamily="18" charset="0"/>
                            </a:rPr>
                            <m:t>𝑈𝐸</m:t>
                          </m:r>
                        </m:sub>
                      </m:sSub>
                      <m:sSub>
                        <m:sSubPr>
                          <m:ctrlPr>
                            <a:rPr lang="en-US" altLang="zh-CN" sz="2800" i="1" spc="100" smtClean="0">
                              <a:solidFill>
                                <a:schemeClr val="tx1"/>
                              </a:solidFill>
                              <a:latin typeface="Cambria Math" panose="02040503050406030204" pitchFamily="18" charset="0"/>
                              <a:ea typeface="Cambria Math" panose="02040503050406030204" pitchFamily="18" charset="0"/>
                            </a:rPr>
                          </m:ctrlPr>
                        </m:sSubPr>
                        <m:e>
                          <m:r>
                            <a:rPr lang="en-US" altLang="zh-CN" sz="2800" b="0" i="1" spc="100" smtClean="0">
                              <a:solidFill>
                                <a:schemeClr val="tx1"/>
                              </a:solidFill>
                              <a:latin typeface="Cambria Math" panose="02040503050406030204" pitchFamily="18" charset="0"/>
                              <a:ea typeface="Cambria Math" panose="02040503050406030204" pitchFamily="18" charset="0"/>
                            </a:rPr>
                            <m:t>𝑁</m:t>
                          </m:r>
                        </m:e>
                        <m:sub>
                          <m:r>
                            <a:rPr lang="en-US" altLang="zh-CN" sz="2800" b="0" i="1" spc="100" smtClean="0">
                              <a:solidFill>
                                <a:schemeClr val="tx1"/>
                              </a:solidFill>
                              <a:latin typeface="Cambria Math" panose="02040503050406030204" pitchFamily="18" charset="0"/>
                              <a:ea typeface="Cambria Math" panose="02040503050406030204" pitchFamily="18" charset="0"/>
                            </a:rPr>
                            <m:t>𝑆𝐶</m:t>
                          </m:r>
                        </m:sub>
                      </m:sSub>
                      <m:r>
                        <a:rPr lang="zh-CN" altLang="en-US" sz="2800" i="1" spc="100">
                          <a:latin typeface="Cambria Math" panose="02040503050406030204" pitchFamily="18" charset="0"/>
                          <a:ea typeface="思源黑体 CN Normal" panose="020B0400000000000000" pitchFamily="34" charset="-122"/>
                        </a:rPr>
                        <m:t>≫</m:t>
                      </m:r>
                      <m:sSub>
                        <m:sSubPr>
                          <m:ctrlPr>
                            <a:rPr lang="en-US" altLang="zh-CN" sz="2800" i="1" spc="100">
                              <a:latin typeface="Cambria Math" panose="02040503050406030204" pitchFamily="18" charset="0"/>
                              <a:ea typeface="思源黑体 CN Normal" panose="020B0400000000000000" pitchFamily="34" charset="-122"/>
                            </a:rPr>
                          </m:ctrlPr>
                        </m:sSubPr>
                        <m:e>
                          <m:r>
                            <a:rPr lang="en-US" altLang="zh-CN" sz="2800" i="1" spc="100">
                              <a:latin typeface="Cambria Math" panose="02040503050406030204" pitchFamily="18" charset="0"/>
                              <a:ea typeface="思源黑体 CN Normal" panose="020B0400000000000000" pitchFamily="34" charset="-122"/>
                            </a:rPr>
                            <m:t>𝐽</m:t>
                          </m:r>
                        </m:e>
                        <m:sub>
                          <m:r>
                            <a:rPr lang="en-US" altLang="zh-CN" sz="2800" i="1" spc="100">
                              <a:latin typeface="Cambria Math" panose="02040503050406030204" pitchFamily="18" charset="0"/>
                              <a:ea typeface="思源黑体 CN Normal" panose="020B0400000000000000" pitchFamily="34" charset="-122"/>
                            </a:rPr>
                            <m:t>𝐶𝑃𝑀</m:t>
                          </m:r>
                        </m:sub>
                      </m:sSub>
                      <m:r>
                        <a:rPr lang="en-US" altLang="zh-CN" sz="2800" i="1" spc="100">
                          <a:latin typeface="Cambria Math" panose="02040503050406030204" pitchFamily="18" charset="0"/>
                          <a:ea typeface="Cambria Math" panose="02040503050406030204" pitchFamily="18" charset="0"/>
                        </a:rPr>
                        <m:t>=7</m:t>
                      </m:r>
                      <m:r>
                        <a:rPr lang="en-US" altLang="zh-CN" sz="2800" i="1" spc="100">
                          <a:latin typeface="Cambria Math" panose="02040503050406030204" pitchFamily="18" charset="0"/>
                          <a:ea typeface="Cambria Math" panose="02040503050406030204" pitchFamily="18" charset="0"/>
                        </a:rPr>
                        <m:t>𝐿</m:t>
                      </m:r>
                    </m:oMath>
                  </m:oMathPara>
                </a14:m>
                <a:endParaRPr lang="zh-CN" altLang="en-US" sz="2800" spc="100" dirty="0">
                  <a:latin typeface="微软雅黑" panose="020B0503020204020204" pitchFamily="34" charset="-122"/>
                  <a:ea typeface="微软雅黑" panose="020B0503020204020204" pitchFamily="34" charset="-122"/>
                </a:endParaRPr>
              </a:p>
              <a:p>
                <a:pPr algn="just" hangingPunct="0">
                  <a:lnSpc>
                    <a:spcPct val="130000"/>
                  </a:lnSpc>
                </a:pPr>
                <a:endParaRPr lang="zh-CN" altLang="en-US" sz="2800" spc="100" dirty="0">
                  <a:solidFill>
                    <a:schemeClr val="tx1"/>
                  </a:solidFill>
                  <a:latin typeface="微软雅黑" panose="020B0503020204020204" pitchFamily="34" charset="-122"/>
                  <a:ea typeface="微软雅黑" panose="020B0503020204020204" pitchFamily="34" charset="-122"/>
                </a:endParaRPr>
              </a:p>
            </p:txBody>
          </p:sp>
        </mc:Choice>
        <mc:Fallback xmlns="">
          <p:sp>
            <p:nvSpPr>
              <p:cNvPr id="58" name="文本框 57"/>
              <p:cNvSpPr txBox="1">
                <a:spLocks noRot="1" noChangeAspect="1" noMove="1" noResize="1" noEditPoints="1" noAdjustHandles="1" noChangeArrowheads="1" noChangeShapeType="1" noTextEdit="1"/>
              </p:cNvSpPr>
              <p:nvPr/>
            </p:nvSpPr>
            <p:spPr>
              <a:xfrm>
                <a:off x="6238786" y="4159131"/>
                <a:ext cx="5412105" cy="111950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p:cNvSpPr txBox="1"/>
              <p:nvPr/>
            </p:nvSpPr>
            <p:spPr>
              <a:xfrm>
                <a:off x="6534929" y="2662177"/>
                <a:ext cx="2724150" cy="559435"/>
              </a:xfrm>
              <a:prstGeom prst="rect">
                <a:avLst/>
              </a:prstGeom>
              <a:noFill/>
            </p:spPr>
            <p:txBody>
              <a:bodyPr wrap="none" lIns="0" tIns="0" rIns="0" bIns="0" rtlCol="0">
                <a:spAutoFit/>
              </a:bodyPr>
              <a:lstStyle/>
              <a:p>
                <a:pPr algn="just" hangingPunct="0">
                  <a:lnSpc>
                    <a:spcPct val="130000"/>
                  </a:lnSpc>
                </a:pPr>
                <a14:m>
                  <m:oMath xmlns:m="http://schemas.openxmlformats.org/officeDocument/2006/math">
                    <m:r>
                      <a:rPr lang="en-US" altLang="zh-CN" sz="2800" b="0" i="1" spc="100" smtClean="0">
                        <a:solidFill>
                          <a:schemeClr val="tx1"/>
                        </a:solidFill>
                        <a:latin typeface="Cambria Math" panose="02040503050406030204" pitchFamily="18" charset="0"/>
                        <a:ea typeface="Cambria Math" panose="02040503050406030204" pitchFamily="18" charset="0"/>
                      </a:rPr>
                      <m:t>𝐿</m:t>
                    </m:r>
                    <m:r>
                      <a:rPr lang="en-US" altLang="zh-CN" sz="2800" b="0" i="1" spc="100" smtClean="0">
                        <a:solidFill>
                          <a:schemeClr val="tx1"/>
                        </a:solidFill>
                        <a:latin typeface="Cambria Math" panose="02040503050406030204" pitchFamily="18" charset="0"/>
                        <a:ea typeface="Cambria Math" panose="02040503050406030204" pitchFamily="18" charset="0"/>
                      </a:rPr>
                      <m:t>≪</m:t>
                    </m:r>
                  </m:oMath>
                </a14:m>
                <a:r>
                  <a:rPr lang="en-US" altLang="zh-CN" sz="2800" spc="1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2800" i="1" spc="100">
                            <a:latin typeface="Cambria Math" panose="02040503050406030204" pitchFamily="18" charset="0"/>
                            <a:ea typeface="Cambria Math" panose="02040503050406030204" pitchFamily="18" charset="0"/>
                          </a:rPr>
                        </m:ctrlPr>
                      </m:sSubPr>
                      <m:e>
                        <m:r>
                          <a:rPr lang="en-US" altLang="zh-CN" sz="2800" i="1" spc="100">
                            <a:latin typeface="Cambria Math" panose="02040503050406030204" pitchFamily="18" charset="0"/>
                            <a:ea typeface="Cambria Math" panose="02040503050406030204" pitchFamily="18" charset="0"/>
                          </a:rPr>
                          <m:t>𝑀</m:t>
                        </m:r>
                      </m:e>
                      <m:sub>
                        <m:r>
                          <a:rPr lang="en-US" altLang="zh-CN" sz="2800" i="1" spc="100">
                            <a:latin typeface="Cambria Math" panose="02040503050406030204" pitchFamily="18" charset="0"/>
                            <a:ea typeface="Cambria Math" panose="02040503050406030204" pitchFamily="18" charset="0"/>
                          </a:rPr>
                          <m:t>𝐵𝑆</m:t>
                        </m:r>
                      </m:sub>
                    </m:sSub>
                    <m:sSub>
                      <m:sSubPr>
                        <m:ctrlPr>
                          <a:rPr lang="en-US" altLang="zh-CN" sz="2800" i="1" spc="100">
                            <a:latin typeface="Cambria Math" panose="02040503050406030204" pitchFamily="18" charset="0"/>
                            <a:ea typeface="Cambria Math" panose="02040503050406030204" pitchFamily="18" charset="0"/>
                          </a:rPr>
                        </m:ctrlPr>
                      </m:sSubPr>
                      <m:e>
                        <m:r>
                          <a:rPr lang="en-US" altLang="zh-CN" sz="2800" i="1" spc="100">
                            <a:latin typeface="Cambria Math" panose="02040503050406030204" pitchFamily="18" charset="0"/>
                            <a:ea typeface="Cambria Math" panose="02040503050406030204" pitchFamily="18" charset="0"/>
                          </a:rPr>
                          <m:t>𝑀</m:t>
                        </m:r>
                      </m:e>
                      <m:sub>
                        <m:r>
                          <a:rPr lang="en-US" altLang="zh-CN" sz="2800" i="1" spc="100">
                            <a:latin typeface="Cambria Math" panose="02040503050406030204" pitchFamily="18" charset="0"/>
                            <a:ea typeface="Cambria Math" panose="02040503050406030204" pitchFamily="18" charset="0"/>
                          </a:rPr>
                          <m:t>𝑈𝐸</m:t>
                        </m:r>
                      </m:sub>
                    </m:sSub>
                    <m:sSub>
                      <m:sSubPr>
                        <m:ctrlPr>
                          <a:rPr lang="en-US" altLang="zh-CN" sz="2800" i="1" spc="100">
                            <a:latin typeface="Cambria Math" panose="02040503050406030204" pitchFamily="18" charset="0"/>
                            <a:ea typeface="Cambria Math" panose="02040503050406030204" pitchFamily="18" charset="0"/>
                          </a:rPr>
                        </m:ctrlPr>
                      </m:sSubPr>
                      <m:e>
                        <m:r>
                          <a:rPr lang="en-US" altLang="zh-CN" sz="2800" i="1" spc="100">
                            <a:latin typeface="Cambria Math" panose="02040503050406030204" pitchFamily="18" charset="0"/>
                            <a:ea typeface="Cambria Math" panose="02040503050406030204" pitchFamily="18" charset="0"/>
                          </a:rPr>
                          <m:t>𝑁</m:t>
                        </m:r>
                      </m:e>
                      <m:sub>
                        <m:r>
                          <a:rPr lang="en-US" altLang="zh-CN" sz="2800" i="1" spc="100">
                            <a:latin typeface="Cambria Math" panose="02040503050406030204" pitchFamily="18" charset="0"/>
                            <a:ea typeface="Cambria Math" panose="02040503050406030204" pitchFamily="18" charset="0"/>
                          </a:rPr>
                          <m:t>𝑆𝐶</m:t>
                        </m:r>
                      </m:sub>
                    </m:sSub>
                  </m:oMath>
                </a14:m>
                <a:endParaRPr lang="zh-CN" altLang="en-US" sz="2800" spc="100" dirty="0">
                  <a:solidFill>
                    <a:schemeClr val="tx1"/>
                  </a:solidFill>
                  <a:latin typeface="微软雅黑" panose="020B0503020204020204" pitchFamily="34" charset="-122"/>
                  <a:ea typeface="微软雅黑" panose="020B0503020204020204" pitchFamily="34" charset="-122"/>
                </a:endParaRPr>
              </a:p>
            </p:txBody>
          </p:sp>
        </mc:Choice>
        <mc:Fallback xmlns="">
          <p:sp>
            <p:nvSpPr>
              <p:cNvPr id="62" name="文本框 61"/>
              <p:cNvSpPr txBox="1">
                <a:spLocks noRot="1" noChangeAspect="1" noMove="1" noResize="1" noEditPoints="1" noAdjustHandles="1" noChangeArrowheads="1" noChangeShapeType="1" noTextEdit="1"/>
              </p:cNvSpPr>
              <p:nvPr/>
            </p:nvSpPr>
            <p:spPr>
              <a:xfrm>
                <a:off x="6534929" y="2662177"/>
                <a:ext cx="2724150" cy="559435"/>
              </a:xfrm>
              <a:prstGeom prst="rect">
                <a:avLst/>
              </a:prstGeom>
              <a:blipFill>
                <a:blip r:embed="rId6"/>
                <a:stretch>
                  <a:fillRect/>
                </a:stretch>
              </a:blipFill>
            </p:spPr>
            <p:txBody>
              <a:bodyPr/>
              <a:lstStyle/>
              <a:p>
                <a:r>
                  <a:rPr lang="zh-CN" altLang="en-US">
                    <a:noFill/>
                  </a:rPr>
                  <a:t> </a:t>
                </a:r>
              </a:p>
            </p:txBody>
          </p:sp>
        </mc:Fallback>
      </mc:AlternateContent>
      <p:sp>
        <p:nvSpPr>
          <p:cNvPr id="64" name="箭头: 右 63"/>
          <p:cNvSpPr/>
          <p:nvPr/>
        </p:nvSpPr>
        <p:spPr>
          <a:xfrm rot="5400000">
            <a:off x="7655619" y="3492440"/>
            <a:ext cx="888881" cy="444500"/>
          </a:xfrm>
          <a:prstGeom prst="righ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85" name="直接连接符 84"/>
          <p:cNvCxnSpPr/>
          <p:nvPr/>
        </p:nvCxnSpPr>
        <p:spPr>
          <a:xfrm>
            <a:off x="547569" y="1677324"/>
            <a:ext cx="866775" cy="0"/>
          </a:xfrm>
          <a:prstGeom prst="line">
            <a:avLst/>
          </a:prstGeom>
          <a:ln w="19050">
            <a:solidFill>
              <a:schemeClr val="accent1"/>
            </a:solidFill>
          </a:ln>
        </p:spPr>
        <p:style>
          <a:lnRef idx="2">
            <a:schemeClr val="accent6"/>
          </a:lnRef>
          <a:fillRef idx="0">
            <a:schemeClr val="accent6"/>
          </a:fillRef>
          <a:effectRef idx="1">
            <a:schemeClr val="accent6"/>
          </a:effectRef>
          <a:fontRef idx="minor">
            <a:schemeClr val="tx1"/>
          </a:fontRef>
        </p:style>
      </p:cxnSp>
      <p:sp>
        <p:nvSpPr>
          <p:cNvPr id="87" name="文本框 86"/>
          <p:cNvSpPr txBox="1"/>
          <p:nvPr/>
        </p:nvSpPr>
        <p:spPr>
          <a:xfrm>
            <a:off x="1144905" y="4125595"/>
            <a:ext cx="7008495" cy="874407"/>
          </a:xfrm>
          <a:prstGeom prst="rect">
            <a:avLst/>
          </a:prstGeom>
          <a:noFill/>
        </p:spPr>
        <p:txBody>
          <a:bodyPr wrap="square">
            <a:spAutoFit/>
          </a:bodyPr>
          <a:lstStyle/>
          <a:p>
            <a:pPr indent="0" fontAlgn="auto">
              <a:lnSpc>
                <a:spcPct val="150000"/>
              </a:lnSpc>
            </a:pPr>
            <a:r>
              <a:rPr lang="en-US" altLang="zh-CN" b="0" i="0" dirty="0">
                <a:solidFill>
                  <a:srgbClr val="000000"/>
                </a:solidFill>
                <a:effectLst/>
                <a:latin typeface="微软雅黑" panose="020B0503020204020204" pitchFamily="34" charset="-122"/>
                <a:ea typeface="微软雅黑" panose="020B0503020204020204" pitchFamily="34" charset="-122"/>
              </a:rPr>
              <a:t>channel matrix map(CMM)[111]:</a:t>
            </a:r>
            <a:r>
              <a:rPr lang="zh-CN" altLang="en-US" dirty="0">
                <a:solidFill>
                  <a:srgbClr val="000000"/>
                </a:solidFill>
                <a:effectLst/>
                <a:latin typeface="微软雅黑" panose="020B0503020204020204" pitchFamily="34" charset="-122"/>
                <a:ea typeface="微软雅黑" panose="020B0503020204020204" pitchFamily="34" charset="-122"/>
                <a:sym typeface="+mn-ea"/>
              </a:rPr>
              <a:t>输出信道矩阵</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indent="0" fontAlgn="auto">
              <a:lnSpc>
                <a:spcPct val="150000"/>
              </a:lnSpc>
            </a:pPr>
            <a:r>
              <a:rPr lang="en-US" altLang="zh-CN" dirty="0">
                <a:latin typeface="微软雅黑" panose="020B0503020204020204" pitchFamily="34" charset="-122"/>
                <a:ea typeface="微软雅黑" panose="020B0503020204020204" pitchFamily="34" charset="-122"/>
                <a:sym typeface="+mn-ea"/>
              </a:rPr>
              <a:t>channel path map(CPM)[112]:</a:t>
            </a:r>
            <a:r>
              <a:rPr lang="zh-CN" altLang="en-US" dirty="0">
                <a:latin typeface="微软雅黑" panose="020B0503020204020204" pitchFamily="34" charset="-122"/>
                <a:ea typeface="微软雅黑" panose="020B0503020204020204" pitchFamily="34" charset="-122"/>
                <a:sym typeface="+mn-ea"/>
              </a:rPr>
              <a:t>输出关键参数</a:t>
            </a:r>
            <a:endParaRPr lang="zh-CN" altLang="en-US"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 name="文本框 1"/>
              <p:cNvSpPr txBox="1"/>
              <p:nvPr/>
            </p:nvSpPr>
            <p:spPr>
              <a:xfrm>
                <a:off x="1409065" y="2756535"/>
                <a:ext cx="1300480" cy="1018540"/>
              </a:xfrm>
              <a:prstGeom prst="rect">
                <a:avLst/>
              </a:prstGeom>
              <a:noFill/>
            </p:spPr>
            <p:txBody>
              <a:bodyPr wrap="square" rtlCol="0" anchor="t">
                <a:noAutofit/>
              </a:bodyPr>
              <a:lstStyle/>
              <a:p>
                <a:pPr algn="just" hangingPunct="0">
                  <a:lnSpc>
                    <a:spcPct val="130000"/>
                  </a:lnSpc>
                </a:pPr>
                <a14:m>
                  <m:oMathPara xmlns:m="http://schemas.openxmlformats.org/officeDocument/2006/math">
                    <m:oMathParaPr>
                      <m:jc m:val="centerGroup"/>
                    </m:oMathParaPr>
                    <m:oMath xmlns:m="http://schemas.openxmlformats.org/officeDocument/2006/math">
                      <m:r>
                        <a:rPr lang="en-US" altLang="zh-CN" sz="2800" b="0" i="1" spc="100" smtClean="0">
                          <a:solidFill>
                            <a:schemeClr val="tx1"/>
                          </a:solidFill>
                          <a:latin typeface="Cambria Math" panose="02040503050406030204" pitchFamily="18" charset="0"/>
                          <a:ea typeface="Cambria Math" panose="02040503050406030204" pitchFamily="18" charset="0"/>
                        </a:rPr>
                        <m:t>𝑞</m:t>
                      </m:r>
                      <m:r>
                        <a:rPr lang="en-US" altLang="zh-CN" sz="2800" i="1" spc="100" smtClean="0">
                          <a:solidFill>
                            <a:schemeClr val="tx1"/>
                          </a:solidFill>
                          <a:latin typeface="Cambria Math" panose="02040503050406030204" pitchFamily="18" charset="0"/>
                          <a:ea typeface="Cambria Math" panose="02040503050406030204" pitchFamily="18" charset="0"/>
                        </a:rPr>
                        <m:t>∈</m:t>
                      </m:r>
                      <m:sSup>
                        <m:sSupPr>
                          <m:ctrlPr>
                            <a:rPr lang="en-US" altLang="zh-CN" sz="2800" i="1" spc="100" smtClean="0">
                              <a:solidFill>
                                <a:schemeClr val="tx1"/>
                              </a:solidFill>
                              <a:latin typeface="Cambria Math" panose="02040503050406030204" pitchFamily="18" charset="0"/>
                              <a:ea typeface="Cambria Math" panose="02040503050406030204" pitchFamily="18" charset="0"/>
                            </a:rPr>
                          </m:ctrlPr>
                        </m:sSupPr>
                        <m:e>
                          <m:r>
                            <a:rPr lang="en-US" altLang="zh-CN" sz="2800" b="0" i="1" spc="100" smtClean="0">
                              <a:solidFill>
                                <a:schemeClr val="tx1"/>
                              </a:solidFill>
                              <a:latin typeface="Cambria Math" panose="02040503050406030204" pitchFamily="18" charset="0"/>
                              <a:ea typeface="Cambria Math" panose="02040503050406030204" pitchFamily="18" charset="0"/>
                            </a:rPr>
                            <m:t>𝑅</m:t>
                          </m:r>
                        </m:e>
                        <m:sup>
                          <m:r>
                            <a:rPr lang="en-US" altLang="zh-CN" sz="2800" b="0" i="1" spc="100" smtClean="0">
                              <a:solidFill>
                                <a:schemeClr val="tx1"/>
                              </a:solidFill>
                              <a:latin typeface="Cambria Math" panose="02040503050406030204" pitchFamily="18" charset="0"/>
                              <a:ea typeface="Cambria Math" panose="02040503050406030204" pitchFamily="18" charset="0"/>
                            </a:rPr>
                            <m:t>𝐷</m:t>
                          </m:r>
                        </m:sup>
                      </m:sSup>
                    </m:oMath>
                  </m:oMathPara>
                </a14:m>
                <a:endParaRPr lang="en-US" altLang="zh-CN" sz="2800" b="0" i="1" spc="100" dirty="0">
                  <a:solidFill>
                    <a:schemeClr val="tx1"/>
                  </a:solidFill>
                  <a:latin typeface="Cambria Math" panose="02040503050406030204" pitchFamily="18" charset="0"/>
                  <a:ea typeface="Cambria Math" panose="02040503050406030204" pitchFamily="18" charset="0"/>
                </a:endParaRPr>
              </a:p>
              <a:p>
                <a:pPr algn="just" hangingPunct="0">
                  <a:lnSpc>
                    <a:spcPct val="130000"/>
                  </a:lnSpc>
                </a:pPr>
                <a:r>
                  <a:rPr lang="en-US" altLang="zh-CN" sz="2800" i="1" spc="100" dirty="0">
                    <a:latin typeface="微软雅黑" panose="020B0503020204020204" pitchFamily="34" charset="-122"/>
                    <a:ea typeface="微软雅黑" panose="020B0503020204020204" pitchFamily="34" charset="-122"/>
                    <a:sym typeface="+mn-ea"/>
                  </a:rPr>
                  <a:t>z</a:t>
                </a:r>
                <a14:m>
                  <m:oMath xmlns:m="http://schemas.openxmlformats.org/officeDocument/2006/math">
                    <m:r>
                      <a:rPr lang="en-US" altLang="zh-CN" sz="2800" b="0" i="1" spc="100" smtClean="0">
                        <a:solidFill>
                          <a:schemeClr val="tx1"/>
                        </a:solidFill>
                        <a:latin typeface="Cambria Math" panose="02040503050406030204" pitchFamily="18" charset="0"/>
                        <a:ea typeface="Cambria Math" panose="02040503050406030204" pitchFamily="18" charset="0"/>
                      </a:rPr>
                      <m:t> ∈</m:t>
                    </m:r>
                    <m:sSup>
                      <m:sSupPr>
                        <m:ctrlPr>
                          <a:rPr lang="en-US" altLang="zh-CN" sz="2800" b="0" i="1" spc="100" smtClean="0">
                            <a:solidFill>
                              <a:schemeClr val="tx1"/>
                            </a:solidFill>
                            <a:latin typeface="Cambria Math" panose="02040503050406030204" pitchFamily="18" charset="0"/>
                            <a:ea typeface="Cambria Math" panose="02040503050406030204" pitchFamily="18" charset="0"/>
                          </a:rPr>
                        </m:ctrlPr>
                      </m:sSupPr>
                      <m:e>
                        <m:r>
                          <a:rPr lang="en-US" altLang="zh-CN" sz="2800" b="0" i="1" spc="100" smtClean="0">
                            <a:solidFill>
                              <a:schemeClr val="tx1"/>
                            </a:solidFill>
                            <a:latin typeface="Cambria Math" panose="02040503050406030204" pitchFamily="18" charset="0"/>
                            <a:ea typeface="Cambria Math" panose="02040503050406030204" pitchFamily="18" charset="0"/>
                          </a:rPr>
                          <m:t>𝐶</m:t>
                        </m:r>
                      </m:e>
                      <m:sup>
                        <m:r>
                          <a:rPr lang="en-US" altLang="zh-CN" sz="2800" b="0" i="1" spc="100" smtClean="0">
                            <a:solidFill>
                              <a:schemeClr val="tx1"/>
                            </a:solidFill>
                            <a:latin typeface="Cambria Math" panose="02040503050406030204" pitchFamily="18" charset="0"/>
                            <a:ea typeface="Cambria Math" panose="02040503050406030204" pitchFamily="18" charset="0"/>
                          </a:rPr>
                          <m:t>𝐽</m:t>
                        </m:r>
                      </m:sup>
                    </m:sSup>
                  </m:oMath>
                </a14:m>
                <a:endParaRPr lang="en-US" altLang="zh-CN" sz="2800" b="0" i="1" spc="100" dirty="0">
                  <a:solidFill>
                    <a:schemeClr val="tx1"/>
                  </a:solidFill>
                  <a:latin typeface="Cambria Math" panose="02040503050406030204" pitchFamily="18" charset="0"/>
                  <a:ea typeface="Cambria Math" panose="02040503050406030204" pitchFamily="18" charset="0"/>
                </a:endParaRPr>
              </a:p>
              <a:p>
                <a:pPr algn="just" hangingPunct="0">
                  <a:lnSpc>
                    <a:spcPct val="130000"/>
                  </a:lnSpc>
                </a:pPr>
                <a:endParaRPr lang="en-US" altLang="zh-CN" sz="2800" b="0" i="1" spc="100" dirty="0">
                  <a:solidFill>
                    <a:schemeClr val="tx1"/>
                  </a:solidFill>
                  <a:latin typeface="Cambria Math" panose="02040503050406030204" pitchFamily="18" charset="0"/>
                  <a:ea typeface="Cambria Math" panose="02040503050406030204" pitchFamily="18" charset="0"/>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1409065" y="2756535"/>
                <a:ext cx="1300480" cy="1018540"/>
              </a:xfrm>
              <a:prstGeom prst="rect">
                <a:avLst/>
              </a:prstGeom>
              <a:blipFill rotWithShape="1">
                <a:blip r:embed="rId7"/>
                <a:stretch>
                  <a:fillRect b="-67768"/>
                </a:stretch>
              </a:blipFill>
            </p:spPr>
            <p:txBody>
              <a:bodyPr/>
              <a:lstStyle/>
              <a:p>
                <a:r>
                  <a:rPr lang="zh-CN" altLang="en-US">
                    <a:noFill/>
                  </a:rPr>
                  <a:t> </a:t>
                </a:r>
              </a:p>
            </p:txBody>
          </p:sp>
        </mc:Fallback>
      </mc:AlternateContent>
      <p:sp>
        <p:nvSpPr>
          <p:cNvPr id="6" name="矩形 5"/>
          <p:cNvSpPr/>
          <p:nvPr/>
        </p:nvSpPr>
        <p:spPr>
          <a:xfrm>
            <a:off x="1253490" y="2102485"/>
            <a:ext cx="3936365" cy="327660"/>
          </a:xfrm>
          <a:prstGeom prst="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99440" y="4378960"/>
            <a:ext cx="809625" cy="410845"/>
          </a:xfrm>
          <a:prstGeom prst="rect">
            <a:avLst/>
          </a:prstGeom>
          <a:noFill/>
        </p:spPr>
        <p:txBody>
          <a:bodyPr wrap="square" rtlCol="0">
            <a:spAutoFit/>
          </a:bodyPr>
          <a:lstStyle/>
          <a:p>
            <a:pPr algn="just" hangingPunct="0">
              <a:lnSpc>
                <a:spcPct val="130000"/>
              </a:lnSpc>
            </a:pPr>
            <a:r>
              <a:rPr lang="en-US" altLang="zh-CN" sz="1600" spc="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eg</a:t>
            </a:r>
            <a:r>
              <a:rPr lang="zh-CN" altLang="en-US" sz="1600" spc="1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21" name="文本框 20">
            <a:extLst>
              <a:ext uri="{FF2B5EF4-FFF2-40B4-BE49-F238E27FC236}">
                <a16:creationId xmlns:a16="http://schemas.microsoft.com/office/drawing/2014/main" id="{E8A9228A-11C0-4544-AE3B-E26ED3031075}"/>
              </a:ext>
            </a:extLst>
          </p:cNvPr>
          <p:cNvSpPr txBox="1"/>
          <p:nvPr/>
        </p:nvSpPr>
        <p:spPr>
          <a:xfrm>
            <a:off x="1219200" y="5350522"/>
            <a:ext cx="9753600" cy="338554"/>
          </a:xfrm>
          <a:prstGeom prst="rect">
            <a:avLst/>
          </a:prstGeom>
          <a:noFill/>
        </p:spPr>
        <p:txBody>
          <a:bodyPr wrap="square">
            <a:spAutoFit/>
          </a:bodyPr>
          <a:lstStyle/>
          <a:p>
            <a:r>
              <a:rPr lang="zh-CN" altLang="en-US" sz="800" dirty="0"/>
              <a:t>[111] S. J. D. Wu, Y. Zeng and R. Zhang, “Environment-aware and training-free beam alignment for mmwave massive mimo via channel knowledge map,” IEEE Int. Conf. Commun. Workshops, pp. 1–7, 2021.</a:t>
            </a:r>
            <a:endParaRPr lang="en-US" altLang="zh-CN" sz="800" dirty="0"/>
          </a:p>
          <a:p>
            <a:r>
              <a:rPr lang="en-US" altLang="zh-CN" sz="800" dirty="0"/>
              <a:t>[112] D. Wu, Y. Zeng, S. </a:t>
            </a:r>
            <a:r>
              <a:rPr lang="en-US" altLang="zh-CN" sz="800" dirty="0" err="1"/>
              <a:t>Jin</a:t>
            </a:r>
            <a:r>
              <a:rPr lang="en-US" altLang="zh-CN" sz="800" dirty="0"/>
              <a:t>, and R. Zhang, “Environment-aware hybrid beamforming by leveraging channel knowledge map,” 2022, </a:t>
            </a:r>
            <a:r>
              <a:rPr lang="en-US" altLang="zh-CN" sz="800" dirty="0" err="1"/>
              <a:t>ArXiv</a:t>
            </a:r>
            <a:r>
              <a:rPr lang="en-US" altLang="zh-CN" sz="800" dirty="0"/>
              <a:t> preprint cs.IT/2206.08707. https://arxiv.org/abs/2206.08707.</a:t>
            </a:r>
            <a:endParaRPr lang="zh-CN" altLang="en-US" sz="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DB44E30-715F-4973-8179-B4178D7E09F0}" type="datetime1">
              <a:rPr lang="zh-CN" altLang="en-US" smtClean="0">
                <a:solidFill>
                  <a:schemeClr val="bg1">
                    <a:lumMod val="50000"/>
                  </a:schemeClr>
                </a:solidFill>
                <a:latin typeface="微软雅黑" panose="020B0503020204020204" pitchFamily="34" charset="-122"/>
                <a:ea typeface="微软雅黑" panose="020B0503020204020204" pitchFamily="34" charset="-122"/>
              </a:rPr>
              <a:t>2024/3/13</a:t>
            </a:fld>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rPr>
              <a:t>西安电子科技大学</a:t>
            </a:r>
          </a:p>
        </p:txBody>
      </p:sp>
      <p:sp>
        <p:nvSpPr>
          <p:cNvPr id="5" name="灯片编号占位符 4"/>
          <p:cNvSpPr>
            <a:spLocks noGrp="1"/>
          </p:cNvSpPr>
          <p:nvPr>
            <p:ph type="sldNum" sz="quarter" idx="12"/>
          </p:nvPr>
        </p:nvSpPr>
        <p:spPr/>
        <p:txBody>
          <a:bodyPr/>
          <a:lstStyle/>
          <a:p>
            <a:fld id="{33B9A5AF-BDD6-4E14-989F-CF034C94E4CA}" type="slidenum">
              <a:rPr lang="zh-CN" altLang="en-US" smtClean="0">
                <a:solidFill>
                  <a:schemeClr val="bg1">
                    <a:lumMod val="50000"/>
                  </a:schemeClr>
                </a:solidFill>
                <a:latin typeface="微软雅黑" panose="020B0503020204020204" pitchFamily="34" charset="-122"/>
                <a:ea typeface="微软雅黑" panose="020B0503020204020204" pitchFamily="34" charset="-122"/>
              </a:rPr>
              <a:t>8</a:t>
            </a:fld>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 name="标题 6"/>
          <p:cNvSpPr>
            <a:spLocks noGrp="1"/>
          </p:cNvSpPr>
          <p:nvPr>
            <p:ph type="title"/>
          </p:nvPr>
        </p:nvSpPr>
        <p:spPr>
          <a:xfrm>
            <a:off x="749935" y="316865"/>
            <a:ext cx="9777095" cy="794385"/>
          </a:xfrm>
        </p:spPr>
        <p:txBody>
          <a:bodyPr>
            <a:noAutofit/>
          </a:bodyPr>
          <a:lstStyle/>
          <a:p>
            <a:r>
              <a:rPr lang="zh-CN" altLang="en-US" sz="1800">
                <a:latin typeface="微软雅黑" panose="020B0503020204020204" pitchFamily="34" charset="-122"/>
                <a:ea typeface="微软雅黑" panose="020B0503020204020204" pitchFamily="34" charset="-122"/>
              </a:rPr>
              <a:t>A tutorial on </a:t>
            </a:r>
            <a:r>
              <a:rPr lang="zh-CN" altLang="en-US" sz="2000">
                <a:latin typeface="微软雅黑" panose="020B0503020204020204" pitchFamily="34" charset="-122"/>
                <a:ea typeface="微软雅黑" panose="020B0503020204020204" pitchFamily="34" charset="-122"/>
              </a:rPr>
              <a:t>environment</a:t>
            </a:r>
            <a:r>
              <a:rPr lang="zh-CN" altLang="en-US" sz="1800">
                <a:latin typeface="微软雅黑" panose="020B0503020204020204" pitchFamily="34" charset="-122"/>
                <a:ea typeface="微软雅黑" panose="020B0503020204020204" pitchFamily="34" charset="-122"/>
              </a:rPr>
              <a:t>-aware communications via channel knowledge map for 6G</a:t>
            </a:r>
          </a:p>
        </p:txBody>
      </p:sp>
      <p:cxnSp>
        <p:nvCxnSpPr>
          <p:cNvPr id="85" name="直接连接符 84"/>
          <p:cNvCxnSpPr/>
          <p:nvPr/>
        </p:nvCxnSpPr>
        <p:spPr>
          <a:xfrm>
            <a:off x="1310839" y="1677324"/>
            <a:ext cx="866775" cy="0"/>
          </a:xfrm>
          <a:prstGeom prst="line">
            <a:avLst/>
          </a:prstGeom>
          <a:ln w="19050">
            <a:solidFill>
              <a:schemeClr val="accent1"/>
            </a:solidFill>
          </a:ln>
        </p:spPr>
        <p:style>
          <a:lnRef idx="2">
            <a:schemeClr val="accent6"/>
          </a:lnRef>
          <a:fillRef idx="0">
            <a:schemeClr val="accent6"/>
          </a:fillRef>
          <a:effectRef idx="1">
            <a:schemeClr val="accent6"/>
          </a:effectRef>
          <a:fontRef idx="minor">
            <a:schemeClr val="tx1"/>
          </a:fontRef>
        </p:style>
      </p:cxnSp>
      <p:sp>
        <p:nvSpPr>
          <p:cNvPr id="19" name="文本框 18"/>
          <p:cNvSpPr txBox="1"/>
          <p:nvPr/>
        </p:nvSpPr>
        <p:spPr>
          <a:xfrm>
            <a:off x="468853" y="1111465"/>
            <a:ext cx="4779141" cy="520848"/>
          </a:xfrm>
          <a:prstGeom prst="rect">
            <a:avLst/>
          </a:prstGeom>
          <a:noFill/>
        </p:spPr>
        <p:txBody>
          <a:bodyPr wrap="square" rtlCol="0">
            <a:spAutoFit/>
          </a:bodyPr>
          <a:lstStyle/>
          <a:p>
            <a:pPr algn="just" hangingPunct="0">
              <a:lnSpc>
                <a:spcPct val="130000"/>
              </a:lnSpc>
            </a:pPr>
            <a:r>
              <a:rPr lang="en-US" altLang="zh-CN" sz="2400" spc="100" dirty="0">
                <a:latin typeface="微软雅黑" panose="020B0503020204020204" pitchFamily="34" charset="-122"/>
                <a:ea typeface="微软雅黑" panose="020B0503020204020204" pitchFamily="34" charset="-122"/>
                <a:cs typeface="Times New Roman" panose="02020603050405020304" pitchFamily="18" charset="0"/>
              </a:rPr>
              <a:t>2.2 CKM</a:t>
            </a:r>
            <a:r>
              <a:rPr lang="zh-CN" altLang="en-US" sz="2400" spc="100" dirty="0">
                <a:latin typeface="微软雅黑" panose="020B0503020204020204" pitchFamily="34" charset="-122"/>
                <a:ea typeface="微软雅黑" panose="020B0503020204020204" pitchFamily="34" charset="-122"/>
                <a:cs typeface="Times New Roman" panose="02020603050405020304" pitchFamily="18" charset="0"/>
              </a:rPr>
              <a:t>的分类</a:t>
            </a:r>
          </a:p>
        </p:txBody>
      </p:sp>
      <p:sp>
        <p:nvSpPr>
          <p:cNvPr id="9" name="矩形: 圆角 8"/>
          <p:cNvSpPr/>
          <p:nvPr/>
        </p:nvSpPr>
        <p:spPr>
          <a:xfrm>
            <a:off x="6011264" y="3583887"/>
            <a:ext cx="1126067" cy="547711"/>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CKM</a:t>
            </a:r>
            <a:endParaRPr lang="zh-CN" altLang="en-US" dirty="0">
              <a:latin typeface="微软雅黑" panose="020B0503020204020204" pitchFamily="34" charset="-122"/>
              <a:ea typeface="微软雅黑" panose="020B0503020204020204" pitchFamily="34" charset="-122"/>
            </a:endParaRPr>
          </a:p>
        </p:txBody>
      </p:sp>
      <p:sp>
        <p:nvSpPr>
          <p:cNvPr id="13" name="箭头: 右 12"/>
          <p:cNvSpPr/>
          <p:nvPr/>
        </p:nvSpPr>
        <p:spPr>
          <a:xfrm>
            <a:off x="7137331" y="3725748"/>
            <a:ext cx="1289697" cy="30899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 name="文本框 14"/>
          <p:cNvSpPr txBox="1"/>
          <p:nvPr/>
        </p:nvSpPr>
        <p:spPr>
          <a:xfrm>
            <a:off x="7244546" y="3500320"/>
            <a:ext cx="1075266" cy="308995"/>
          </a:xfrm>
          <a:prstGeom prst="rect">
            <a:avLst/>
          </a:prstGeom>
          <a:noFill/>
        </p:spPr>
        <p:txBody>
          <a:bodyPr wrap="square" rtlCol="0">
            <a:spAutoFit/>
          </a:bodyPr>
          <a:lstStyle/>
          <a:p>
            <a:pPr algn="just" hangingPunct="0">
              <a:lnSpc>
                <a:spcPct val="130000"/>
              </a:lnSpc>
            </a:pPr>
            <a:r>
              <a:rPr lang="zh-CN" altLang="en-US" sz="1200" spc="100" dirty="0">
                <a:latin typeface="微软雅黑" panose="020B0503020204020204" pitchFamily="34" charset="-122"/>
                <a:ea typeface="微软雅黑" panose="020B0503020204020204" pitchFamily="34" charset="-122"/>
              </a:rPr>
              <a:t>通信方式</a:t>
            </a:r>
          </a:p>
        </p:txBody>
      </p:sp>
      <p:sp>
        <p:nvSpPr>
          <p:cNvPr id="33" name="箭头: 右 32"/>
          <p:cNvSpPr/>
          <p:nvPr/>
        </p:nvSpPr>
        <p:spPr>
          <a:xfrm rot="10800000">
            <a:off x="4539403" y="3725748"/>
            <a:ext cx="1487492" cy="30899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4" name="文本框 33"/>
          <p:cNvSpPr txBox="1"/>
          <p:nvPr/>
        </p:nvSpPr>
        <p:spPr>
          <a:xfrm>
            <a:off x="4721567" y="3529030"/>
            <a:ext cx="1305328" cy="330835"/>
          </a:xfrm>
          <a:prstGeom prst="rect">
            <a:avLst/>
          </a:prstGeom>
          <a:noFill/>
        </p:spPr>
        <p:txBody>
          <a:bodyPr wrap="square" rtlCol="0">
            <a:spAutoFit/>
          </a:bodyPr>
          <a:lstStyle/>
          <a:p>
            <a:pPr algn="just" hangingPunct="0">
              <a:lnSpc>
                <a:spcPct val="130000"/>
              </a:lnSpc>
            </a:pPr>
            <a:r>
              <a:rPr lang="zh-CN" altLang="en-US" sz="1200" spc="100" dirty="0">
                <a:latin typeface="微软雅黑" panose="020B0503020204020204" pitchFamily="34" charset="-122"/>
                <a:ea typeface="微软雅黑" panose="020B0503020204020204" pitchFamily="34" charset="-122"/>
              </a:rPr>
              <a:t>信道信息类型</a:t>
            </a:r>
          </a:p>
        </p:txBody>
      </p:sp>
      <p:sp>
        <p:nvSpPr>
          <p:cNvPr id="18" name="右大括号 17"/>
          <p:cNvSpPr/>
          <p:nvPr/>
        </p:nvSpPr>
        <p:spPr>
          <a:xfrm>
            <a:off x="4173560" y="1845732"/>
            <a:ext cx="365841" cy="406474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0" name="左大括号 19"/>
          <p:cNvSpPr/>
          <p:nvPr/>
        </p:nvSpPr>
        <p:spPr>
          <a:xfrm>
            <a:off x="8427027" y="1845733"/>
            <a:ext cx="514831" cy="4062279"/>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 name="矩形: 圆角 23"/>
          <p:cNvSpPr/>
          <p:nvPr/>
        </p:nvSpPr>
        <p:spPr>
          <a:xfrm>
            <a:off x="9211790" y="1821718"/>
            <a:ext cx="1244600" cy="316232"/>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B2X CKM</a:t>
            </a:r>
            <a:endParaRPr lang="zh-CN" altLang="en-US" dirty="0">
              <a:latin typeface="微软雅黑" panose="020B0503020204020204" pitchFamily="34" charset="-122"/>
              <a:ea typeface="微软雅黑" panose="020B0503020204020204" pitchFamily="34" charset="-122"/>
            </a:endParaRPr>
          </a:p>
        </p:txBody>
      </p:sp>
      <p:sp>
        <p:nvSpPr>
          <p:cNvPr id="40" name="文本框 39"/>
          <p:cNvSpPr txBox="1"/>
          <p:nvPr/>
        </p:nvSpPr>
        <p:spPr>
          <a:xfrm>
            <a:off x="9049073" y="2183488"/>
            <a:ext cx="1949451" cy="523220"/>
          </a:xfrm>
          <a:prstGeom prst="rect">
            <a:avLst/>
          </a:prstGeom>
          <a:noFill/>
        </p:spPr>
        <p:txBody>
          <a:bodyPr wrap="square">
            <a:spAutoFit/>
          </a:bodyPr>
          <a:lstStyle/>
          <a:p>
            <a:pPr marL="285750" indent="-285750">
              <a:buFont typeface="Wingdings" panose="05000000000000000000" pitchFamily="2" charset="2"/>
              <a:buChar char="Ø"/>
            </a:pPr>
            <a:r>
              <a:rPr lang="zh-CN" altLang="en-US" sz="1400" b="0" i="0" dirty="0">
                <a:solidFill>
                  <a:srgbClr val="000000"/>
                </a:solidFill>
                <a:effectLst/>
                <a:latin typeface="微软雅黑" panose="020B0503020204020204" pitchFamily="34" charset="-122"/>
                <a:ea typeface="微软雅黑" panose="020B0503020204020204" pitchFamily="34" charset="-122"/>
              </a:rPr>
              <a:t>基站的位置是固定 </a:t>
            </a:r>
            <a:endParaRPr lang="en-US" altLang="zh-CN" sz="1400" b="0" i="0" dirty="0">
              <a:solidFill>
                <a:srgbClr val="000000"/>
              </a:solidFill>
              <a:effectLst/>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en-US" altLang="zh-CN" sz="1400" b="0" i="0" dirty="0">
                <a:solidFill>
                  <a:srgbClr val="000000"/>
                </a:solidFill>
                <a:effectLst/>
                <a:latin typeface="微软雅黑" panose="020B0503020204020204" pitchFamily="34" charset="-122"/>
                <a:ea typeface="微软雅黑" panose="020B0503020204020204" pitchFamily="34" charset="-122"/>
              </a:rPr>
              <a:t>D</a:t>
            </a:r>
            <a:r>
              <a:rPr lang="zh-CN" altLang="en-US" sz="1400" b="0" i="0" dirty="0">
                <a:solidFill>
                  <a:srgbClr val="000000"/>
                </a:solidFill>
                <a:effectLst/>
                <a:latin typeface="微软雅黑" panose="020B0503020204020204" pitchFamily="34" charset="-122"/>
                <a:ea typeface="微软雅黑" panose="020B0503020204020204" pitchFamily="34" charset="-122"/>
              </a:rPr>
              <a:t>为</a:t>
            </a:r>
            <a:r>
              <a:rPr lang="en-US" altLang="zh-CN" sz="1400" dirty="0">
                <a:solidFill>
                  <a:srgbClr val="000000"/>
                </a:solidFill>
                <a:latin typeface="微软雅黑" panose="020B0503020204020204" pitchFamily="34" charset="-122"/>
                <a:ea typeface="微软雅黑" panose="020B0503020204020204" pitchFamily="34" charset="-122"/>
              </a:rPr>
              <a:t>2</a:t>
            </a:r>
            <a:r>
              <a:rPr lang="en-US" altLang="zh-CN" sz="1400" b="0" i="0" dirty="0">
                <a:solidFill>
                  <a:srgbClr val="000000"/>
                </a:solidFill>
                <a:effectLst/>
                <a:latin typeface="微软雅黑" panose="020B0503020204020204" pitchFamily="34" charset="-122"/>
                <a:ea typeface="微软雅黑" panose="020B0503020204020204" pitchFamily="34" charset="-122"/>
              </a:rPr>
              <a:t>-3</a:t>
            </a:r>
          </a:p>
        </p:txBody>
      </p:sp>
      <p:pic>
        <p:nvPicPr>
          <p:cNvPr id="27" name="图片 26"/>
          <p:cNvPicPr>
            <a:picLocks noChangeAspect="1"/>
          </p:cNvPicPr>
          <p:nvPr/>
        </p:nvPicPr>
        <p:blipFill>
          <a:blip r:embed="rId5"/>
          <a:stretch>
            <a:fillRect/>
          </a:stretch>
        </p:blipFill>
        <p:spPr>
          <a:xfrm>
            <a:off x="9180676" y="2706807"/>
            <a:ext cx="1562206" cy="1139905"/>
          </a:xfrm>
          <a:prstGeom prst="rect">
            <a:avLst/>
          </a:prstGeom>
        </p:spPr>
      </p:pic>
      <p:sp>
        <p:nvSpPr>
          <p:cNvPr id="43" name="矩形: 圆角 42"/>
          <p:cNvSpPr/>
          <p:nvPr/>
        </p:nvSpPr>
        <p:spPr>
          <a:xfrm>
            <a:off x="9211790" y="4034908"/>
            <a:ext cx="1244600" cy="316232"/>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X2X CKM</a:t>
            </a:r>
            <a:endParaRPr lang="zh-CN" altLang="en-US" dirty="0">
              <a:latin typeface="微软雅黑" panose="020B0503020204020204" pitchFamily="34" charset="-122"/>
              <a:ea typeface="微软雅黑" panose="020B0503020204020204" pitchFamily="34" charset="-122"/>
            </a:endParaRPr>
          </a:p>
        </p:txBody>
      </p:sp>
      <p:sp>
        <p:nvSpPr>
          <p:cNvPr id="44" name="文本框 43"/>
          <p:cNvSpPr txBox="1"/>
          <p:nvPr/>
        </p:nvSpPr>
        <p:spPr>
          <a:xfrm>
            <a:off x="9043201" y="4351140"/>
            <a:ext cx="1961195" cy="523220"/>
          </a:xfrm>
          <a:prstGeom prst="rect">
            <a:avLst/>
          </a:prstGeom>
          <a:noFill/>
        </p:spPr>
        <p:txBody>
          <a:bodyPr wrap="square">
            <a:spAutoFit/>
          </a:bodyPr>
          <a:lstStyle/>
          <a:p>
            <a:pPr marL="285750" indent="-285750">
              <a:buFont typeface="Wingdings" panose="05000000000000000000" pitchFamily="2" charset="2"/>
              <a:buChar char="Ø"/>
            </a:pPr>
            <a:r>
              <a:rPr lang="zh-CN" altLang="en-US" sz="1400" dirty="0">
                <a:solidFill>
                  <a:srgbClr val="000000"/>
                </a:solidFill>
                <a:latin typeface="微软雅黑" panose="020B0503020204020204" pitchFamily="34" charset="-122"/>
                <a:ea typeface="微软雅黑" panose="020B0503020204020204" pitchFamily="34" charset="-122"/>
              </a:rPr>
              <a:t>收发位置不固定</a:t>
            </a:r>
            <a:endParaRPr lang="en-US" altLang="zh-CN" sz="1400" dirty="0">
              <a:solidFill>
                <a:srgbClr val="00000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en-US" altLang="zh-CN" sz="1400" b="0" i="0" dirty="0">
                <a:solidFill>
                  <a:srgbClr val="000000"/>
                </a:solidFill>
                <a:effectLst/>
                <a:latin typeface="微软雅黑" panose="020B0503020204020204" pitchFamily="34" charset="-122"/>
                <a:ea typeface="微软雅黑" panose="020B0503020204020204" pitchFamily="34" charset="-122"/>
              </a:rPr>
              <a:t>D</a:t>
            </a:r>
            <a:r>
              <a:rPr lang="zh-CN" altLang="en-US" sz="1400" b="0" i="0" dirty="0">
                <a:solidFill>
                  <a:srgbClr val="000000"/>
                </a:solidFill>
                <a:effectLst/>
                <a:latin typeface="微软雅黑" panose="020B0503020204020204" pitchFamily="34" charset="-122"/>
                <a:ea typeface="微软雅黑" panose="020B0503020204020204" pitchFamily="34" charset="-122"/>
              </a:rPr>
              <a:t>为</a:t>
            </a:r>
            <a:r>
              <a:rPr lang="en-US" altLang="zh-CN" sz="1400" b="0" i="0" dirty="0">
                <a:solidFill>
                  <a:srgbClr val="000000"/>
                </a:solidFill>
                <a:effectLst/>
                <a:latin typeface="微软雅黑" panose="020B0503020204020204" pitchFamily="34" charset="-122"/>
                <a:ea typeface="微软雅黑" panose="020B0503020204020204" pitchFamily="34" charset="-122"/>
              </a:rPr>
              <a:t>4-6</a:t>
            </a:r>
          </a:p>
        </p:txBody>
      </p:sp>
      <p:pic>
        <p:nvPicPr>
          <p:cNvPr id="32" name="图片 31"/>
          <p:cNvPicPr>
            <a:picLocks noChangeAspect="1"/>
          </p:cNvPicPr>
          <p:nvPr/>
        </p:nvPicPr>
        <p:blipFill>
          <a:blip r:embed="rId6"/>
          <a:stretch>
            <a:fillRect/>
          </a:stretch>
        </p:blipFill>
        <p:spPr>
          <a:xfrm>
            <a:off x="9174804" y="4868969"/>
            <a:ext cx="1568078" cy="1041400"/>
          </a:xfrm>
          <a:prstGeom prst="rect">
            <a:avLst/>
          </a:prstGeom>
        </p:spPr>
      </p:pic>
      <p:sp>
        <p:nvSpPr>
          <p:cNvPr id="47" name="矩形: 圆角 46"/>
          <p:cNvSpPr/>
          <p:nvPr/>
        </p:nvSpPr>
        <p:spPr>
          <a:xfrm>
            <a:off x="1286970" y="1820763"/>
            <a:ext cx="2751624" cy="34284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sym typeface="+mn-ea"/>
              </a:rPr>
              <a:t>特定</a:t>
            </a:r>
            <a:r>
              <a:rPr lang="zh-CN" altLang="en-US" dirty="0">
                <a:latin typeface="微软雅黑" panose="020B0503020204020204" pitchFamily="34" charset="-122"/>
                <a:ea typeface="微软雅黑" panose="020B0503020204020204" pitchFamily="34" charset="-122"/>
              </a:rPr>
              <a:t>区域建模参数</a:t>
            </a:r>
          </a:p>
        </p:txBody>
      </p:sp>
      <p:sp>
        <p:nvSpPr>
          <p:cNvPr id="48" name="矩形: 圆角 47"/>
          <p:cNvSpPr/>
          <p:nvPr/>
        </p:nvSpPr>
        <p:spPr>
          <a:xfrm>
            <a:off x="1301576" y="3157420"/>
            <a:ext cx="2751624" cy="365027"/>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特定位置大尺度信道信息</a:t>
            </a:r>
          </a:p>
        </p:txBody>
      </p:sp>
      <p:sp>
        <p:nvSpPr>
          <p:cNvPr id="49" name="矩形: 圆角 48"/>
          <p:cNvSpPr/>
          <p:nvPr/>
        </p:nvSpPr>
        <p:spPr>
          <a:xfrm>
            <a:off x="1286971" y="4641336"/>
            <a:ext cx="2751624" cy="365027"/>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sym typeface="+mn-ea"/>
              </a:rPr>
              <a:t>特定</a:t>
            </a:r>
            <a:r>
              <a:rPr lang="zh-CN" altLang="en-US" dirty="0">
                <a:latin typeface="微软雅黑" panose="020B0503020204020204" pitchFamily="34" charset="-122"/>
                <a:ea typeface="微软雅黑" panose="020B0503020204020204" pitchFamily="34" charset="-122"/>
              </a:rPr>
              <a:t>位置小尺度信道信息</a:t>
            </a:r>
          </a:p>
        </p:txBody>
      </p:sp>
      <p:sp>
        <p:nvSpPr>
          <p:cNvPr id="50" name="文本框 49"/>
          <p:cNvSpPr txBox="1"/>
          <p:nvPr/>
        </p:nvSpPr>
        <p:spPr>
          <a:xfrm>
            <a:off x="1468415" y="2183488"/>
            <a:ext cx="2450565" cy="953135"/>
          </a:xfrm>
          <a:prstGeom prst="rect">
            <a:avLst/>
          </a:prstGeom>
          <a:noFill/>
        </p:spPr>
        <p:txBody>
          <a:bodyPr wrap="square">
            <a:spAutoFit/>
          </a:bodyPr>
          <a:lstStyle/>
          <a:p>
            <a:pPr marL="285750" indent="-285750">
              <a:buFont typeface="Wingdings" panose="05000000000000000000" pitchFamily="2" charset="2"/>
              <a:buChar char="Ø"/>
            </a:pPr>
            <a:r>
              <a:rPr lang="zh-CN" altLang="en-US" sz="1400" b="0" i="0" dirty="0">
                <a:solidFill>
                  <a:srgbClr val="000000"/>
                </a:solidFill>
                <a:effectLst/>
                <a:latin typeface="微软雅黑" panose="020B0503020204020204" pitchFamily="34" charset="-122"/>
                <a:ea typeface="微软雅黑" panose="020B0503020204020204" pitchFamily="34" charset="-122"/>
              </a:rPr>
              <a:t>路径损耗</a:t>
            </a:r>
            <a:r>
              <a:rPr lang="zh-CN" altLang="en-US" sz="1400" b="0" i="0" dirty="0">
                <a:solidFill>
                  <a:srgbClr val="FF0000"/>
                </a:solidFill>
                <a:effectLst/>
                <a:latin typeface="微软雅黑" panose="020B0503020204020204" pitchFamily="34" charset="-122"/>
                <a:ea typeface="微软雅黑" panose="020B0503020204020204" pitchFamily="34" charset="-122"/>
              </a:rPr>
              <a:t>指数</a:t>
            </a:r>
            <a:r>
              <a:rPr lang="zh-CN" altLang="en-US" sz="1400" b="0" i="0" dirty="0">
                <a:solidFill>
                  <a:srgbClr val="000000"/>
                </a:solidFill>
                <a:effectLst/>
                <a:latin typeface="微软雅黑" panose="020B0503020204020204" pitchFamily="34" charset="-122"/>
                <a:ea typeface="微软雅黑" panose="020B0503020204020204" pitchFamily="34" charset="-122"/>
              </a:rPr>
              <a:t> </a:t>
            </a:r>
            <a:endParaRPr lang="en-US" altLang="zh-CN" sz="1400" b="0" i="0" dirty="0">
              <a:solidFill>
                <a:srgbClr val="000000"/>
              </a:solidFill>
              <a:effectLst/>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sz="1400" dirty="0">
                <a:solidFill>
                  <a:srgbClr val="000000"/>
                </a:solidFill>
                <a:latin typeface="微软雅黑" panose="020B0503020204020204" pitchFamily="34" charset="-122"/>
                <a:ea typeface="微软雅黑" panose="020B0503020204020204" pitchFamily="34" charset="-122"/>
              </a:rPr>
              <a:t>路径损耗</a:t>
            </a:r>
            <a:r>
              <a:rPr lang="zh-CN" altLang="en-US" sz="1400" dirty="0">
                <a:solidFill>
                  <a:srgbClr val="FF0000"/>
                </a:solidFill>
                <a:latin typeface="微软雅黑" panose="020B0503020204020204" pitchFamily="34" charset="-122"/>
                <a:ea typeface="微软雅黑" panose="020B0503020204020204" pitchFamily="34" charset="-122"/>
              </a:rPr>
              <a:t>截距</a:t>
            </a:r>
            <a:endParaRPr lang="zh-CN" altLang="en-US" sz="1400" dirty="0">
              <a:solidFill>
                <a:srgbClr val="00000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sz="1400" b="0" i="0" dirty="0">
                <a:solidFill>
                  <a:srgbClr val="000000"/>
                </a:solidFill>
                <a:effectLst/>
                <a:latin typeface="微软雅黑" panose="020B0503020204020204" pitchFamily="34" charset="-122"/>
                <a:ea typeface="微软雅黑" panose="020B0503020204020204" pitchFamily="34" charset="-122"/>
              </a:rPr>
              <a:t>阴影方差</a:t>
            </a:r>
          </a:p>
          <a:p>
            <a:pPr marL="285750" indent="-285750">
              <a:buFont typeface="Wingdings" panose="05000000000000000000" pitchFamily="2" charset="2"/>
              <a:buChar char="Ø"/>
            </a:pPr>
            <a:r>
              <a:rPr lang="en-US" altLang="zh-CN" sz="1400" dirty="0">
                <a:solidFill>
                  <a:schemeClr val="tx1"/>
                </a:solidFill>
                <a:latin typeface="微软雅黑" panose="020B0503020204020204" pitchFamily="34" charset="-122"/>
                <a:ea typeface="微软雅黑" panose="020B0503020204020204" pitchFamily="34" charset="-122"/>
              </a:rPr>
              <a:t> </a:t>
            </a:r>
            <a:r>
              <a:rPr lang="zh-CN" altLang="en-US" sz="1400" dirty="0">
                <a:solidFill>
                  <a:srgbClr val="FF0000"/>
                </a:solidFill>
                <a:latin typeface="微软雅黑" panose="020B0503020204020204" pitchFamily="34" charset="-122"/>
                <a:ea typeface="微软雅黑" panose="020B0503020204020204" pitchFamily="34" charset="-122"/>
              </a:rPr>
              <a:t>平均</a:t>
            </a:r>
            <a:r>
              <a:rPr lang="zh-CN" altLang="en-US" sz="1400" dirty="0">
                <a:solidFill>
                  <a:schemeClr val="tx1"/>
                </a:solidFill>
                <a:latin typeface="微软雅黑" panose="020B0503020204020204" pitchFamily="34" charset="-122"/>
                <a:ea typeface="微软雅黑" panose="020B0503020204020204" pitchFamily="34" charset="-122"/>
              </a:rPr>
              <a:t>AoA/AoD</a:t>
            </a:r>
          </a:p>
        </p:txBody>
      </p:sp>
      <p:sp>
        <p:nvSpPr>
          <p:cNvPr id="51" name="文本框 50"/>
          <p:cNvSpPr txBox="1"/>
          <p:nvPr/>
        </p:nvSpPr>
        <p:spPr>
          <a:xfrm>
            <a:off x="1517671" y="3605632"/>
            <a:ext cx="2450565" cy="953135"/>
          </a:xfrm>
          <a:prstGeom prst="rect">
            <a:avLst/>
          </a:prstGeom>
          <a:noFill/>
        </p:spPr>
        <p:txBody>
          <a:bodyPr wrap="square">
            <a:spAutoFit/>
          </a:bodyPr>
          <a:lstStyle/>
          <a:p>
            <a:pPr marL="285750" indent="-285750">
              <a:buFont typeface="Wingdings" panose="05000000000000000000" pitchFamily="2" charset="2"/>
              <a:buChar char="Ø"/>
            </a:pPr>
            <a:r>
              <a:rPr sz="1400" dirty="0">
                <a:solidFill>
                  <a:srgbClr val="000000"/>
                </a:solidFill>
                <a:latin typeface="微软雅黑" panose="020B0503020204020204" pitchFamily="34" charset="-122"/>
                <a:ea typeface="微软雅黑" panose="020B0503020204020204" pitchFamily="34" charset="-122"/>
              </a:rPr>
              <a:t>LoS链路的存在与否</a:t>
            </a:r>
          </a:p>
          <a:p>
            <a:pPr marL="285750" indent="-285750">
              <a:buFont typeface="Wingdings" panose="05000000000000000000" pitchFamily="2" charset="2"/>
              <a:buChar char="Ø"/>
            </a:pPr>
            <a:r>
              <a:rPr lang="zh-CN" altLang="en-US" sz="1400" dirty="0">
                <a:solidFill>
                  <a:srgbClr val="000000"/>
                </a:solidFill>
                <a:latin typeface="微软雅黑" panose="020B0503020204020204" pitchFamily="34" charset="-122"/>
                <a:ea typeface="微软雅黑" panose="020B0503020204020204" pitchFamily="34" charset="-122"/>
              </a:rPr>
              <a:t>路径损耗</a:t>
            </a:r>
          </a:p>
          <a:p>
            <a:pPr marL="285750" indent="-285750">
              <a:buFont typeface="Wingdings" panose="05000000000000000000" pitchFamily="2" charset="2"/>
              <a:buChar char="Ø"/>
            </a:pPr>
            <a:r>
              <a:rPr lang="zh-CN" altLang="en-US" sz="1400" b="0" i="0" dirty="0">
                <a:solidFill>
                  <a:srgbClr val="000000"/>
                </a:solidFill>
                <a:effectLst/>
                <a:latin typeface="微软雅黑" panose="020B0503020204020204" pitchFamily="34" charset="-122"/>
                <a:ea typeface="微软雅黑" panose="020B0503020204020204" pitchFamily="34" charset="-122"/>
              </a:rPr>
              <a:t>阴影衰落</a:t>
            </a:r>
          </a:p>
          <a:p>
            <a:pPr marL="285750" indent="-285750">
              <a:buFont typeface="Wingdings" panose="05000000000000000000" pitchFamily="2" charset="2"/>
              <a:buChar char="Ø"/>
            </a:pPr>
            <a:r>
              <a:rPr lang="zh-CN" altLang="en-US" sz="1400" dirty="0">
                <a:solidFill>
                  <a:srgbClr val="000000"/>
                </a:solidFill>
                <a:latin typeface="微软雅黑" panose="020B0503020204020204" pitchFamily="34" charset="-122"/>
                <a:ea typeface="微软雅黑" panose="020B0503020204020204" pitchFamily="34" charset="-122"/>
              </a:rPr>
              <a:t>恒参信道的AoAs/ </a:t>
            </a:r>
            <a:r>
              <a:rPr lang="en-US" altLang="zh-CN" sz="1400" dirty="0">
                <a:solidFill>
                  <a:srgbClr val="000000"/>
                </a:solidFill>
                <a:latin typeface="微软雅黑" panose="020B0503020204020204" pitchFamily="34" charset="-122"/>
                <a:ea typeface="微软雅黑" panose="020B0503020204020204" pitchFamily="34" charset="-122"/>
              </a:rPr>
              <a:t>AODs</a:t>
            </a:r>
          </a:p>
        </p:txBody>
      </p:sp>
      <p:sp>
        <p:nvSpPr>
          <p:cNvPr id="2" name="文本框 1"/>
          <p:cNvSpPr txBox="1"/>
          <p:nvPr>
            <p:custDataLst>
              <p:tags r:id="rId1"/>
            </p:custDataLst>
          </p:nvPr>
        </p:nvSpPr>
        <p:spPr>
          <a:xfrm>
            <a:off x="1468141" y="5088992"/>
            <a:ext cx="2450565" cy="737235"/>
          </a:xfrm>
          <a:prstGeom prst="rect">
            <a:avLst/>
          </a:prstGeom>
          <a:noFill/>
        </p:spPr>
        <p:txBody>
          <a:bodyPr wrap="square">
            <a:spAutoFit/>
          </a:bodyPr>
          <a:lstStyle/>
          <a:p>
            <a:pPr marL="285750" indent="-285750">
              <a:buFont typeface="Wingdings" panose="05000000000000000000" pitchFamily="2" charset="2"/>
              <a:buChar char="Ø"/>
            </a:pPr>
            <a:r>
              <a:rPr lang="zh-CN" altLang="en-US" sz="1400" dirty="0">
                <a:solidFill>
                  <a:schemeClr val="tx1"/>
                </a:solidFill>
                <a:effectLst/>
                <a:latin typeface="微软雅黑" panose="020B0503020204020204" pitchFamily="34" charset="-122"/>
                <a:ea typeface="微软雅黑" panose="020B0503020204020204" pitchFamily="34" charset="-122"/>
                <a:sym typeface="+mn-ea"/>
              </a:rPr>
              <a:t>时频空域</a:t>
            </a:r>
            <a:r>
              <a:rPr lang="zh-CN" altLang="en-US" sz="1400" dirty="0">
                <a:solidFill>
                  <a:schemeClr val="accent2"/>
                </a:solidFill>
                <a:effectLst/>
                <a:latin typeface="微软雅黑" panose="020B0503020204020204" pitchFamily="34" charset="-122"/>
                <a:ea typeface="微软雅黑" panose="020B0503020204020204" pitchFamily="34" charset="-122"/>
                <a:sym typeface="+mn-ea"/>
              </a:rPr>
              <a:t>瞬时</a:t>
            </a:r>
            <a:r>
              <a:rPr lang="zh-CN" altLang="en-US" sz="1400" dirty="0">
                <a:solidFill>
                  <a:srgbClr val="000000"/>
                </a:solidFill>
                <a:effectLst/>
                <a:latin typeface="微软雅黑" panose="020B0503020204020204" pitchFamily="34" charset="-122"/>
                <a:ea typeface="微软雅黑" panose="020B0503020204020204" pitchFamily="34" charset="-122"/>
                <a:sym typeface="+mn-ea"/>
              </a:rPr>
              <a:t>信道增益</a:t>
            </a:r>
          </a:p>
          <a:p>
            <a:pPr marL="285750" indent="-285750">
              <a:buFont typeface="Wingdings" panose="05000000000000000000" pitchFamily="2" charset="2"/>
              <a:buChar char="Ø"/>
            </a:pPr>
            <a:r>
              <a:rPr lang="zh-CN" altLang="en-US" sz="1400" b="0" i="0" dirty="0">
                <a:solidFill>
                  <a:srgbClr val="000000"/>
                </a:solidFill>
                <a:effectLst/>
                <a:latin typeface="微软雅黑" panose="020B0503020204020204" pitchFamily="34" charset="-122"/>
                <a:ea typeface="微软雅黑" panose="020B0503020204020204" pitchFamily="34" charset="-122"/>
              </a:rPr>
              <a:t>随参信道</a:t>
            </a:r>
            <a:r>
              <a:rPr lang="zh-CN" altLang="en-US" sz="1400" dirty="0">
                <a:solidFill>
                  <a:srgbClr val="000000"/>
                </a:solidFill>
                <a:latin typeface="微软雅黑" panose="020B0503020204020204" pitchFamily="34" charset="-122"/>
                <a:ea typeface="微软雅黑" panose="020B0503020204020204" pitchFamily="34" charset="-122"/>
              </a:rPr>
              <a:t>的AoAs/ </a:t>
            </a:r>
            <a:r>
              <a:rPr lang="en-US" altLang="zh-CN" sz="1400" dirty="0">
                <a:solidFill>
                  <a:srgbClr val="000000"/>
                </a:solidFill>
                <a:latin typeface="微软雅黑" panose="020B0503020204020204" pitchFamily="34" charset="-122"/>
                <a:ea typeface="微软雅黑" panose="020B0503020204020204" pitchFamily="34" charset="-122"/>
              </a:rPr>
              <a:t>AODs</a:t>
            </a:r>
            <a:endParaRPr lang="zh-CN" altLang="en-US" sz="1400" dirty="0">
              <a:solidFill>
                <a:srgbClr val="00000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sz="1400" dirty="0">
                <a:solidFill>
                  <a:srgbClr val="000000"/>
                </a:solidFill>
                <a:latin typeface="微软雅黑" panose="020B0503020204020204" pitchFamily="34" charset="-122"/>
                <a:ea typeface="微软雅黑" panose="020B0503020204020204" pitchFamily="34" charset="-122"/>
              </a:rPr>
              <a:t>完整的脉冲响应</a:t>
            </a:r>
          </a:p>
        </p:txBody>
      </p:sp>
      <p:sp>
        <p:nvSpPr>
          <p:cNvPr id="6" name="左弧形箭头 5"/>
          <p:cNvSpPr/>
          <p:nvPr/>
        </p:nvSpPr>
        <p:spPr>
          <a:xfrm>
            <a:off x="521970" y="1915160"/>
            <a:ext cx="791845" cy="1460500"/>
          </a:xfrm>
          <a:prstGeom prst="curv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左弧形箭头 7"/>
          <p:cNvSpPr/>
          <p:nvPr>
            <p:custDataLst>
              <p:tags r:id="rId2"/>
            </p:custDataLst>
          </p:nvPr>
        </p:nvSpPr>
        <p:spPr>
          <a:xfrm>
            <a:off x="536575" y="3375660"/>
            <a:ext cx="775335" cy="1630680"/>
          </a:xfrm>
          <a:prstGeom prst="curv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右弧形箭头 9"/>
          <p:cNvSpPr/>
          <p:nvPr/>
        </p:nvSpPr>
        <p:spPr>
          <a:xfrm>
            <a:off x="10527030" y="1826895"/>
            <a:ext cx="1197610" cy="2596515"/>
          </a:xfrm>
          <a:prstGeom prst="curvedLef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DB44E30-715F-4973-8179-B4178D7E09F0}" type="datetime1">
              <a:rPr lang="zh-CN" altLang="en-US" smtClean="0">
                <a:solidFill>
                  <a:schemeClr val="bg1">
                    <a:lumMod val="50000"/>
                  </a:schemeClr>
                </a:solidFill>
                <a:latin typeface="微软雅黑" panose="020B0503020204020204" pitchFamily="34" charset="-122"/>
                <a:ea typeface="微软雅黑" panose="020B0503020204020204" pitchFamily="34" charset="-122"/>
              </a:rPr>
              <a:t>2024/3/13</a:t>
            </a:fld>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11"/>
          </p:nvPr>
        </p:nvSpPr>
        <p:spPr/>
        <p:txBody>
          <a:bodyPr/>
          <a:lstStyle/>
          <a:p>
            <a:r>
              <a:rPr lang="zh-CN" altLang="en-US" dirty="0">
                <a:solidFill>
                  <a:schemeClr val="bg1">
                    <a:lumMod val="50000"/>
                  </a:schemeClr>
                </a:solidFill>
                <a:latin typeface="微软雅黑" panose="020B0503020204020204" pitchFamily="34" charset="-122"/>
                <a:ea typeface="微软雅黑" panose="020B0503020204020204" pitchFamily="34" charset="-122"/>
              </a:rPr>
              <a:t>西安电子科技大学</a:t>
            </a:r>
          </a:p>
        </p:txBody>
      </p:sp>
      <p:sp>
        <p:nvSpPr>
          <p:cNvPr id="5" name="灯片编号占位符 4"/>
          <p:cNvSpPr>
            <a:spLocks noGrp="1"/>
          </p:cNvSpPr>
          <p:nvPr>
            <p:ph type="sldNum" sz="quarter" idx="12"/>
          </p:nvPr>
        </p:nvSpPr>
        <p:spPr/>
        <p:txBody>
          <a:bodyPr/>
          <a:lstStyle/>
          <a:p>
            <a:fld id="{33B9A5AF-BDD6-4E14-989F-CF034C94E4CA}" type="slidenum">
              <a:rPr lang="zh-CN" altLang="en-US" smtClean="0">
                <a:solidFill>
                  <a:schemeClr val="bg1">
                    <a:lumMod val="50000"/>
                  </a:schemeClr>
                </a:solidFill>
                <a:latin typeface="微软雅黑" panose="020B0503020204020204" pitchFamily="34" charset="-122"/>
                <a:ea typeface="微软雅黑" panose="020B0503020204020204" pitchFamily="34" charset="-122"/>
              </a:rPr>
              <a:t>9</a:t>
            </a:fld>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 name="标题 6"/>
          <p:cNvSpPr>
            <a:spLocks noGrp="1"/>
          </p:cNvSpPr>
          <p:nvPr>
            <p:ph type="title"/>
          </p:nvPr>
        </p:nvSpPr>
        <p:spPr>
          <a:xfrm>
            <a:off x="749935" y="316865"/>
            <a:ext cx="9777095" cy="794385"/>
          </a:xfrm>
        </p:spPr>
        <p:txBody>
          <a:bodyPr>
            <a:noAutofit/>
          </a:bodyPr>
          <a:lstStyle/>
          <a:p>
            <a:r>
              <a:rPr lang="zh-CN" altLang="en-US" sz="1800">
                <a:latin typeface="微软雅黑" panose="020B0503020204020204" pitchFamily="34" charset="-122"/>
                <a:ea typeface="微软雅黑" panose="020B0503020204020204" pitchFamily="34" charset="-122"/>
              </a:rPr>
              <a:t>A tutorial on </a:t>
            </a:r>
            <a:r>
              <a:rPr lang="zh-CN" altLang="en-US" sz="2000">
                <a:latin typeface="微软雅黑" panose="020B0503020204020204" pitchFamily="34" charset="-122"/>
                <a:ea typeface="微软雅黑" panose="020B0503020204020204" pitchFamily="34" charset="-122"/>
              </a:rPr>
              <a:t>environment</a:t>
            </a:r>
            <a:r>
              <a:rPr lang="zh-CN" altLang="en-US" sz="1800">
                <a:latin typeface="微软雅黑" panose="020B0503020204020204" pitchFamily="34" charset="-122"/>
                <a:ea typeface="微软雅黑" panose="020B0503020204020204" pitchFamily="34" charset="-122"/>
              </a:rPr>
              <a:t>-aware communications via channel knowledge map for 6G</a:t>
            </a:r>
          </a:p>
        </p:txBody>
      </p:sp>
      <p:sp>
        <p:nvSpPr>
          <p:cNvPr id="53" name="文本框 52"/>
          <p:cNvSpPr txBox="1"/>
          <p:nvPr/>
        </p:nvSpPr>
        <p:spPr>
          <a:xfrm>
            <a:off x="451485" y="1097915"/>
            <a:ext cx="4547870" cy="525657"/>
          </a:xfrm>
          <a:prstGeom prst="rect">
            <a:avLst/>
          </a:prstGeom>
          <a:noFill/>
        </p:spPr>
        <p:txBody>
          <a:bodyPr wrap="square" rtlCol="0">
            <a:spAutoFit/>
          </a:bodyPr>
          <a:lstStyle/>
          <a:p>
            <a:pPr algn="just" hangingPunct="0">
              <a:lnSpc>
                <a:spcPct val="130000"/>
              </a:lnSpc>
            </a:pPr>
            <a:r>
              <a:rPr lang="en-US" altLang="zh-CN" sz="2400" spc="100" dirty="0">
                <a:latin typeface="微软雅黑" panose="020B0503020204020204" pitchFamily="34" charset="-122"/>
                <a:ea typeface="微软雅黑" panose="020B0503020204020204" pitchFamily="34" charset="-122"/>
                <a:cs typeface="微软雅黑" panose="020B0503020204020204" pitchFamily="34" charset="-122"/>
              </a:rPr>
              <a:t>2.3 </a:t>
            </a:r>
            <a:r>
              <a:rPr sz="2400" spc="100" dirty="0" err="1">
                <a:latin typeface="微软雅黑" panose="020B0503020204020204" pitchFamily="34" charset="-122"/>
                <a:ea typeface="微软雅黑" panose="020B0503020204020204" pitchFamily="34" charset="-122"/>
                <a:cs typeface="微软雅黑" panose="020B0503020204020204" pitchFamily="34" charset="-122"/>
              </a:rPr>
              <a:t>CKM的典型</a:t>
            </a:r>
            <a:r>
              <a:rPr lang="zh-CN" altLang="en-US" sz="2400" spc="100" dirty="0">
                <a:latin typeface="微软雅黑" panose="020B0503020204020204" pitchFamily="34" charset="-122"/>
                <a:ea typeface="微软雅黑" panose="020B0503020204020204" pitchFamily="34" charset="-122"/>
                <a:cs typeface="微软雅黑" panose="020B0503020204020204" pitchFamily="34" charset="-122"/>
              </a:rPr>
              <a:t>应用</a:t>
            </a:r>
            <a:r>
              <a:rPr sz="2400" spc="100" dirty="0" err="1">
                <a:latin typeface="微软雅黑" panose="020B0503020204020204" pitchFamily="34" charset="-122"/>
                <a:ea typeface="微软雅黑" panose="020B0503020204020204" pitchFamily="34" charset="-122"/>
                <a:cs typeface="微软雅黑" panose="020B0503020204020204" pitchFamily="34" charset="-122"/>
              </a:rPr>
              <a:t>场景</a:t>
            </a:r>
            <a:endParaRPr sz="2400" spc="100" dirty="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85" name="直接连接符 84"/>
          <p:cNvCxnSpPr/>
          <p:nvPr/>
        </p:nvCxnSpPr>
        <p:spPr>
          <a:xfrm>
            <a:off x="547569" y="1677324"/>
            <a:ext cx="866775" cy="0"/>
          </a:xfrm>
          <a:prstGeom prst="line">
            <a:avLst/>
          </a:prstGeom>
          <a:ln w="19050">
            <a:solidFill>
              <a:schemeClr val="accent1"/>
            </a:solidFill>
          </a:ln>
        </p:spPr>
        <p:style>
          <a:lnRef idx="2">
            <a:schemeClr val="accent6"/>
          </a:lnRef>
          <a:fillRef idx="0">
            <a:schemeClr val="accent6"/>
          </a:fillRef>
          <a:effectRef idx="1">
            <a:schemeClr val="accent6"/>
          </a:effectRef>
          <a:fontRef idx="minor">
            <a:schemeClr val="tx1"/>
          </a:fontRef>
        </p:style>
      </p:cxnSp>
      <p:sp>
        <p:nvSpPr>
          <p:cNvPr id="2" name="流程图: 可选过程 1"/>
          <p:cNvSpPr/>
          <p:nvPr/>
        </p:nvSpPr>
        <p:spPr>
          <a:xfrm>
            <a:off x="452120" y="1945005"/>
            <a:ext cx="2273300" cy="488315"/>
          </a:xfrm>
          <a:prstGeom prst="flowChartAlternateProcess">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尚未到达位置信道</a:t>
            </a:r>
          </a:p>
        </p:txBody>
      </p:sp>
      <p:sp>
        <p:nvSpPr>
          <p:cNvPr id="6" name="流程图: 可选过程 5"/>
          <p:cNvSpPr/>
          <p:nvPr>
            <p:custDataLst>
              <p:tags r:id="rId1"/>
            </p:custDataLst>
          </p:nvPr>
        </p:nvSpPr>
        <p:spPr>
          <a:xfrm>
            <a:off x="3227705" y="1945005"/>
            <a:ext cx="2320290" cy="489585"/>
          </a:xfrm>
          <a:prstGeom prst="flowChartAlternateProcess">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非合作节点信道</a:t>
            </a:r>
          </a:p>
        </p:txBody>
      </p:sp>
      <p:sp>
        <p:nvSpPr>
          <p:cNvPr id="8" name="流程图: 可选过程 7"/>
          <p:cNvSpPr/>
          <p:nvPr>
            <p:custDataLst>
              <p:tags r:id="rId2"/>
            </p:custDataLst>
          </p:nvPr>
        </p:nvSpPr>
        <p:spPr>
          <a:xfrm>
            <a:off x="5829300" y="1944370"/>
            <a:ext cx="2481580" cy="488315"/>
          </a:xfrm>
          <a:prstGeom prst="flowChartAlternateProcess">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大规模信道</a:t>
            </a:r>
          </a:p>
        </p:txBody>
      </p:sp>
      <p:sp>
        <p:nvSpPr>
          <p:cNvPr id="9" name="流程图: 可选过程 8"/>
          <p:cNvSpPr/>
          <p:nvPr>
            <p:custDataLst>
              <p:tags r:id="rId3"/>
            </p:custDataLst>
          </p:nvPr>
        </p:nvSpPr>
        <p:spPr>
          <a:xfrm>
            <a:off x="8772525" y="1944370"/>
            <a:ext cx="2627630" cy="488315"/>
          </a:xfrm>
          <a:prstGeom prst="flowChartAlternateProcess">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微软雅黑" panose="020B0503020204020204" pitchFamily="34" charset="-122"/>
                <a:ea typeface="微软雅黑" panose="020B0503020204020204" pitchFamily="34" charset="-122"/>
              </a:rPr>
              <a:t>硬件</a:t>
            </a:r>
            <a:r>
              <a:rPr lang="en-US" altLang="zh-CN">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rPr>
              <a:t>信号处理限制信道</a:t>
            </a:r>
          </a:p>
        </p:txBody>
      </p:sp>
      <p:sp>
        <p:nvSpPr>
          <p:cNvPr id="17" name="文本框 16"/>
          <p:cNvSpPr txBox="1"/>
          <p:nvPr/>
        </p:nvSpPr>
        <p:spPr>
          <a:xfrm>
            <a:off x="548005" y="2571750"/>
            <a:ext cx="2059305" cy="1782445"/>
          </a:xfrm>
          <a:prstGeom prst="rect">
            <a:avLst/>
          </a:prstGeom>
          <a:noFill/>
          <a:ln>
            <a:solidFill>
              <a:schemeClr val="tx2"/>
            </a:solidFill>
          </a:ln>
        </p:spPr>
        <p:txBody>
          <a:bodyPr wrap="square" rtlCol="0" anchor="t">
            <a:noAutofit/>
          </a:bodyPr>
          <a:lstStyle/>
          <a:p>
            <a:pPr algn="just" hangingPunct="0">
              <a:lnSpc>
                <a:spcPct val="130000"/>
              </a:lnSpc>
            </a:pPr>
            <a:endParaRPr lang="zh-CN" altLang="en-US" sz="1400" spc="100" dirty="0">
              <a:solidFill>
                <a:schemeClr val="tx1"/>
              </a:solidFill>
              <a:latin typeface="微软雅黑" panose="020B0503020204020204" pitchFamily="34" charset="-122"/>
              <a:ea typeface="微软雅黑" panose="020B0503020204020204" pitchFamily="34" charset="-122"/>
            </a:endParaRPr>
          </a:p>
        </p:txBody>
      </p:sp>
      <p:sp>
        <p:nvSpPr>
          <p:cNvPr id="18" name="流程图: 可选过程 17"/>
          <p:cNvSpPr/>
          <p:nvPr/>
        </p:nvSpPr>
        <p:spPr>
          <a:xfrm>
            <a:off x="713740" y="2701290"/>
            <a:ext cx="1748790" cy="429895"/>
          </a:xfrm>
          <a:prstGeom prst="flowChartAlternateProcess">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lnSpc>
                <a:spcPct val="130000"/>
              </a:lnSpc>
            </a:pPr>
            <a:r>
              <a:rPr lang="zh-CN" altLang="en-US" sz="1400" spc="100" dirty="0">
                <a:solidFill>
                  <a:schemeClr val="tx1"/>
                </a:solidFill>
                <a:latin typeface="微软雅黑" panose="020B0503020204020204" pitchFamily="34" charset="-122"/>
                <a:ea typeface="微软雅黑" panose="020B0503020204020204" pitchFamily="34" charset="-122"/>
                <a:sym typeface="+mn-ea"/>
              </a:rPr>
              <a:t>避开通信盲区</a:t>
            </a:r>
            <a:endParaRPr lang="zh-CN" altLang="en-US" sz="1400"/>
          </a:p>
        </p:txBody>
      </p:sp>
      <p:sp>
        <p:nvSpPr>
          <p:cNvPr id="19" name="流程图: 可选过程 18"/>
          <p:cNvSpPr/>
          <p:nvPr>
            <p:custDataLst>
              <p:tags r:id="rId4"/>
            </p:custDataLst>
          </p:nvPr>
        </p:nvSpPr>
        <p:spPr>
          <a:xfrm>
            <a:off x="713740" y="3221990"/>
            <a:ext cx="1748790" cy="485775"/>
          </a:xfrm>
          <a:prstGeom prst="flowChartAlternateProcess">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lnSpc>
                <a:spcPct val="130000"/>
              </a:lnSpc>
            </a:pPr>
            <a:r>
              <a:rPr lang="zh-CN" altLang="en-US" sz="1400" spc="100" dirty="0">
                <a:solidFill>
                  <a:schemeClr val="tx1"/>
                </a:solidFill>
                <a:latin typeface="微软雅黑" panose="020B0503020204020204" pitchFamily="34" charset="-122"/>
                <a:ea typeface="微软雅黑" panose="020B0503020204020204" pitchFamily="34" charset="-122"/>
                <a:sym typeface="+mn-ea"/>
              </a:rPr>
              <a:t>避免乒乓现象</a:t>
            </a:r>
            <a:endParaRPr lang="zh-CN" altLang="en-US" sz="1400"/>
          </a:p>
        </p:txBody>
      </p:sp>
      <p:sp>
        <p:nvSpPr>
          <p:cNvPr id="20" name="流程图: 可选过程 19"/>
          <p:cNvSpPr/>
          <p:nvPr>
            <p:custDataLst>
              <p:tags r:id="rId5"/>
            </p:custDataLst>
          </p:nvPr>
        </p:nvSpPr>
        <p:spPr>
          <a:xfrm>
            <a:off x="713740" y="3798570"/>
            <a:ext cx="1748790" cy="485775"/>
          </a:xfrm>
          <a:prstGeom prst="flowChartAlternateProcess">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lnSpc>
                <a:spcPct val="130000"/>
              </a:lnSpc>
            </a:pPr>
            <a:r>
              <a:rPr lang="en-US" altLang="zh-CN" sz="1400" spc="100" dirty="0">
                <a:solidFill>
                  <a:schemeClr val="tx1"/>
                </a:solidFill>
                <a:latin typeface="微软雅黑" panose="020B0503020204020204" pitchFamily="34" charset="-122"/>
                <a:ea typeface="微软雅黑" panose="020B0503020204020204" pitchFamily="34" charset="-122"/>
                <a:sym typeface="+mn-ea"/>
              </a:rPr>
              <a:t>......</a:t>
            </a:r>
          </a:p>
        </p:txBody>
      </p:sp>
      <p:sp>
        <p:nvSpPr>
          <p:cNvPr id="24" name="文本框 23"/>
          <p:cNvSpPr txBox="1"/>
          <p:nvPr>
            <p:custDataLst>
              <p:tags r:id="rId6"/>
            </p:custDataLst>
          </p:nvPr>
        </p:nvSpPr>
        <p:spPr>
          <a:xfrm>
            <a:off x="3358515" y="2574290"/>
            <a:ext cx="2059305" cy="1782445"/>
          </a:xfrm>
          <a:prstGeom prst="rect">
            <a:avLst/>
          </a:prstGeom>
          <a:noFill/>
          <a:ln>
            <a:solidFill>
              <a:schemeClr val="tx2"/>
            </a:solidFill>
          </a:ln>
        </p:spPr>
        <p:txBody>
          <a:bodyPr wrap="square" rtlCol="0" anchor="t">
            <a:noAutofit/>
          </a:bodyPr>
          <a:lstStyle/>
          <a:p>
            <a:pPr algn="just" hangingPunct="0">
              <a:lnSpc>
                <a:spcPct val="130000"/>
              </a:lnSpc>
            </a:pPr>
            <a:endParaRPr lang="zh-CN" altLang="en-US" sz="1400" spc="100" dirty="0">
              <a:solidFill>
                <a:schemeClr val="tx1"/>
              </a:solidFill>
              <a:latin typeface="微软雅黑" panose="020B0503020204020204" pitchFamily="34" charset="-122"/>
              <a:ea typeface="微软雅黑" panose="020B0503020204020204" pitchFamily="34" charset="-122"/>
            </a:endParaRPr>
          </a:p>
        </p:txBody>
      </p:sp>
      <p:sp>
        <p:nvSpPr>
          <p:cNvPr id="25" name="流程图: 可选过程 24"/>
          <p:cNvSpPr/>
          <p:nvPr>
            <p:custDataLst>
              <p:tags r:id="rId7"/>
            </p:custDataLst>
          </p:nvPr>
        </p:nvSpPr>
        <p:spPr>
          <a:xfrm>
            <a:off x="3524250" y="2703830"/>
            <a:ext cx="1748790" cy="429895"/>
          </a:xfrm>
          <a:prstGeom prst="flowChartAlternateProcess">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lnSpc>
                <a:spcPct val="130000"/>
              </a:lnSpc>
            </a:pPr>
            <a:r>
              <a:rPr lang="zh-CN" altLang="en-US" sz="1400" spc="100" dirty="0">
                <a:solidFill>
                  <a:schemeClr val="tx1"/>
                </a:solidFill>
                <a:latin typeface="微软雅黑" panose="020B0503020204020204" pitchFamily="34" charset="-122"/>
                <a:ea typeface="微软雅黑" panose="020B0503020204020204" pitchFamily="34" charset="-122"/>
                <a:sym typeface="+mn-ea"/>
              </a:rPr>
              <a:t>窃听系统</a:t>
            </a:r>
            <a:endParaRPr lang="zh-CN" altLang="en-US" sz="1400"/>
          </a:p>
        </p:txBody>
      </p:sp>
      <p:sp>
        <p:nvSpPr>
          <p:cNvPr id="26" name="流程图: 可选过程 25"/>
          <p:cNvSpPr/>
          <p:nvPr>
            <p:custDataLst>
              <p:tags r:id="rId8"/>
            </p:custDataLst>
          </p:nvPr>
        </p:nvSpPr>
        <p:spPr>
          <a:xfrm>
            <a:off x="3524250" y="3224530"/>
            <a:ext cx="1748790" cy="485775"/>
          </a:xfrm>
          <a:prstGeom prst="flowChartAlternateProcess">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lnSpc>
                <a:spcPct val="130000"/>
              </a:lnSpc>
            </a:pPr>
            <a:r>
              <a:rPr lang="zh-CN" altLang="en-US" sz="1400" spc="100" dirty="0">
                <a:solidFill>
                  <a:schemeClr val="tx1"/>
                </a:solidFill>
                <a:latin typeface="微软雅黑" panose="020B0503020204020204" pitchFamily="34" charset="-122"/>
                <a:ea typeface="微软雅黑" panose="020B0503020204020204" pitchFamily="34" charset="-122"/>
                <a:sym typeface="+mn-ea"/>
              </a:rPr>
              <a:t>零强迫波束形成</a:t>
            </a:r>
          </a:p>
        </p:txBody>
      </p:sp>
      <p:sp>
        <p:nvSpPr>
          <p:cNvPr id="27" name="流程图: 可选过程 26"/>
          <p:cNvSpPr/>
          <p:nvPr>
            <p:custDataLst>
              <p:tags r:id="rId9"/>
            </p:custDataLst>
          </p:nvPr>
        </p:nvSpPr>
        <p:spPr>
          <a:xfrm>
            <a:off x="3524250" y="3801110"/>
            <a:ext cx="1748790" cy="485775"/>
          </a:xfrm>
          <a:prstGeom prst="flowChartAlternateProcess">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lnSpc>
                <a:spcPct val="130000"/>
              </a:lnSpc>
            </a:pPr>
            <a:r>
              <a:rPr lang="en-US" altLang="zh-CN" sz="1400" spc="100" dirty="0">
                <a:solidFill>
                  <a:schemeClr val="tx1"/>
                </a:solidFill>
                <a:latin typeface="微软雅黑" panose="020B0503020204020204" pitchFamily="34" charset="-122"/>
                <a:ea typeface="微软雅黑" panose="020B0503020204020204" pitchFamily="34" charset="-122"/>
                <a:sym typeface="+mn-ea"/>
              </a:rPr>
              <a:t>......</a:t>
            </a:r>
          </a:p>
        </p:txBody>
      </p:sp>
      <p:sp>
        <p:nvSpPr>
          <p:cNvPr id="28" name="文本框 27"/>
          <p:cNvSpPr txBox="1"/>
          <p:nvPr>
            <p:custDataLst>
              <p:tags r:id="rId10"/>
            </p:custDataLst>
          </p:nvPr>
        </p:nvSpPr>
        <p:spPr>
          <a:xfrm>
            <a:off x="6024245" y="2574290"/>
            <a:ext cx="2059305" cy="1782445"/>
          </a:xfrm>
          <a:prstGeom prst="rect">
            <a:avLst/>
          </a:prstGeom>
          <a:noFill/>
          <a:ln>
            <a:solidFill>
              <a:schemeClr val="tx2"/>
            </a:solidFill>
          </a:ln>
        </p:spPr>
        <p:txBody>
          <a:bodyPr wrap="square" rtlCol="0" anchor="t">
            <a:noAutofit/>
          </a:bodyPr>
          <a:lstStyle/>
          <a:p>
            <a:pPr algn="just" hangingPunct="0">
              <a:lnSpc>
                <a:spcPct val="130000"/>
              </a:lnSpc>
            </a:pPr>
            <a:endParaRPr lang="zh-CN" altLang="en-US" sz="1400" spc="100" dirty="0">
              <a:solidFill>
                <a:schemeClr val="tx1"/>
              </a:solidFill>
              <a:latin typeface="微软雅黑" panose="020B0503020204020204" pitchFamily="34" charset="-122"/>
              <a:ea typeface="微软雅黑" panose="020B0503020204020204" pitchFamily="34" charset="-122"/>
            </a:endParaRPr>
          </a:p>
        </p:txBody>
      </p:sp>
      <p:sp>
        <p:nvSpPr>
          <p:cNvPr id="31" name="流程图: 可选过程 30"/>
          <p:cNvSpPr/>
          <p:nvPr>
            <p:custDataLst>
              <p:tags r:id="rId11"/>
            </p:custDataLst>
          </p:nvPr>
        </p:nvSpPr>
        <p:spPr>
          <a:xfrm>
            <a:off x="6189980" y="2847340"/>
            <a:ext cx="1748790" cy="480695"/>
          </a:xfrm>
          <a:prstGeom prst="flowChartAlternateProcess">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lnSpc>
                <a:spcPct val="130000"/>
              </a:lnSpc>
            </a:pPr>
            <a:r>
              <a:rPr lang="zh-CN" altLang="en-US" sz="1400">
                <a:solidFill>
                  <a:schemeClr val="tx1"/>
                </a:solidFill>
              </a:rPr>
              <a:t>避免实时</a:t>
            </a:r>
            <a:r>
              <a:rPr lang="en-US" altLang="zh-CN" sz="1400">
                <a:solidFill>
                  <a:schemeClr val="tx1"/>
                </a:solidFill>
              </a:rPr>
              <a:t>CSI</a:t>
            </a:r>
            <a:r>
              <a:rPr lang="zh-CN" altLang="en-US" sz="1400">
                <a:solidFill>
                  <a:schemeClr val="tx1"/>
                </a:solidFill>
              </a:rPr>
              <a:t>采集</a:t>
            </a:r>
          </a:p>
        </p:txBody>
      </p:sp>
      <p:sp>
        <p:nvSpPr>
          <p:cNvPr id="33" name="流程图: 可选过程 32"/>
          <p:cNvSpPr/>
          <p:nvPr>
            <p:custDataLst>
              <p:tags r:id="rId12"/>
            </p:custDataLst>
          </p:nvPr>
        </p:nvSpPr>
        <p:spPr>
          <a:xfrm>
            <a:off x="6189980" y="3490595"/>
            <a:ext cx="1748790" cy="485775"/>
          </a:xfrm>
          <a:prstGeom prst="flowChartAlternateProcess">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lnSpc>
                <a:spcPct val="130000"/>
              </a:lnSpc>
            </a:pPr>
            <a:r>
              <a:rPr lang="en-US" altLang="zh-CN" sz="1400" spc="100" dirty="0">
                <a:solidFill>
                  <a:schemeClr val="tx1"/>
                </a:solidFill>
                <a:latin typeface="微软雅黑" panose="020B0503020204020204" pitchFamily="34" charset="-122"/>
                <a:ea typeface="微软雅黑" panose="020B0503020204020204" pitchFamily="34" charset="-122"/>
                <a:sym typeface="+mn-ea"/>
              </a:rPr>
              <a:t>......</a:t>
            </a:r>
          </a:p>
        </p:txBody>
      </p:sp>
      <p:pic>
        <p:nvPicPr>
          <p:cNvPr id="34" name="图片 33"/>
          <p:cNvPicPr>
            <a:picLocks noChangeAspect="1"/>
          </p:cNvPicPr>
          <p:nvPr>
            <p:custDataLst>
              <p:tags r:id="rId13"/>
            </p:custDataLst>
          </p:nvPr>
        </p:nvPicPr>
        <p:blipFill>
          <a:blip r:embed="rId23"/>
          <a:stretch>
            <a:fillRect/>
          </a:stretch>
        </p:blipFill>
        <p:spPr>
          <a:xfrm>
            <a:off x="547370" y="4492625"/>
            <a:ext cx="2059305" cy="1625600"/>
          </a:xfrm>
          <a:prstGeom prst="rect">
            <a:avLst/>
          </a:prstGeom>
        </p:spPr>
      </p:pic>
      <p:pic>
        <p:nvPicPr>
          <p:cNvPr id="35" name="图片 34"/>
          <p:cNvPicPr>
            <a:picLocks noChangeAspect="1"/>
          </p:cNvPicPr>
          <p:nvPr>
            <p:custDataLst>
              <p:tags r:id="rId14"/>
            </p:custDataLst>
          </p:nvPr>
        </p:nvPicPr>
        <p:blipFill>
          <a:blip r:embed="rId24"/>
          <a:stretch>
            <a:fillRect/>
          </a:stretch>
        </p:blipFill>
        <p:spPr>
          <a:xfrm>
            <a:off x="3359150" y="4500245"/>
            <a:ext cx="2059305" cy="1615440"/>
          </a:xfrm>
          <a:prstGeom prst="rect">
            <a:avLst/>
          </a:prstGeom>
        </p:spPr>
      </p:pic>
      <p:pic>
        <p:nvPicPr>
          <p:cNvPr id="36" name="图片 35"/>
          <p:cNvPicPr>
            <a:picLocks noChangeAspect="1"/>
          </p:cNvPicPr>
          <p:nvPr>
            <p:custDataLst>
              <p:tags r:id="rId15"/>
            </p:custDataLst>
          </p:nvPr>
        </p:nvPicPr>
        <p:blipFill>
          <a:blip r:embed="rId25"/>
          <a:stretch>
            <a:fillRect/>
          </a:stretch>
        </p:blipFill>
        <p:spPr>
          <a:xfrm>
            <a:off x="6024880" y="4502150"/>
            <a:ext cx="2058670" cy="1603375"/>
          </a:xfrm>
          <a:prstGeom prst="rect">
            <a:avLst/>
          </a:prstGeom>
        </p:spPr>
      </p:pic>
      <p:pic>
        <p:nvPicPr>
          <p:cNvPr id="38" name="图片 37"/>
          <p:cNvPicPr>
            <a:picLocks noChangeAspect="1"/>
          </p:cNvPicPr>
          <p:nvPr>
            <p:custDataLst>
              <p:tags r:id="rId16"/>
            </p:custDataLst>
          </p:nvPr>
        </p:nvPicPr>
        <p:blipFill>
          <a:blip r:embed="rId26"/>
          <a:stretch>
            <a:fillRect/>
          </a:stretch>
        </p:blipFill>
        <p:spPr>
          <a:xfrm>
            <a:off x="9076055" y="4502150"/>
            <a:ext cx="2059940" cy="1602740"/>
          </a:xfrm>
          <a:prstGeom prst="rect">
            <a:avLst/>
          </a:prstGeom>
        </p:spPr>
      </p:pic>
      <p:sp>
        <p:nvSpPr>
          <p:cNvPr id="39" name="文本框 38"/>
          <p:cNvSpPr txBox="1"/>
          <p:nvPr>
            <p:custDataLst>
              <p:tags r:id="rId17"/>
            </p:custDataLst>
          </p:nvPr>
        </p:nvSpPr>
        <p:spPr>
          <a:xfrm>
            <a:off x="9076055" y="2576195"/>
            <a:ext cx="2059305" cy="1782445"/>
          </a:xfrm>
          <a:prstGeom prst="rect">
            <a:avLst/>
          </a:prstGeom>
          <a:noFill/>
          <a:ln>
            <a:solidFill>
              <a:schemeClr val="tx2"/>
            </a:solidFill>
          </a:ln>
        </p:spPr>
        <p:txBody>
          <a:bodyPr wrap="square" rtlCol="0" anchor="t">
            <a:noAutofit/>
          </a:bodyPr>
          <a:lstStyle/>
          <a:p>
            <a:pPr algn="just" hangingPunct="0">
              <a:lnSpc>
                <a:spcPct val="130000"/>
              </a:lnSpc>
            </a:pPr>
            <a:endParaRPr lang="zh-CN" altLang="en-US" sz="1400" spc="100" dirty="0">
              <a:solidFill>
                <a:schemeClr val="tx1"/>
              </a:solidFill>
              <a:latin typeface="微软雅黑" panose="020B0503020204020204" pitchFamily="34" charset="-122"/>
              <a:ea typeface="微软雅黑" panose="020B0503020204020204" pitchFamily="34" charset="-122"/>
            </a:endParaRPr>
          </a:p>
        </p:txBody>
      </p:sp>
      <p:sp>
        <p:nvSpPr>
          <p:cNvPr id="40" name="流程图: 可选过程 39"/>
          <p:cNvSpPr/>
          <p:nvPr>
            <p:custDataLst>
              <p:tags r:id="rId18"/>
            </p:custDataLst>
          </p:nvPr>
        </p:nvSpPr>
        <p:spPr>
          <a:xfrm>
            <a:off x="9241790" y="2705735"/>
            <a:ext cx="1748790" cy="429895"/>
          </a:xfrm>
          <a:prstGeom prst="flowChartAlternateProcess">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lnSpc>
                <a:spcPct val="130000"/>
              </a:lnSpc>
            </a:pPr>
            <a:r>
              <a:rPr lang="zh-CN" altLang="en-US" sz="1400">
                <a:solidFill>
                  <a:schemeClr val="tx1"/>
                </a:solidFill>
              </a:rPr>
              <a:t>无源设备的应用</a:t>
            </a:r>
          </a:p>
        </p:txBody>
      </p:sp>
      <p:sp>
        <p:nvSpPr>
          <p:cNvPr id="41" name="流程图: 可选过程 40"/>
          <p:cNvSpPr/>
          <p:nvPr>
            <p:custDataLst>
              <p:tags r:id="rId19"/>
            </p:custDataLst>
          </p:nvPr>
        </p:nvSpPr>
        <p:spPr>
          <a:xfrm>
            <a:off x="9241790" y="3226435"/>
            <a:ext cx="1748790" cy="485775"/>
          </a:xfrm>
          <a:prstGeom prst="flowChartAlternateProcess">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lnSpc>
                <a:spcPct val="130000"/>
              </a:lnSpc>
            </a:pPr>
            <a:r>
              <a:rPr lang="zh-CN" altLang="en-US" sz="1400" spc="100" dirty="0">
                <a:solidFill>
                  <a:schemeClr val="tx1"/>
                </a:solidFill>
                <a:latin typeface="微软雅黑" panose="020B0503020204020204" pitchFamily="34" charset="-122"/>
                <a:ea typeface="微软雅黑" panose="020B0503020204020204" pitchFamily="34" charset="-122"/>
                <a:sym typeface="+mn-ea"/>
              </a:rPr>
              <a:t>架构转变</a:t>
            </a:r>
          </a:p>
        </p:txBody>
      </p:sp>
      <p:sp>
        <p:nvSpPr>
          <p:cNvPr id="43" name="流程图: 可选过程 42"/>
          <p:cNvSpPr/>
          <p:nvPr>
            <p:custDataLst>
              <p:tags r:id="rId20"/>
            </p:custDataLst>
          </p:nvPr>
        </p:nvSpPr>
        <p:spPr>
          <a:xfrm>
            <a:off x="9241790" y="3803015"/>
            <a:ext cx="1748790" cy="485775"/>
          </a:xfrm>
          <a:prstGeom prst="flowChartAlternateProcess">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0">
              <a:lnSpc>
                <a:spcPct val="130000"/>
              </a:lnSpc>
            </a:pPr>
            <a:r>
              <a:rPr lang="en-US" altLang="zh-CN" sz="1400" spc="100" dirty="0">
                <a:solidFill>
                  <a:schemeClr val="tx1"/>
                </a:solidFill>
                <a:latin typeface="微软雅黑" panose="020B0503020204020204" pitchFamily="34" charset="-122"/>
                <a:ea typeface="微软雅黑" panose="020B0503020204020204" pitchFamily="34" charset="-122"/>
                <a:sym typeface="+mn-ea"/>
              </a:rPr>
              <a:t>......</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ne&quot;,&quot;Name&quot;:&quot;无&quot;,&quot;HeaderHeight&quot;:0.0,&quot;FooterHeight&quot;:0.0,&quot;SideMargin&quot;:0.0,&quot;TopMargin&quot;:0.0,&quot;BottomMargin&quot;:0.0,&quot;IntervalMargin&quot;:0.0,&quot;SettingType&quot;:&quot;System&quot;}"/>
  <p:tag name="COMMONDATA" val="eyJoZGlkIjoiNWViMjZlNWM1ZWFiOWU2NTNmMjA2YWI3OTMwYWJkODI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480.56385826771657,&quot;left&quot;:417.6307086614173,&quot;top&quot;:43.20314960629921,&quot;width&quot;:292.2673228346456}"/>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480.56385826771657,&quot;left&quot;:417.6307086614173,&quot;top&quot;:43.20314960629921,&quot;width&quot;:292.2673228346456}"/>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480.56385826771657,&quot;left&quot;:417.6307086614173,&quot;top&quot;:43.20314960629921,&quot;width&quot;:292.2673228346456}"/>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480.56385826771657,&quot;left&quot;:417.6307086614173,&quot;top&quot;:43.20314960629921,&quot;width&quot;:292.2673228346456}"/>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480.56385826771657,&quot;left&quot;:417.6307086614173,&quot;top&quot;:43.20314960629921,&quot;width&quot;:292.2673228346456}"/>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480.56385826771657,&quot;left&quot;:417.6307086614173,&quot;top&quot;:43.20314960629921,&quot;width&quot;:292.2673228346456}"/>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480.56385826771657,&quot;left&quot;:417.6307086614173,&quot;top&quot;:43.20314960629921,&quot;width&quot;:292.2673228346456}"/>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480.56385826771657,&quot;left&quot;:417.6307086614173,&quot;top&quot;:43.20314960629921,&quot;width&quot;:292.2673228346456}"/>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480.56385826771657,&quot;left&quot;:417.6307086614173,&quot;top&quot;:43.20314960629921,&quot;width&quot;:292.2673228346456}"/>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480.56385826771657,&quot;left&quot;:417.6307086614173,&quot;top&quot;:43.20314960629921,&quot;width&quot;:292.2673228346456}"/>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480.56385826771657,&quot;left&quot;:417.6307086614173,&quot;top&quot;:43.20314960629921,&quot;width&quot;:292.2673228346456}"/>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480.56385826771657,&quot;left&quot;:417.6307086614173,&quot;top&quot;:43.20314960629921,&quot;width&quot;:292.2673228346456}"/>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480.56385826771657,&quot;left&quot;:417.6307086614173,&quot;top&quot;:43.20314960629921,&quot;width&quot;:292.2673228346456}"/>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480.56385826771657,&quot;left&quot;:417.6307086614173,&quot;top&quot;:43.20314960629921,&quot;width&quot;:292.2673228346456}"/>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480.56385826771657,&quot;left&quot;:417.6307086614173,&quot;top&quot;:43.20314960629921,&quot;width&quot;:292.2673228346456}"/>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480.56385826771657,&quot;left&quot;:417.6307086614173,&quot;top&quot;:43.20314960629921,&quot;width&quot;:292.2673228346456}"/>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480.56385826771657,&quot;left&quot;:417.6307086614173,&quot;top&quot;:43.20314960629921,&quot;width&quot;:292.2673228346456}"/>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480.56385826771657,&quot;left&quot;:417.6307086614173,&quot;top&quot;:43.20314960629921,&quot;width&quot;:292.2673228346456}"/>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480.56385826771657,&quot;left&quot;:417.6307086614173,&quot;top&quot;:43.20314960629921,&quot;width&quot;:292.2673228346456}"/>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480.56385826771657,&quot;left&quot;:417.6307086614173,&quot;top&quot;:43.20314960629921,&quot;width&quot;:292.2673228346456}"/>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480.56385826771657,&quot;left&quot;:417.6307086614173,&quot;top&quot;:43.20314960629921,&quot;width&quot;:292.2673228346456}"/>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480.56385826771657,&quot;left&quot;:417.6307086614173,&quot;top&quot;:43.20314960629921,&quot;width&quot;:292.2673228346456}"/>
</p:tagLst>
</file>

<file path=ppt/tags/tag60.xml><?xml version="1.0" encoding="utf-8"?>
<p:tagLst xmlns:a="http://schemas.openxmlformats.org/drawingml/2006/main" xmlns:r="http://schemas.openxmlformats.org/officeDocument/2006/relationships" xmlns:p="http://schemas.openxmlformats.org/presentationml/2006/main">
  <p:tag name="TABLE_ENDDRAG_ORIGIN_RECT" val="752*343"/>
  <p:tag name="TABLE_ENDDRAG_RECT" val="76*142*752*343"/>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480.56385826771657,&quot;left&quot;:417.6307086614173,&quot;top&quot;:43.20314960629921,&quot;width&quot;:292.2673228346456}"/>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480.56385826771657,&quot;left&quot;:417.6307086614173,&quot;top&quot;:43.20314960629921,&quot;width&quot;:292.2673228346456}"/>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480.56385826771657,&quot;left&quot;:417.6307086614173,&quot;top&quot;:43.20314960629921,&quot;width&quot;:292.2673228346456}"/>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西电_红色">
      <a:dk1>
        <a:sysClr val="windowText" lastClr="000000"/>
      </a:dk1>
      <a:lt1>
        <a:sysClr val="window" lastClr="FFFFFF"/>
      </a:lt1>
      <a:dk2>
        <a:srgbClr val="44546A"/>
      </a:dk2>
      <a:lt2>
        <a:srgbClr val="E7E6E6"/>
      </a:lt2>
      <a:accent1>
        <a:srgbClr val="AF2125"/>
      </a:accent1>
      <a:accent2>
        <a:srgbClr val="DC484C"/>
      </a:accent2>
      <a:accent3>
        <a:srgbClr val="EB9597"/>
      </a:accent3>
      <a:accent4>
        <a:srgbClr val="FFF2CC"/>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just" hangingPunct="0">
          <a:lnSpc>
            <a:spcPct val="130000"/>
          </a:lnSpc>
          <a:defRPr sz="1600" spc="100" dirty="0">
            <a:solidFill>
              <a:schemeClr val="accent4">
                <a:lumMod val="20000"/>
                <a:lumOff val="80000"/>
              </a:schemeClr>
            </a:solidFill>
            <a:latin typeface="思源黑体 CN Normal" panose="020B0400000000000000" pitchFamily="34" charset="-122"/>
            <a:ea typeface="思源黑体 CN Normal" panose="020B0400000000000000"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1421</TotalTime>
  <Words>12895</Words>
  <Application>Microsoft Office PowerPoint</Application>
  <PresentationFormat>宽屏</PresentationFormat>
  <Paragraphs>646</Paragraphs>
  <Slides>29</Slides>
  <Notes>29</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29</vt:i4>
      </vt:variant>
    </vt:vector>
  </HeadingPairs>
  <TitlesOfParts>
    <vt:vector size="47" baseType="lpstr">
      <vt:lpstr>Avenir Next W01</vt:lpstr>
      <vt:lpstr>KaTeX_Main</vt:lpstr>
      <vt:lpstr>等线</vt:lpstr>
      <vt:lpstr>等线 Light</vt:lpstr>
      <vt:lpstr>黑体</vt:lpstr>
      <vt:lpstr>思源黑体 CN Heavy</vt:lpstr>
      <vt:lpstr>思源黑体 CN Medium</vt:lpstr>
      <vt:lpstr>思源黑体 CN Normal</vt:lpstr>
      <vt:lpstr>思源宋体 Heavy</vt:lpstr>
      <vt:lpstr>微软雅黑</vt:lpstr>
      <vt:lpstr>优设标题黑</vt:lpstr>
      <vt:lpstr>Arial</vt:lpstr>
      <vt:lpstr>Calibri</vt:lpstr>
      <vt:lpstr>Cambria Math</vt:lpstr>
      <vt:lpstr>Times New Roman</vt:lpstr>
      <vt:lpstr>Wingdings</vt:lpstr>
      <vt:lpstr>Office 主题​​</vt:lpstr>
      <vt:lpstr>2_OfficePLUS</vt:lpstr>
      <vt:lpstr>PowerPoint 演示文稿</vt:lpstr>
      <vt:lpstr>PowerPoint 演示文稿</vt:lpstr>
      <vt:lpstr>PowerPoint 演示文稿</vt:lpstr>
      <vt:lpstr>A tutorial on environment-aware communications via channel knowledge map for 6G[J]</vt:lpstr>
      <vt:lpstr>A tutorial on environment-aware communications via channel knowledge map for 6G[J]</vt:lpstr>
      <vt:lpstr>PowerPoint 演示文稿</vt:lpstr>
      <vt:lpstr>A tutorial on environment-aware communications via channel knowledge map for 6G</vt:lpstr>
      <vt:lpstr>A tutorial on environment-aware communications via channel knowledge map for 6G</vt:lpstr>
      <vt:lpstr>A tutorial on environment-aware communications via channel knowledge map for 6G</vt:lpstr>
      <vt:lpstr>A tutorial on environment-aware communications via channel knowledge map for 6G</vt:lpstr>
      <vt:lpstr>PowerPoint 演示文稿</vt:lpstr>
      <vt:lpstr>A tutorial on environment-aware communications via channel knowledge map for 6G</vt:lpstr>
      <vt:lpstr>A tutorial on environment-aware communications via channel knowledge map for 6G</vt:lpstr>
      <vt:lpstr>A tutorial on environment-aware communications via channel knowledge map for 6G</vt:lpstr>
      <vt:lpstr>A tutorial on environment-aware communications via channel knowledge map for 6G</vt:lpstr>
      <vt:lpstr>A tutorial on environment-aware communications via channel knowledge map for 6G</vt:lpstr>
      <vt:lpstr>A tutorial on environment-aware communications via channel knowledge map for 6G</vt:lpstr>
      <vt:lpstr>A tutorial on environment-aware communications via channel knowledge map for 6G</vt:lpstr>
      <vt:lpstr>A tutorial on environment-aware communications via channel knowledge map for 6G</vt:lpstr>
      <vt:lpstr>A tutorial on environment-aware communications via channel knowledge map for 6G</vt:lpstr>
      <vt:lpstr>A tutorial on environment-aware communications via channel knowledge map for 6G</vt:lpstr>
      <vt:lpstr>A tutorial on environment-aware communications via channel knowledge map for 6G</vt:lpstr>
      <vt:lpstr>PowerPoint 演示文稿</vt:lpstr>
      <vt:lpstr>A tutorial on environment-aware communications via channel knowledge map for 6G</vt:lpstr>
      <vt:lpstr>A tutorial on environment-aware communications via channel knowledge map for 6G</vt:lpstr>
      <vt:lpstr>A tutorial on environment-aware communications via channel knowledge map for 6G</vt:lpstr>
      <vt:lpstr>PowerPoint 演示文稿</vt:lpstr>
      <vt:lpstr>A tutorial on environment-aware communications via channel knowledge map for 6G</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 dy</dc:creator>
  <cp:lastModifiedBy>毓真 侯</cp:lastModifiedBy>
  <cp:revision>317</cp:revision>
  <dcterms:created xsi:type="dcterms:W3CDTF">2020-04-17T07:46:00Z</dcterms:created>
  <dcterms:modified xsi:type="dcterms:W3CDTF">2024-03-13T14:52:22Z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2052-12.1.0.16250</vt:lpwstr>
  </property>
  <property fmtid="{D5CDD505-2E9C-101B-9397-08002B2CF9AE}" pid="3" name="ICV">
    <vt:lpwstr>B261CAC9F7B54049BCC697371DF98506_12</vt:lpwstr>
  </property>
</Properties>
</file>